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01"/>
  </p:notesMasterIdLst>
  <p:sldIdLst>
    <p:sldId id="257" r:id="rId2"/>
    <p:sldId id="402" r:id="rId3"/>
    <p:sldId id="258" r:id="rId4"/>
    <p:sldId id="301" r:id="rId5"/>
    <p:sldId id="391" r:id="rId6"/>
    <p:sldId id="412" r:id="rId7"/>
    <p:sldId id="415" r:id="rId8"/>
    <p:sldId id="416" r:id="rId9"/>
    <p:sldId id="420" r:id="rId10"/>
    <p:sldId id="417" r:id="rId11"/>
    <p:sldId id="418" r:id="rId12"/>
    <p:sldId id="419" r:id="rId13"/>
    <p:sldId id="421" r:id="rId14"/>
    <p:sldId id="422" r:id="rId15"/>
    <p:sldId id="403" r:id="rId16"/>
    <p:sldId id="392" r:id="rId17"/>
    <p:sldId id="404" r:id="rId18"/>
    <p:sldId id="269" r:id="rId19"/>
    <p:sldId id="424" r:id="rId20"/>
    <p:sldId id="313" r:id="rId21"/>
    <p:sldId id="423" r:id="rId22"/>
    <p:sldId id="425" r:id="rId23"/>
    <p:sldId id="316" r:id="rId24"/>
    <p:sldId id="315" r:id="rId25"/>
    <p:sldId id="405" r:id="rId26"/>
    <p:sldId id="312" r:id="rId27"/>
    <p:sldId id="296" r:id="rId28"/>
    <p:sldId id="302" r:id="rId29"/>
    <p:sldId id="303" r:id="rId30"/>
    <p:sldId id="304" r:id="rId31"/>
    <p:sldId id="311" r:id="rId32"/>
    <p:sldId id="369" r:id="rId33"/>
    <p:sldId id="371" r:id="rId34"/>
    <p:sldId id="372" r:id="rId35"/>
    <p:sldId id="368" r:id="rId36"/>
    <p:sldId id="374" r:id="rId37"/>
    <p:sldId id="375" r:id="rId38"/>
    <p:sldId id="426" r:id="rId39"/>
    <p:sldId id="398" r:id="rId40"/>
    <p:sldId id="399" r:id="rId41"/>
    <p:sldId id="400" r:id="rId42"/>
    <p:sldId id="406" r:id="rId43"/>
    <p:sldId id="274" r:id="rId44"/>
    <p:sldId id="358" r:id="rId45"/>
    <p:sldId id="379" r:id="rId46"/>
    <p:sldId id="401" r:id="rId47"/>
    <p:sldId id="359" r:id="rId48"/>
    <p:sldId id="360" r:id="rId49"/>
    <p:sldId id="380" r:id="rId50"/>
    <p:sldId id="381" r:id="rId51"/>
    <p:sldId id="357" r:id="rId52"/>
    <p:sldId id="288" r:id="rId53"/>
    <p:sldId id="294" r:id="rId54"/>
    <p:sldId id="385" r:id="rId55"/>
    <p:sldId id="387" r:id="rId56"/>
    <p:sldId id="386" r:id="rId57"/>
    <p:sldId id="388" r:id="rId58"/>
    <p:sldId id="361" r:id="rId59"/>
    <p:sldId id="378" r:id="rId60"/>
    <p:sldId id="377" r:id="rId61"/>
    <p:sldId id="376" r:id="rId62"/>
    <p:sldId id="362" r:id="rId63"/>
    <p:sldId id="363" r:id="rId64"/>
    <p:sldId id="297" r:id="rId65"/>
    <p:sldId id="408" r:id="rId66"/>
    <p:sldId id="318" r:id="rId67"/>
    <p:sldId id="319" r:id="rId68"/>
    <p:sldId id="320" r:id="rId69"/>
    <p:sldId id="321" r:id="rId70"/>
    <p:sldId id="322" r:id="rId71"/>
    <p:sldId id="323" r:id="rId72"/>
    <p:sldId id="324" r:id="rId73"/>
    <p:sldId id="326" r:id="rId74"/>
    <p:sldId id="327" r:id="rId75"/>
    <p:sldId id="328" r:id="rId76"/>
    <p:sldId id="334" r:id="rId77"/>
    <p:sldId id="335" r:id="rId78"/>
    <p:sldId id="336" r:id="rId79"/>
    <p:sldId id="339" r:id="rId80"/>
    <p:sldId id="340" r:id="rId81"/>
    <p:sldId id="341" r:id="rId82"/>
    <p:sldId id="342" r:id="rId83"/>
    <p:sldId id="352" r:id="rId84"/>
    <p:sldId id="344" r:id="rId85"/>
    <p:sldId id="345" r:id="rId86"/>
    <p:sldId id="346" r:id="rId87"/>
    <p:sldId id="347" r:id="rId88"/>
    <p:sldId id="348" r:id="rId89"/>
    <p:sldId id="349" r:id="rId90"/>
    <p:sldId id="350" r:id="rId91"/>
    <p:sldId id="351" r:id="rId92"/>
    <p:sldId id="382" r:id="rId93"/>
    <p:sldId id="383" r:id="rId94"/>
    <p:sldId id="384" r:id="rId95"/>
    <p:sldId id="354" r:id="rId96"/>
    <p:sldId id="409" r:id="rId97"/>
    <p:sldId id="407" r:id="rId98"/>
    <p:sldId id="389" r:id="rId99"/>
    <p:sldId id="281" r:id="rId100"/>
  </p:sldIdLst>
  <p:sldSz cx="23039388" cy="12960350"/>
  <p:notesSz cx="6858000" cy="9144000"/>
  <p:custDataLst>
    <p:tags r:id="rId10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F98CD3C-4424-4813-91E1-E29218E9DC27}">
          <p14:sldIdLst>
            <p14:sldId id="257"/>
          </p14:sldIdLst>
        </p14:section>
        <p14:section name="引言" id="{0C30BE24-F47D-4B8D-BE2B-767908B9C3D8}">
          <p14:sldIdLst>
            <p14:sldId id="402"/>
            <p14:sldId id="258"/>
          </p14:sldIdLst>
        </p14:section>
        <p14:section name="分布式简介" id="{5C1EA514-6EC7-44B7-BEDE-ED44601D8C6F}">
          <p14:sldIdLst>
            <p14:sldId id="301"/>
            <p14:sldId id="391"/>
            <p14:sldId id="412"/>
            <p14:sldId id="415"/>
            <p14:sldId id="416"/>
            <p14:sldId id="420"/>
            <p14:sldId id="417"/>
            <p14:sldId id="418"/>
            <p14:sldId id="419"/>
            <p14:sldId id="421"/>
            <p14:sldId id="422"/>
            <p14:sldId id="403"/>
            <p14:sldId id="392"/>
            <p14:sldId id="404"/>
          </p14:sldIdLst>
        </p14:section>
        <p14:section name="分布式理论" id="{96CC6D6E-2212-48A9-A23A-93D706128567}">
          <p14:sldIdLst>
            <p14:sldId id="269"/>
            <p14:sldId id="424"/>
            <p14:sldId id="313"/>
            <p14:sldId id="423"/>
            <p14:sldId id="425"/>
            <p14:sldId id="316"/>
            <p14:sldId id="315"/>
            <p14:sldId id="405"/>
          </p14:sldIdLst>
        </p14:section>
        <p14:section name="分布式算法" id="{5DDCF65B-1D5C-4A30-A031-0C83E637332C}">
          <p14:sldIdLst>
            <p14:sldId id="312"/>
            <p14:sldId id="296"/>
            <p14:sldId id="302"/>
            <p14:sldId id="303"/>
            <p14:sldId id="304"/>
            <p14:sldId id="311"/>
            <p14:sldId id="369"/>
            <p14:sldId id="371"/>
            <p14:sldId id="372"/>
            <p14:sldId id="368"/>
            <p14:sldId id="374"/>
            <p14:sldId id="375"/>
            <p14:sldId id="426"/>
            <p14:sldId id="398"/>
            <p14:sldId id="399"/>
            <p14:sldId id="400"/>
            <p14:sldId id="406"/>
          </p14:sldIdLst>
        </p14:section>
        <p14:section name="分布式设计" id="{9B6AA4B5-C6DF-4B3C-A97C-3704E3F9222D}">
          <p14:sldIdLst>
            <p14:sldId id="274"/>
            <p14:sldId id="358"/>
            <p14:sldId id="379"/>
            <p14:sldId id="401"/>
            <p14:sldId id="359"/>
            <p14:sldId id="360"/>
            <p14:sldId id="380"/>
            <p14:sldId id="381"/>
            <p14:sldId id="357"/>
            <p14:sldId id="288"/>
            <p14:sldId id="294"/>
            <p14:sldId id="385"/>
            <p14:sldId id="387"/>
            <p14:sldId id="386"/>
            <p14:sldId id="388"/>
            <p14:sldId id="361"/>
            <p14:sldId id="378"/>
            <p14:sldId id="377"/>
            <p14:sldId id="376"/>
            <p14:sldId id="362"/>
            <p14:sldId id="363"/>
            <p14:sldId id="297"/>
            <p14:sldId id="408"/>
          </p14:sldIdLst>
        </p14:section>
        <p14:section name="分布式应用" id="{F3B28D60-963E-4098-9392-D99003539587}">
          <p14:sldIdLst>
            <p14:sldId id="318"/>
            <p14:sldId id="319"/>
            <p14:sldId id="320"/>
            <p14:sldId id="321"/>
            <p14:sldId id="322"/>
            <p14:sldId id="323"/>
            <p14:sldId id="324"/>
            <p14:sldId id="326"/>
            <p14:sldId id="327"/>
            <p14:sldId id="328"/>
            <p14:sldId id="334"/>
            <p14:sldId id="335"/>
            <p14:sldId id="336"/>
            <p14:sldId id="339"/>
            <p14:sldId id="340"/>
            <p14:sldId id="341"/>
            <p14:sldId id="342"/>
            <p14:sldId id="352"/>
            <p14:sldId id="344"/>
            <p14:sldId id="345"/>
            <p14:sldId id="346"/>
            <p14:sldId id="347"/>
            <p14:sldId id="348"/>
            <p14:sldId id="349"/>
            <p14:sldId id="350"/>
            <p14:sldId id="351"/>
            <p14:sldId id="382"/>
            <p14:sldId id="383"/>
            <p14:sldId id="384"/>
            <p14:sldId id="354"/>
            <p14:sldId id="409"/>
          </p14:sldIdLst>
        </p14:section>
        <p14:section name="尾章" id="{74A88F5C-58B9-4A1D-98D7-30588A478F24}">
          <p14:sldIdLst>
            <p14:sldId id="407"/>
            <p14:sldId id="389"/>
            <p14:sldId id="281"/>
          </p14:sldIdLst>
        </p14:section>
      </p14:sectionLst>
    </p:ext>
    <p:ext uri="{EFAFB233-063F-42B5-8137-9DF3F51BA10A}">
      <p15:sldGuideLst xmlns:p15="http://schemas.microsoft.com/office/powerpoint/2012/main">
        <p15:guide id="1" orient="horz" pos="1678" userDrawn="1">
          <p15:clr>
            <a:srgbClr val="A4A3A4"/>
          </p15:clr>
        </p15:guide>
        <p15:guide id="2" pos="111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A71"/>
    <a:srgbClr val="BFBFBF"/>
    <a:srgbClr val="44546A"/>
    <a:srgbClr val="EB6D71"/>
    <a:srgbClr val="8BCF92"/>
    <a:srgbClr val="FDDFBB"/>
    <a:srgbClr val="EFF1F3"/>
    <a:srgbClr val="20497D"/>
    <a:srgbClr val="F19B97"/>
    <a:srgbClr val="72CD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83856" autoAdjust="0"/>
  </p:normalViewPr>
  <p:slideViewPr>
    <p:cSldViewPr snapToGrid="0">
      <p:cViewPr>
        <p:scale>
          <a:sx n="33" d="100"/>
          <a:sy n="33" d="100"/>
        </p:scale>
        <p:origin x="1980" y="852"/>
      </p:cViewPr>
      <p:guideLst>
        <p:guide orient="horz" pos="1678"/>
        <p:guide pos="11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7C64-D3FD-4E43-8EB0-BF21AA66C4B9}"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12D4B-148B-4FF3-9DC5-521C1C664A8E}" type="slidenum">
              <a:rPr lang="zh-CN" altLang="en-US" smtClean="0"/>
              <a:t>‹#›</a:t>
            </a:fld>
            <a:endParaRPr lang="zh-CN" altLang="en-US"/>
          </a:p>
        </p:txBody>
      </p:sp>
    </p:spTree>
    <p:extLst>
      <p:ext uri="{BB962C8B-B14F-4D97-AF65-F5344CB8AC3E}">
        <p14:creationId xmlns:p14="http://schemas.microsoft.com/office/powerpoint/2010/main" val="419608407"/>
      </p:ext>
    </p:extLst>
  </p:cSld>
  <p:clrMap bg1="lt1" tx1="dk1" bg2="lt2" tx2="dk2" accent1="accent1" accent2="accent2" accent3="accent3" accent4="accent4" accent5="accent5" accent6="accent6" hlink="hlink" folHlink="folHlink"/>
  <p:notesStyle>
    <a:lvl1pPr marL="0" algn="l" defTabSz="1727390" rtl="0" eaLnBrk="1" latinLnBrk="0" hangingPunct="1">
      <a:defRPr sz="2268" kern="1200">
        <a:solidFill>
          <a:schemeClr val="tx1"/>
        </a:solidFill>
        <a:latin typeface="+mn-lt"/>
        <a:ea typeface="+mn-ea"/>
        <a:cs typeface="+mn-cs"/>
      </a:defRPr>
    </a:lvl1pPr>
    <a:lvl2pPr marL="863695" algn="l" defTabSz="1727390" rtl="0" eaLnBrk="1" latinLnBrk="0" hangingPunct="1">
      <a:defRPr sz="2268" kern="1200">
        <a:solidFill>
          <a:schemeClr val="tx1"/>
        </a:solidFill>
        <a:latin typeface="+mn-lt"/>
        <a:ea typeface="+mn-ea"/>
        <a:cs typeface="+mn-cs"/>
      </a:defRPr>
    </a:lvl2pPr>
    <a:lvl3pPr marL="1727390" algn="l" defTabSz="1727390" rtl="0" eaLnBrk="1" latinLnBrk="0" hangingPunct="1">
      <a:defRPr sz="2268" kern="1200">
        <a:solidFill>
          <a:schemeClr val="tx1"/>
        </a:solidFill>
        <a:latin typeface="+mn-lt"/>
        <a:ea typeface="+mn-ea"/>
        <a:cs typeface="+mn-cs"/>
      </a:defRPr>
    </a:lvl3pPr>
    <a:lvl4pPr marL="2591085" algn="l" defTabSz="1727390" rtl="0" eaLnBrk="1" latinLnBrk="0" hangingPunct="1">
      <a:defRPr sz="2268" kern="1200">
        <a:solidFill>
          <a:schemeClr val="tx1"/>
        </a:solidFill>
        <a:latin typeface="+mn-lt"/>
        <a:ea typeface="+mn-ea"/>
        <a:cs typeface="+mn-cs"/>
      </a:defRPr>
    </a:lvl4pPr>
    <a:lvl5pPr marL="3454780" algn="l" defTabSz="1727390" rtl="0" eaLnBrk="1" latinLnBrk="0" hangingPunct="1">
      <a:defRPr sz="2268" kern="1200">
        <a:solidFill>
          <a:schemeClr val="tx1"/>
        </a:solidFill>
        <a:latin typeface="+mn-lt"/>
        <a:ea typeface="+mn-ea"/>
        <a:cs typeface="+mn-cs"/>
      </a:defRPr>
    </a:lvl5pPr>
    <a:lvl6pPr marL="4318475" algn="l" defTabSz="1727390" rtl="0" eaLnBrk="1" latinLnBrk="0" hangingPunct="1">
      <a:defRPr sz="2268" kern="1200">
        <a:solidFill>
          <a:schemeClr val="tx1"/>
        </a:solidFill>
        <a:latin typeface="+mn-lt"/>
        <a:ea typeface="+mn-ea"/>
        <a:cs typeface="+mn-cs"/>
      </a:defRPr>
    </a:lvl6pPr>
    <a:lvl7pPr marL="5182170" algn="l" defTabSz="1727390" rtl="0" eaLnBrk="1" latinLnBrk="0" hangingPunct="1">
      <a:defRPr sz="2268" kern="1200">
        <a:solidFill>
          <a:schemeClr val="tx1"/>
        </a:solidFill>
        <a:latin typeface="+mn-lt"/>
        <a:ea typeface="+mn-ea"/>
        <a:cs typeface="+mn-cs"/>
      </a:defRPr>
    </a:lvl7pPr>
    <a:lvl8pPr marL="6045865" algn="l" defTabSz="1727390" rtl="0" eaLnBrk="1" latinLnBrk="0" hangingPunct="1">
      <a:defRPr sz="2268" kern="1200">
        <a:solidFill>
          <a:schemeClr val="tx1"/>
        </a:solidFill>
        <a:latin typeface="+mn-lt"/>
        <a:ea typeface="+mn-ea"/>
        <a:cs typeface="+mn-cs"/>
      </a:defRPr>
    </a:lvl8pPr>
    <a:lvl9pPr marL="6909560" algn="l" defTabSz="1727390" rtl="0" eaLnBrk="1" latinLnBrk="0" hangingPunct="1">
      <a:defRPr sz="226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extLst>
      <p:ext uri="{BB962C8B-B14F-4D97-AF65-F5344CB8AC3E}">
        <p14:creationId xmlns:p14="http://schemas.microsoft.com/office/powerpoint/2010/main" val="116708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多级缓存</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 </a:t>
            </a:r>
            <a:r>
              <a:rPr lang="en-US" altLang="zh-CN" dirty="0"/>
              <a:t>CDN </a:t>
            </a:r>
            <a:r>
              <a:rPr lang="zh-CN" altLang="en-US" dirty="0"/>
              <a:t>和反向代理加快系统的静态资源访问速度。</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10</a:t>
            </a:fld>
            <a:endParaRPr lang="zh-CN" altLang="en-US"/>
          </a:p>
        </p:txBody>
      </p:sp>
    </p:spTree>
    <p:extLst>
      <p:ext uri="{BB962C8B-B14F-4D97-AF65-F5344CB8AC3E}">
        <p14:creationId xmlns:p14="http://schemas.microsoft.com/office/powerpoint/2010/main" val="225805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业务拆分</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采用分而治之的手段将业务拆分，分别独立部署。</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11</a:t>
            </a:fld>
            <a:endParaRPr lang="zh-CN" altLang="en-US"/>
          </a:p>
        </p:txBody>
      </p:sp>
    </p:spTree>
    <p:extLst>
      <p:ext uri="{BB962C8B-B14F-4D97-AF65-F5344CB8AC3E}">
        <p14:creationId xmlns:p14="http://schemas.microsoft.com/office/powerpoint/2010/main" val="398390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分库分表</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通过分库和分表进行数据的拆分来使得各个表的数据量保持在阈值以下，以及对流量进行疏导应对高访问量，是应对高并发和海量数据系统的有效手段。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数据分片的拆分方式又分为垂直分片和水平分片。</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12</a:t>
            </a:fld>
            <a:endParaRPr lang="zh-CN" altLang="en-US"/>
          </a:p>
        </p:txBody>
      </p:sp>
    </p:spTree>
    <p:extLst>
      <p:ext uri="{BB962C8B-B14F-4D97-AF65-F5344CB8AC3E}">
        <p14:creationId xmlns:p14="http://schemas.microsoft.com/office/powerpoint/2010/main" val="4074563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分布式组件</a:t>
            </a:r>
            <a:endParaRPr lang="en-US" altLang="zh-CN" b="1" dirty="0"/>
          </a:p>
          <a:p>
            <a:r>
              <a:rPr lang="zh-CN" altLang="en-US" b="0" i="0" dirty="0">
                <a:solidFill>
                  <a:srgbClr val="333333"/>
                </a:solidFill>
                <a:effectLst/>
                <a:latin typeface="Open Sans" panose="020B0606030504020204" pitchFamily="34" charset="0"/>
              </a:rPr>
              <a:t>数据库采用分布式数据库，文件系统采用分布式文件系统。</a:t>
            </a:r>
            <a:endParaRPr lang="en-US" altLang="zh-CN" b="0" dirty="0"/>
          </a:p>
          <a:p>
            <a:r>
              <a:rPr lang="zh-CN" altLang="en-US" dirty="0"/>
              <a:t>随着网站业务越来越复杂，对数据存储和检索的需求也越来越复杂。系统引入 </a:t>
            </a:r>
            <a:r>
              <a:rPr lang="en-US" altLang="zh-CN" dirty="0"/>
              <a:t>NoSQL </a:t>
            </a:r>
            <a:r>
              <a:rPr lang="zh-CN" altLang="en-US" dirty="0"/>
              <a:t>数据库及搜索引擎。</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13</a:t>
            </a:fld>
            <a:endParaRPr lang="zh-CN" altLang="en-US"/>
          </a:p>
        </p:txBody>
      </p:sp>
    </p:spTree>
    <p:extLst>
      <p:ext uri="{BB962C8B-B14F-4D97-AF65-F5344CB8AC3E}">
        <p14:creationId xmlns:p14="http://schemas.microsoft.com/office/powerpoint/2010/main" val="350144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14</a:t>
            </a:fld>
            <a:endParaRPr lang="zh-CN" altLang="en-US"/>
          </a:p>
        </p:txBody>
      </p:sp>
    </p:spTree>
    <p:extLst>
      <p:ext uri="{BB962C8B-B14F-4D97-AF65-F5344CB8AC3E}">
        <p14:creationId xmlns:p14="http://schemas.microsoft.com/office/powerpoint/2010/main" val="276100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mn-ea"/>
                <a:cs typeface="+mn-ea"/>
                <a:sym typeface="+mn-lt"/>
              </a:rPr>
              <a:t>系统的可用性可以用系统停止服务的时间与总的时间之比衡量。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15</a:t>
            </a:fld>
            <a:endParaRPr lang="zh-CN" altLang="en-US"/>
          </a:p>
        </p:txBody>
      </p:sp>
    </p:spTree>
    <p:extLst>
      <p:ext uri="{BB962C8B-B14F-4D97-AF65-F5344CB8AC3E}">
        <p14:creationId xmlns:p14="http://schemas.microsoft.com/office/powerpoint/2010/main" val="4137749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16</a:t>
            </a:fld>
            <a:endParaRPr lang="zh-CN" altLang="en-US"/>
          </a:p>
        </p:txBody>
      </p:sp>
    </p:spTree>
    <p:extLst>
      <p:ext uri="{BB962C8B-B14F-4D97-AF65-F5344CB8AC3E}">
        <p14:creationId xmlns:p14="http://schemas.microsoft.com/office/powerpoint/2010/main" val="202871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17</a:t>
            </a:fld>
            <a:endParaRPr lang="zh-CN" altLang="en-US"/>
          </a:p>
        </p:txBody>
      </p:sp>
    </p:spTree>
    <p:extLst>
      <p:ext uri="{BB962C8B-B14F-4D97-AF65-F5344CB8AC3E}">
        <p14:creationId xmlns:p14="http://schemas.microsoft.com/office/powerpoint/2010/main" val="3291201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18</a:t>
            </a:fld>
            <a:endParaRPr lang="zh-CN" altLang="en-US"/>
          </a:p>
        </p:txBody>
      </p:sp>
    </p:spTree>
    <p:extLst>
      <p:ext uri="{BB962C8B-B14F-4D97-AF65-F5344CB8AC3E}">
        <p14:creationId xmlns:p14="http://schemas.microsoft.com/office/powerpoint/2010/main" val="1793063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727390" rtl="0" eaLnBrk="1" fontAlgn="auto" latinLnBrk="0" hangingPunct="1">
              <a:lnSpc>
                <a:spcPct val="100000"/>
              </a:lnSpc>
              <a:spcBef>
                <a:spcPts val="0"/>
              </a:spcBef>
              <a:spcAft>
                <a:spcPts val="0"/>
              </a:spcAft>
              <a:buClrTx/>
              <a:buSzTx/>
              <a:buFontTx/>
              <a:buNone/>
              <a:tabLst/>
              <a:defRPr/>
            </a:pPr>
            <a:r>
              <a:rPr lang="en-US" altLang="zh-CN" sz="2268" b="0" i="0" kern="1200" dirty="0">
                <a:solidFill>
                  <a:schemeClr val="tx1"/>
                </a:solidFill>
                <a:effectLst/>
                <a:latin typeface="+mn-lt"/>
                <a:ea typeface="+mn-ea"/>
                <a:cs typeface="+mn-cs"/>
              </a:rPr>
              <a:t>C</a:t>
            </a:r>
            <a:r>
              <a:rPr lang="zh-CN" altLang="en-US" sz="2268" b="0" i="0" kern="1200" dirty="0">
                <a:solidFill>
                  <a:schemeClr val="tx1"/>
                </a:solidFill>
                <a:effectLst/>
                <a:latin typeface="+mn-lt"/>
                <a:ea typeface="+mn-ea"/>
                <a:cs typeface="+mn-cs"/>
              </a:rPr>
              <a:t>：在任何给定时间，网络中的所有节点都具有完全相同（最近）的值。</a:t>
            </a:r>
            <a:endParaRPr lang="en-US" altLang="zh-CN" sz="2268" b="0" i="0" kern="1200" dirty="0">
              <a:solidFill>
                <a:schemeClr val="tx1"/>
              </a:solidFill>
              <a:effectLst/>
              <a:latin typeface="+mn-lt"/>
              <a:ea typeface="+mn-ea"/>
              <a:cs typeface="+mn-cs"/>
            </a:endParaRPr>
          </a:p>
          <a:p>
            <a:pPr marL="0" marR="0" lvl="0" indent="0" algn="l" defTabSz="172739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zh-CN" altLang="en-US" sz="2268" b="0" i="0" kern="1200" dirty="0">
                <a:solidFill>
                  <a:schemeClr val="tx1"/>
                </a:solidFill>
                <a:effectLst/>
                <a:latin typeface="+mn-lt"/>
                <a:ea typeface="+mn-ea"/>
                <a:cs typeface="+mn-cs"/>
              </a:rPr>
              <a:t>对网络的每个请求都会收到响应，但不能保证返回的数据是最新的</a:t>
            </a:r>
            <a:r>
              <a:rPr lang="zh-CN" altLang="en-US" sz="1200" b="0" i="0" kern="1200" dirty="0">
                <a:solidFill>
                  <a:schemeClr val="tx1"/>
                </a:solidFill>
                <a:effectLst/>
                <a:latin typeface="+mn-lt"/>
                <a:ea typeface="+mn-ea"/>
                <a:cs typeface="+mn-cs"/>
              </a:rPr>
              <a:t>。</a:t>
            </a:r>
            <a:endParaRPr lang="en-US" altLang="zh-CN" sz="800" i="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0" marR="0" lvl="0" indent="0" algn="l" defTabSz="172739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zh-CN" altLang="en-US" sz="2268" b="0" i="0" kern="1200" dirty="0">
                <a:solidFill>
                  <a:schemeClr val="tx1"/>
                </a:solidFill>
                <a:effectLst/>
                <a:latin typeface="+mn-lt"/>
                <a:ea typeface="+mn-ea"/>
                <a:cs typeface="+mn-cs"/>
              </a:rPr>
              <a:t>即使任意数量的节点出现故障，网络仍会继续运行</a:t>
            </a:r>
            <a:r>
              <a:rPr lang="zh-CN" altLang="en-US" sz="1200" b="0" i="0" kern="1200" dirty="0">
                <a:solidFill>
                  <a:schemeClr val="tx1"/>
                </a:solidFill>
                <a:effectLst/>
                <a:latin typeface="+mn-lt"/>
                <a:ea typeface="+mn-ea"/>
                <a:cs typeface="+mn-cs"/>
              </a:rPr>
              <a:t>。</a:t>
            </a:r>
            <a:endParaRPr lang="en-US" altLang="zh-CN" sz="800" i="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0" marR="0" lvl="0" indent="0" algn="l" defTabSz="1727390" rtl="0" eaLnBrk="1" fontAlgn="auto" latinLnBrk="0" hangingPunct="1">
              <a:lnSpc>
                <a:spcPct val="100000"/>
              </a:lnSpc>
              <a:spcBef>
                <a:spcPts val="0"/>
              </a:spcBef>
              <a:spcAft>
                <a:spcPts val="0"/>
              </a:spcAft>
              <a:buClrTx/>
              <a:buSzTx/>
              <a:buFontTx/>
              <a:buNone/>
              <a:tabLst/>
              <a:defRPr/>
            </a:pPr>
            <a:endPar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19</a:t>
            </a:fld>
            <a:endParaRPr lang="zh-CN" altLang="en-US"/>
          </a:p>
        </p:txBody>
      </p:sp>
    </p:spTree>
    <p:extLst>
      <p:ext uri="{BB962C8B-B14F-4D97-AF65-F5344CB8AC3E}">
        <p14:creationId xmlns:p14="http://schemas.microsoft.com/office/powerpoint/2010/main" val="361042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2</a:t>
            </a:fld>
            <a:endParaRPr lang="zh-CN" altLang="en-US"/>
          </a:p>
        </p:txBody>
      </p:sp>
    </p:spTree>
    <p:extLst>
      <p:ext uri="{BB962C8B-B14F-4D97-AF65-F5344CB8AC3E}">
        <p14:creationId xmlns:p14="http://schemas.microsoft.com/office/powerpoint/2010/main" val="413325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727390" rtl="0" eaLnBrk="1" fontAlgn="auto" latinLnBrk="0" hangingPunct="1">
              <a:lnSpc>
                <a:spcPct val="100000"/>
              </a:lnSpc>
              <a:spcBef>
                <a:spcPts val="0"/>
              </a:spcBef>
              <a:spcAft>
                <a:spcPts val="0"/>
              </a:spcAft>
              <a:buClrTx/>
              <a:buSzTx/>
              <a:buFontTx/>
              <a:buNone/>
              <a:tabLst/>
              <a:defRPr/>
            </a:pPr>
            <a:r>
              <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发明人</a:t>
            </a:r>
            <a:r>
              <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定理是加州大学计算机科学家埃里克</a:t>
            </a:r>
            <a:r>
              <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1200" i="0" dirty="0">
                <a:solidFill>
                  <a:schemeClr val="bg1">
                    <a:lumMod val="50000"/>
                  </a:schemeClr>
                </a:solidFill>
                <a:latin typeface="微软雅黑" panose="020B0503020204020204" pitchFamily="34" charset="-122"/>
                <a:ea typeface="微软雅黑" panose="020B0503020204020204" pitchFamily="34" charset="-122"/>
                <a:cs typeface="+mn-ea"/>
                <a:sym typeface="+mn-lt"/>
              </a:rPr>
              <a:t>布鲁尔提出来的猜想，后来被证明成为分布式计算领域公认的定理。</a:t>
            </a:r>
            <a:endParaRPr lang="en-US" altLang="zh-CN" sz="1200" i="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20</a:t>
            </a:fld>
            <a:endParaRPr lang="zh-CN" altLang="en-US"/>
          </a:p>
        </p:txBody>
      </p:sp>
    </p:spTree>
    <p:extLst>
      <p:ext uri="{BB962C8B-B14F-4D97-AF65-F5344CB8AC3E}">
        <p14:creationId xmlns:p14="http://schemas.microsoft.com/office/powerpoint/2010/main" val="1298095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21</a:t>
            </a:fld>
            <a:endParaRPr lang="zh-CN" altLang="en-US"/>
          </a:p>
        </p:txBody>
      </p:sp>
    </p:spTree>
    <p:extLst>
      <p:ext uri="{BB962C8B-B14F-4D97-AF65-F5344CB8AC3E}">
        <p14:creationId xmlns:p14="http://schemas.microsoft.com/office/powerpoint/2010/main" val="3229584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2268" b="0" i="0" kern="1200" dirty="0">
                <a:solidFill>
                  <a:schemeClr val="tx1"/>
                </a:solidFill>
                <a:effectLst/>
                <a:latin typeface="+mn-lt"/>
                <a:ea typeface="+mn-ea"/>
                <a:cs typeface="+mn-cs"/>
              </a:rPr>
              <a:t>如果由于网络分区（故障节点）而无法保证特定信息是最新的，则系统将返回错误或超时。</a:t>
            </a:r>
            <a:br>
              <a:rPr lang="zh-CN" altLang="en-US" dirty="0"/>
            </a:br>
            <a:r>
              <a:rPr lang="zh-CN" altLang="en-US" sz="2268" b="0" i="0" kern="1200" dirty="0">
                <a:solidFill>
                  <a:schemeClr val="tx1"/>
                </a:solidFill>
                <a:effectLst/>
                <a:latin typeface="+mn-lt"/>
                <a:ea typeface="+mn-ea"/>
                <a:cs typeface="+mn-cs"/>
              </a:rPr>
              <a:t>为全球分布式系统选择一致性而不是可用性将使其高度准确，但它很可能在 </a:t>
            </a:r>
            <a:r>
              <a:rPr lang="en-US" altLang="zh-CN" sz="2268" b="0" i="0" kern="1200" dirty="0">
                <a:solidFill>
                  <a:schemeClr val="tx1"/>
                </a:solidFill>
                <a:effectLst/>
                <a:latin typeface="+mn-lt"/>
                <a:ea typeface="+mn-ea"/>
                <a:cs typeface="+mn-cs"/>
              </a:rPr>
              <a:t>99.99% </a:t>
            </a:r>
            <a:r>
              <a:rPr lang="zh-CN" altLang="en-US" sz="2268" b="0" i="0" kern="1200" dirty="0">
                <a:solidFill>
                  <a:schemeClr val="tx1"/>
                </a:solidFill>
                <a:effectLst/>
                <a:latin typeface="+mn-lt"/>
                <a:ea typeface="+mn-ea"/>
                <a:cs typeface="+mn-cs"/>
              </a:rPr>
              <a:t>的时间内不可用。</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22</a:t>
            </a:fld>
            <a:endParaRPr lang="zh-CN" altLang="en-US"/>
          </a:p>
        </p:txBody>
      </p:sp>
    </p:spTree>
    <p:extLst>
      <p:ext uri="{BB962C8B-B14F-4D97-AF65-F5344CB8AC3E}">
        <p14:creationId xmlns:p14="http://schemas.microsoft.com/office/powerpoint/2010/main" val="2544263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的理论的</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核心思想</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是：即使无法做到强一致性，但每个应用都可以根据自身业务特点，采用适当的方式来使系统达到最终一致性。</a:t>
            </a:r>
            <a:endParaRPr lang="en-US" altLang="zh-CN" sz="1600" b="1" dirty="0">
              <a:solidFill>
                <a:srgbClr val="788BA9"/>
              </a:solidFill>
              <a:latin typeface="微软雅黑" panose="020B0503020204020204" pitchFamily="34" charset="-122"/>
              <a:ea typeface="微软雅黑" panose="020B0503020204020204" pitchFamily="34" charset="-122"/>
              <a:cs typeface="+mn-ea"/>
            </a:endParaRPr>
          </a:p>
          <a:p>
            <a:pP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要求强一致性，通常运用在传统的数据库系统上。而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BASE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要求最终一致性，通过</a:t>
            </a:r>
            <a:r>
              <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mn-ea"/>
              </a:rPr>
              <a:t>牺牲强一致性来达到可用性</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，通常运用在大型分布式系统中。</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23</a:t>
            </a:fld>
            <a:endParaRPr lang="zh-CN" altLang="en-US"/>
          </a:p>
        </p:txBody>
      </p:sp>
    </p:spTree>
    <p:extLst>
      <p:ext uri="{BB962C8B-B14F-4D97-AF65-F5344CB8AC3E}">
        <p14:creationId xmlns:p14="http://schemas.microsoft.com/office/powerpoint/2010/main" val="3849705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24</a:t>
            </a:fld>
            <a:endParaRPr lang="zh-CN" altLang="en-US"/>
          </a:p>
        </p:txBody>
      </p:sp>
    </p:spTree>
    <p:extLst>
      <p:ext uri="{BB962C8B-B14F-4D97-AF65-F5344CB8AC3E}">
        <p14:creationId xmlns:p14="http://schemas.microsoft.com/office/powerpoint/2010/main" val="112731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25</a:t>
            </a:fld>
            <a:endParaRPr lang="zh-CN" altLang="en-US"/>
          </a:p>
        </p:txBody>
      </p:sp>
    </p:spTree>
    <p:extLst>
      <p:ext uri="{BB962C8B-B14F-4D97-AF65-F5344CB8AC3E}">
        <p14:creationId xmlns:p14="http://schemas.microsoft.com/office/powerpoint/2010/main" val="1002107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26</a:t>
            </a:fld>
            <a:endParaRPr lang="zh-CN" altLang="en-US"/>
          </a:p>
        </p:txBody>
      </p:sp>
    </p:spTree>
    <p:extLst>
      <p:ext uri="{BB962C8B-B14F-4D97-AF65-F5344CB8AC3E}">
        <p14:creationId xmlns:p14="http://schemas.microsoft.com/office/powerpoint/2010/main" val="313579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27</a:t>
            </a:fld>
            <a:endParaRPr lang="zh-CN" altLang="en-US"/>
          </a:p>
        </p:txBody>
      </p:sp>
    </p:spTree>
    <p:extLst>
      <p:ext uri="{BB962C8B-B14F-4D97-AF65-F5344CB8AC3E}">
        <p14:creationId xmlns:p14="http://schemas.microsoft.com/office/powerpoint/2010/main" val="2873620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28</a:t>
            </a:fld>
            <a:endParaRPr lang="zh-CN" altLang="en-US"/>
          </a:p>
        </p:txBody>
      </p:sp>
    </p:spTree>
    <p:extLst>
      <p:ext uri="{BB962C8B-B14F-4D97-AF65-F5344CB8AC3E}">
        <p14:creationId xmlns:p14="http://schemas.microsoft.com/office/powerpoint/2010/main" val="84195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29</a:t>
            </a:fld>
            <a:endParaRPr lang="zh-CN" altLang="en-US"/>
          </a:p>
        </p:txBody>
      </p:sp>
    </p:spTree>
    <p:extLst>
      <p:ext uri="{BB962C8B-B14F-4D97-AF65-F5344CB8AC3E}">
        <p14:creationId xmlns:p14="http://schemas.microsoft.com/office/powerpoint/2010/main" val="3285766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3</a:t>
            </a:fld>
            <a:endParaRPr lang="zh-CN" altLang="en-US"/>
          </a:p>
        </p:txBody>
      </p:sp>
    </p:spTree>
    <p:extLst>
      <p:ext uri="{BB962C8B-B14F-4D97-AF65-F5344CB8AC3E}">
        <p14:creationId xmlns:p14="http://schemas.microsoft.com/office/powerpoint/2010/main" val="4290509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30</a:t>
            </a:fld>
            <a:endParaRPr lang="zh-CN" altLang="en-US"/>
          </a:p>
        </p:txBody>
      </p:sp>
    </p:spTree>
    <p:extLst>
      <p:ext uri="{BB962C8B-B14F-4D97-AF65-F5344CB8AC3E}">
        <p14:creationId xmlns:p14="http://schemas.microsoft.com/office/powerpoint/2010/main" val="94357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727390" rtl="0" eaLnBrk="1" fontAlgn="auto" latinLnBrk="0" hangingPunct="1">
              <a:lnSpc>
                <a:spcPct val="100000"/>
              </a:lnSpc>
              <a:spcBef>
                <a:spcPts val="0"/>
              </a:spcBef>
              <a:spcAft>
                <a:spcPts val="0"/>
              </a:spcAft>
              <a:buClrTx/>
              <a:buSzTx/>
              <a:buFontTx/>
              <a:buNone/>
              <a:tabLst/>
              <a:defRPr/>
            </a:pPr>
            <a:r>
              <a:rPr lang="en-US" altLang="zh-CN" sz="1200" i="0" dirty="0">
                <a:solidFill>
                  <a:srgbClr val="788BA9"/>
                </a:solidFill>
                <a:latin typeface="微软雅黑" panose="020B0503020204020204" pitchFamily="34" charset="-122"/>
                <a:ea typeface="微软雅黑" panose="020B0503020204020204" pitchFamily="34" charset="-122"/>
                <a:cs typeface="+mn-ea"/>
              </a:rPr>
              <a:t>Raft </a:t>
            </a:r>
            <a:r>
              <a:rPr lang="zh-CN" altLang="en-US" sz="1200" i="0" dirty="0">
                <a:solidFill>
                  <a:srgbClr val="788BA9"/>
                </a:solidFill>
                <a:latin typeface="微软雅黑" panose="020B0503020204020204" pitchFamily="34" charset="-122"/>
                <a:ea typeface="微软雅黑" panose="020B0503020204020204" pitchFamily="34" charset="-122"/>
                <a:cs typeface="+mn-ea"/>
              </a:rPr>
              <a:t>将一致性问题分解成了三个子问题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31</a:t>
            </a:fld>
            <a:endParaRPr lang="zh-CN" altLang="en-US"/>
          </a:p>
        </p:txBody>
      </p:sp>
    </p:spTree>
    <p:extLst>
      <p:ext uri="{BB962C8B-B14F-4D97-AF65-F5344CB8AC3E}">
        <p14:creationId xmlns:p14="http://schemas.microsoft.com/office/powerpoint/2010/main" val="1225112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Leader 需要</a:t>
            </a:r>
            <a:r>
              <a:rPr lang="zh-CN" altLang="en-US" sz="1200" b="1" dirty="0">
                <a:solidFill>
                  <a:srgbClr val="788BA9"/>
                </a:solidFill>
                <a:latin typeface="微软雅黑" panose="020B0503020204020204" pitchFamily="34" charset="-122"/>
                <a:ea typeface="微软雅黑" panose="020B0503020204020204" pitchFamily="34" charset="-122"/>
                <a:cs typeface="+mn-ea"/>
              </a:rPr>
              <a:t>周期性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的向所有 Follower 发送</a:t>
            </a:r>
            <a:r>
              <a:rPr lang="zh-CN" altLang="en-US" sz="1200" b="1" dirty="0">
                <a:solidFill>
                  <a:srgbClr val="788BA9"/>
                </a:solidFill>
                <a:latin typeface="微软雅黑" panose="020B0503020204020204" pitchFamily="34" charset="-122"/>
                <a:ea typeface="微软雅黑" panose="020B0503020204020204" pitchFamily="34" charset="-122"/>
                <a:cs typeface="+mn-ea"/>
              </a:rPr>
              <a:t>心跳消息</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，以此维持自己的主导地位。</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每个 Follower 都设置了一个随机的</a:t>
            </a:r>
            <a:r>
              <a:rPr lang="zh-CN" altLang="en-US" sz="1200" b="1" dirty="0">
                <a:solidFill>
                  <a:srgbClr val="788BA9"/>
                </a:solidFill>
                <a:latin typeface="微软雅黑" panose="020B0503020204020204" pitchFamily="34" charset="-122"/>
                <a:ea typeface="微软雅黑" panose="020B0503020204020204" pitchFamily="34" charset="-122"/>
                <a:cs typeface="+mn-ea"/>
              </a:rPr>
              <a:t>竞选超时时间</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，如果在竞选超时时间内没有收到 Leader 的心跳消息，就会发起选举来选出新 Leader。</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Candidate 会并行的向集群中的所有服务器节点发送投票请求，它会保持当前状态直到以下三件事情之一发生：</a:t>
            </a:r>
          </a:p>
          <a:p>
            <a:pPr marL="171450" indent="-171450">
              <a:lnSpc>
                <a:spcPct val="150000"/>
              </a:lnSpc>
              <a:buFont typeface="Arial" panose="020B0604020202020204" pitchFamily="34" charset="0"/>
              <a:buChar cha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自己成为 Leader</a:t>
            </a:r>
          </a:p>
          <a:p>
            <a:pPr marL="171450" indent="-171450">
              <a:lnSpc>
                <a:spcPct val="150000"/>
              </a:lnSpc>
              <a:buFont typeface="Arial" panose="020B0604020202020204" pitchFamily="34" charset="0"/>
              <a:buChar cha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其他的服务器成为 Leader</a:t>
            </a:r>
          </a:p>
          <a:p>
            <a:pPr marL="171450" indent="-171450">
              <a:lnSpc>
                <a:spcPct val="150000"/>
              </a:lnSpc>
              <a:buFont typeface="Arial" panose="020B0604020202020204" pitchFamily="34" charset="0"/>
              <a:buChar cha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没有任何服务器成为 Leader</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32</a:t>
            </a:fld>
            <a:endParaRPr lang="zh-CN" altLang="en-US"/>
          </a:p>
        </p:txBody>
      </p:sp>
    </p:spTree>
    <p:extLst>
      <p:ext uri="{BB962C8B-B14F-4D97-AF65-F5344CB8AC3E}">
        <p14:creationId xmlns:p14="http://schemas.microsoft.com/office/powerpoint/2010/main" val="2445472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Follower A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等待一个随机的选举超时时间之后，没收到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发来的心跳消息。</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因此，将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由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0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增加为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，转换为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，进入选举状态。</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33</a:t>
            </a:fld>
            <a:endParaRPr lang="zh-CN" altLang="en-US"/>
          </a:p>
        </p:txBody>
      </p:sp>
    </p:spTree>
    <p:extLst>
      <p:ext uri="{BB962C8B-B14F-4D97-AF65-F5344CB8AC3E}">
        <p14:creationId xmlns:p14="http://schemas.microsoft.com/office/powerpoint/2010/main" val="250675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例如图中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 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Candidate D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都发起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为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4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的选举，且都获得两票，因此需要重新开始投票。</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34</a:t>
            </a:fld>
            <a:endParaRPr lang="zh-CN" altLang="en-US"/>
          </a:p>
        </p:txBody>
      </p:sp>
    </p:spTree>
    <p:extLst>
      <p:ext uri="{BB962C8B-B14F-4D97-AF65-F5344CB8AC3E}">
        <p14:creationId xmlns:p14="http://schemas.microsoft.com/office/powerpoint/2010/main" val="2510334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如果一个日志条目被复制到半数以上的服务器上，就被认为可以提交（</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）了。</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号被用来检查是否出现不一致的情况。</a:t>
            </a: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日志条目中的日志索引（一个整数值）用来表明它在日志中的位置。</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35</a:t>
            </a:fld>
            <a:endParaRPr lang="zh-CN" altLang="en-US"/>
          </a:p>
        </p:txBody>
      </p:sp>
    </p:spTree>
    <p:extLst>
      <p:ext uri="{BB962C8B-B14F-4D97-AF65-F5344CB8AC3E}">
        <p14:creationId xmlns:p14="http://schemas.microsoft.com/office/powerpoint/2010/main" val="2745534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36</a:t>
            </a:fld>
            <a:endParaRPr lang="zh-CN" altLang="en-US"/>
          </a:p>
        </p:txBody>
      </p:sp>
    </p:spTree>
    <p:extLst>
      <p:ext uri="{BB962C8B-B14F-4D97-AF65-F5344CB8AC3E}">
        <p14:creationId xmlns:p14="http://schemas.microsoft.com/office/powerpoint/2010/main" val="148403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Followers </a:t>
            </a:r>
            <a:r>
              <a:rPr lang="zh-CN" altLang="en-US" sz="1200" b="0" i="0" kern="1200" dirty="0">
                <a:solidFill>
                  <a:schemeClr val="tx1"/>
                </a:solidFill>
                <a:effectLst/>
                <a:latin typeface="+mn-lt"/>
                <a:ea typeface="+mn-ea"/>
                <a:cs typeface="+mn-cs"/>
              </a:rPr>
              <a:t>的日志保持一致，因此日志条目一致性检查通常不会失败。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崩溃可能会导致日志不一致：旧的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可能没有完全复制完日志中的所有条目。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当一个 </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成功当选时，</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可能出现以下情况（</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存在未更新日志条目，如（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b</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存在未提交日志条目，如（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d</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buFont typeface="Wingdings" panose="05000000000000000000" pitchFamily="2" charset="2"/>
              <a:buChar char="l"/>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或两种情况都存在，如（</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e</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rPr>
              <a:t>f</a:t>
            </a: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37</a:t>
            </a:fld>
            <a:endParaRPr lang="zh-CN" altLang="en-US"/>
          </a:p>
        </p:txBody>
      </p:sp>
    </p:spTree>
    <p:extLst>
      <p:ext uri="{BB962C8B-B14F-4D97-AF65-F5344CB8AC3E}">
        <p14:creationId xmlns:p14="http://schemas.microsoft.com/office/powerpoint/2010/main" val="1798281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如何判断哪个日志条目比较新？</a:t>
            </a:r>
            <a:r>
              <a:rPr lang="en-US" altLang="zh-CN" sz="1200" b="0" i="0" kern="1200" dirty="0">
                <a:solidFill>
                  <a:schemeClr val="tx1"/>
                </a:solidFill>
                <a:effectLst/>
                <a:latin typeface="+mn-lt"/>
                <a:ea typeface="+mn-ea"/>
                <a:cs typeface="+mn-cs"/>
              </a:rPr>
              <a:t>Raft </a:t>
            </a:r>
            <a:r>
              <a:rPr lang="zh-CN" altLang="en-US" sz="1200" b="0" i="0" kern="1200" dirty="0">
                <a:solidFill>
                  <a:schemeClr val="tx1"/>
                </a:solidFill>
                <a:effectLst/>
                <a:latin typeface="+mn-lt"/>
                <a:ea typeface="+mn-ea"/>
                <a:cs typeface="+mn-cs"/>
              </a:rPr>
              <a:t>通过比较两份日志中最后一条日志条目的日志索引和 </a:t>
            </a:r>
            <a:r>
              <a:rPr lang="en-US" altLang="zh-CN" sz="1200" b="0" i="0" kern="1200" dirty="0">
                <a:solidFill>
                  <a:schemeClr val="tx1"/>
                </a:solidFill>
                <a:effectLst/>
                <a:latin typeface="+mn-lt"/>
                <a:ea typeface="+mn-ea"/>
                <a:cs typeface="+mn-cs"/>
              </a:rPr>
              <a:t>Term </a:t>
            </a:r>
            <a:r>
              <a:rPr lang="zh-CN" altLang="en-US" sz="1200" b="0" i="0" kern="1200" dirty="0">
                <a:solidFill>
                  <a:schemeClr val="tx1"/>
                </a:solidFill>
                <a:effectLst/>
                <a:latin typeface="+mn-lt"/>
                <a:ea typeface="+mn-ea"/>
                <a:cs typeface="+mn-cs"/>
              </a:rPr>
              <a:t>来判断哪个日志比较新。</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先判断 </a:t>
            </a:r>
            <a:r>
              <a:rPr lang="en-US" altLang="zh-CN" sz="1200" b="0" i="0" kern="1200" dirty="0">
                <a:solidFill>
                  <a:schemeClr val="tx1"/>
                </a:solidFill>
                <a:effectLst/>
                <a:latin typeface="+mn-lt"/>
                <a:ea typeface="+mn-ea"/>
                <a:cs typeface="+mn-cs"/>
              </a:rPr>
              <a:t>Term</a:t>
            </a:r>
            <a:r>
              <a:rPr lang="zh-CN" altLang="en-US" sz="1200" b="0" i="0" kern="1200" dirty="0">
                <a:solidFill>
                  <a:schemeClr val="tx1"/>
                </a:solidFill>
                <a:effectLst/>
                <a:latin typeface="+mn-lt"/>
                <a:ea typeface="+mn-ea"/>
                <a:cs typeface="+mn-cs"/>
              </a:rPr>
              <a:t>，哪个数值大即代表哪个日志比较新。</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Term </a:t>
            </a:r>
            <a:r>
              <a:rPr lang="zh-CN" altLang="en-US" sz="1200" b="0" i="0" kern="1200" dirty="0">
                <a:solidFill>
                  <a:schemeClr val="tx1"/>
                </a:solidFill>
                <a:effectLst/>
                <a:latin typeface="+mn-lt"/>
                <a:ea typeface="+mn-ea"/>
                <a:cs typeface="+mn-cs"/>
              </a:rPr>
              <a:t>相同，再比较 日志索引，哪个数值大即代表哪个日志比较新。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阶段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是 </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，且 </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写入日志条目为 </a:t>
            </a:r>
            <a:r>
              <a:rPr lang="en-US" altLang="zh-CN" sz="1200" b="0" i="0" kern="1200" dirty="0">
                <a:solidFill>
                  <a:schemeClr val="tx1"/>
                </a:solidFill>
                <a:effectLst/>
                <a:latin typeface="+mn-lt"/>
                <a:ea typeface="+mn-ea"/>
                <a:cs typeface="+mn-cs"/>
              </a:rPr>
              <a:t>(Term 2</a:t>
            </a:r>
            <a:r>
              <a:rPr lang="zh-CN" altLang="en-US" sz="1200" b="0" i="0" kern="1200" dirty="0">
                <a:solidFill>
                  <a:schemeClr val="tx1"/>
                </a:solidFill>
                <a:effectLst/>
                <a:latin typeface="+mn-lt"/>
                <a:ea typeface="+mn-ea"/>
                <a:cs typeface="+mn-cs"/>
              </a:rPr>
              <a:t>，日志索引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），只有 </a:t>
            </a:r>
            <a:r>
              <a:rPr lang="en-US" altLang="zh-CN" sz="1200" b="0" i="0" kern="1200" dirty="0">
                <a:solidFill>
                  <a:schemeClr val="tx1"/>
                </a:solidFill>
                <a:effectLst/>
                <a:latin typeface="+mn-lt"/>
                <a:ea typeface="+mn-ea"/>
                <a:cs typeface="+mn-cs"/>
              </a:rPr>
              <a:t>S2 </a:t>
            </a:r>
            <a:r>
              <a:rPr lang="zh-CN" altLang="en-US" sz="1200" b="0" i="0" kern="1200" dirty="0">
                <a:solidFill>
                  <a:schemeClr val="tx1"/>
                </a:solidFill>
                <a:effectLst/>
                <a:latin typeface="+mn-lt"/>
                <a:ea typeface="+mn-ea"/>
                <a:cs typeface="+mn-cs"/>
              </a:rPr>
              <a:t>复制了这个日志条目。</a:t>
            </a:r>
          </a:p>
          <a:p>
            <a:r>
              <a:rPr lang="zh-CN" altLang="en-US" sz="1200" b="0" i="0" kern="1200" dirty="0">
                <a:solidFill>
                  <a:schemeClr val="tx1"/>
                </a:solidFill>
                <a:effectLst/>
                <a:latin typeface="+mn-lt"/>
                <a:ea typeface="+mn-ea"/>
                <a:cs typeface="+mn-cs"/>
              </a:rPr>
              <a:t>阶段 </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下线，</a:t>
            </a:r>
            <a:r>
              <a:rPr lang="en-US" altLang="zh-CN" sz="1200" b="0" i="0" kern="1200" dirty="0">
                <a:solidFill>
                  <a:schemeClr val="tx1"/>
                </a:solidFill>
                <a:effectLst/>
                <a:latin typeface="+mn-lt"/>
                <a:ea typeface="+mn-ea"/>
                <a:cs typeface="+mn-cs"/>
              </a:rPr>
              <a:t>S5 </a:t>
            </a:r>
            <a:r>
              <a:rPr lang="zh-CN" altLang="en-US" sz="1200" b="0" i="0" kern="1200" dirty="0">
                <a:solidFill>
                  <a:schemeClr val="tx1"/>
                </a:solidFill>
                <a:effectLst/>
                <a:latin typeface="+mn-lt"/>
                <a:ea typeface="+mn-ea"/>
                <a:cs typeface="+mn-cs"/>
              </a:rPr>
              <a:t>被选举为 </a:t>
            </a:r>
            <a:r>
              <a:rPr lang="en-US" altLang="zh-CN" sz="1200" b="0" i="0" kern="1200" dirty="0">
                <a:solidFill>
                  <a:schemeClr val="tx1"/>
                </a:solidFill>
                <a:effectLst/>
                <a:latin typeface="+mn-lt"/>
                <a:ea typeface="+mn-ea"/>
                <a:cs typeface="+mn-cs"/>
              </a:rPr>
              <a:t>Term3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S5 </a:t>
            </a:r>
            <a:r>
              <a:rPr lang="zh-CN" altLang="en-US" sz="1200" b="0" i="0" kern="1200" dirty="0">
                <a:solidFill>
                  <a:schemeClr val="tx1"/>
                </a:solidFill>
                <a:effectLst/>
                <a:latin typeface="+mn-lt"/>
                <a:ea typeface="+mn-ea"/>
                <a:cs typeface="+mn-cs"/>
              </a:rPr>
              <a:t>写入日志条目为 </a:t>
            </a:r>
            <a:r>
              <a:rPr lang="en-US" altLang="zh-CN" sz="1200" b="0" i="0" kern="1200" dirty="0">
                <a:solidFill>
                  <a:schemeClr val="tx1"/>
                </a:solidFill>
                <a:effectLst/>
                <a:latin typeface="+mn-lt"/>
                <a:ea typeface="+mn-ea"/>
                <a:cs typeface="+mn-cs"/>
              </a:rPr>
              <a:t>(Term 3</a:t>
            </a:r>
            <a:r>
              <a:rPr lang="zh-CN" altLang="en-US" sz="1200" b="0" i="0" kern="1200" dirty="0">
                <a:solidFill>
                  <a:schemeClr val="tx1"/>
                </a:solidFill>
                <a:effectLst/>
                <a:latin typeface="+mn-lt"/>
                <a:ea typeface="+mn-ea"/>
                <a:cs typeface="+mn-cs"/>
              </a:rPr>
              <a:t>，日志索引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阶段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S5 </a:t>
            </a:r>
            <a:r>
              <a:rPr lang="zh-CN" altLang="en-US" sz="1200" b="0" i="0" kern="1200" dirty="0">
                <a:solidFill>
                  <a:schemeClr val="tx1"/>
                </a:solidFill>
                <a:effectLst/>
                <a:latin typeface="+mn-lt"/>
                <a:ea typeface="+mn-ea"/>
                <a:cs typeface="+mn-cs"/>
              </a:rPr>
              <a:t>下线，</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重新上线，并被选举为 </a:t>
            </a:r>
            <a:r>
              <a:rPr lang="en-US" altLang="zh-CN" sz="1200" b="0" i="0" kern="1200" dirty="0">
                <a:solidFill>
                  <a:schemeClr val="tx1"/>
                </a:solidFill>
                <a:effectLst/>
                <a:latin typeface="+mn-lt"/>
                <a:ea typeface="+mn-ea"/>
                <a:cs typeface="+mn-cs"/>
              </a:rPr>
              <a:t>Term4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。此时，</a:t>
            </a:r>
            <a:r>
              <a:rPr lang="en-US" altLang="zh-CN" sz="1200" b="0" i="0" kern="1200" dirty="0">
                <a:solidFill>
                  <a:schemeClr val="tx1"/>
                </a:solidFill>
                <a:effectLst/>
                <a:latin typeface="+mn-lt"/>
                <a:ea typeface="+mn-ea"/>
                <a:cs typeface="+mn-cs"/>
              </a:rPr>
              <a:t>Term 2 </a:t>
            </a:r>
            <a:r>
              <a:rPr lang="zh-CN" altLang="en-US" sz="1200" b="0" i="0" kern="1200" dirty="0">
                <a:solidFill>
                  <a:schemeClr val="tx1"/>
                </a:solidFill>
                <a:effectLst/>
                <a:latin typeface="+mn-lt"/>
                <a:ea typeface="+mn-ea"/>
                <a:cs typeface="+mn-cs"/>
              </a:rPr>
              <a:t>的那条日志条目已经被复制到了集群中的大多数节点上，但是还没有被提交。</a:t>
            </a:r>
          </a:p>
          <a:p>
            <a:r>
              <a:rPr lang="zh-CN" altLang="en-US" sz="1200" b="0" i="0" kern="1200" dirty="0">
                <a:solidFill>
                  <a:schemeClr val="tx1"/>
                </a:solidFill>
                <a:effectLst/>
                <a:latin typeface="+mn-lt"/>
                <a:ea typeface="+mn-ea"/>
                <a:cs typeface="+mn-cs"/>
              </a:rPr>
              <a:t>阶段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再次下线，</a:t>
            </a:r>
            <a:r>
              <a:rPr lang="en-US" altLang="zh-CN" sz="1200" b="0" i="0" kern="1200" dirty="0">
                <a:solidFill>
                  <a:schemeClr val="tx1"/>
                </a:solidFill>
                <a:effectLst/>
                <a:latin typeface="+mn-lt"/>
                <a:ea typeface="+mn-ea"/>
                <a:cs typeface="+mn-cs"/>
              </a:rPr>
              <a:t>S5 </a:t>
            </a:r>
            <a:r>
              <a:rPr lang="zh-CN" altLang="en-US" sz="1200" b="0" i="0" kern="1200" dirty="0">
                <a:solidFill>
                  <a:schemeClr val="tx1"/>
                </a:solidFill>
                <a:effectLst/>
                <a:latin typeface="+mn-lt"/>
                <a:ea typeface="+mn-ea"/>
                <a:cs typeface="+mn-cs"/>
              </a:rPr>
              <a:t>重新上线，并被重新选举为 </a:t>
            </a:r>
            <a:r>
              <a:rPr lang="en-US" altLang="zh-CN" sz="1200" b="0" i="0" kern="1200" dirty="0">
                <a:solidFill>
                  <a:schemeClr val="tx1"/>
                </a:solidFill>
                <a:effectLst/>
                <a:latin typeface="+mn-lt"/>
                <a:ea typeface="+mn-ea"/>
                <a:cs typeface="+mn-cs"/>
              </a:rPr>
              <a:t>Term3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Leader</a:t>
            </a:r>
            <a:r>
              <a:rPr lang="zh-CN" altLang="en-US" sz="1200" b="0" i="0" kern="1200" dirty="0">
                <a:solidFill>
                  <a:schemeClr val="tx1"/>
                </a:solidFill>
                <a:effectLst/>
                <a:latin typeface="+mn-lt"/>
                <a:ea typeface="+mn-ea"/>
                <a:cs typeface="+mn-cs"/>
              </a:rPr>
              <a:t>。然后 </a:t>
            </a:r>
            <a:r>
              <a:rPr lang="en-US" altLang="zh-CN" sz="1200" b="0" i="0" kern="1200" dirty="0">
                <a:solidFill>
                  <a:schemeClr val="tx1"/>
                </a:solidFill>
                <a:effectLst/>
                <a:latin typeface="+mn-lt"/>
                <a:ea typeface="+mn-ea"/>
                <a:cs typeface="+mn-cs"/>
              </a:rPr>
              <a:t>S5 </a:t>
            </a:r>
            <a:r>
              <a:rPr lang="zh-CN" altLang="en-US" sz="1200" b="0" i="0" kern="1200" dirty="0">
                <a:solidFill>
                  <a:schemeClr val="tx1"/>
                </a:solidFill>
                <a:effectLst/>
                <a:latin typeface="+mn-lt"/>
                <a:ea typeface="+mn-ea"/>
                <a:cs typeface="+mn-cs"/>
              </a:rPr>
              <a:t>覆盖了日志索引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处的日志。</a:t>
            </a:r>
          </a:p>
          <a:p>
            <a:r>
              <a:rPr lang="zh-CN" altLang="en-US" sz="1200" b="0" i="0" kern="1200" dirty="0">
                <a:solidFill>
                  <a:schemeClr val="tx1"/>
                </a:solidFill>
                <a:effectLst/>
                <a:latin typeface="+mn-lt"/>
                <a:ea typeface="+mn-ea"/>
                <a:cs typeface="+mn-cs"/>
              </a:rPr>
              <a:t>阶段 </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，如果阶段 </a:t>
            </a:r>
            <a:r>
              <a:rPr lang="en-US" altLang="zh-CN" sz="1200" b="0" i="0" kern="1200" dirty="0">
                <a:solidFill>
                  <a:schemeClr val="tx1"/>
                </a:solidFill>
                <a:effectLst/>
                <a:latin typeface="+mn-lt"/>
                <a:ea typeface="+mn-ea"/>
                <a:cs typeface="+mn-cs"/>
              </a:rPr>
              <a:t>(d) </a:t>
            </a:r>
            <a:r>
              <a:rPr lang="zh-CN" altLang="en-US" sz="1200" b="0" i="0" kern="1200" dirty="0">
                <a:solidFill>
                  <a:schemeClr val="tx1"/>
                </a:solidFill>
                <a:effectLst/>
                <a:latin typeface="+mn-lt"/>
                <a:ea typeface="+mn-ea"/>
                <a:cs typeface="+mn-cs"/>
              </a:rPr>
              <a:t>还未发生，即 </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再次下线之前，</a:t>
            </a:r>
            <a:r>
              <a:rPr lang="en-US" altLang="zh-CN" sz="1200" b="0" i="0" kern="1200" dirty="0">
                <a:solidFill>
                  <a:schemeClr val="tx1"/>
                </a:solidFill>
                <a:effectLst/>
                <a:latin typeface="+mn-lt"/>
                <a:ea typeface="+mn-ea"/>
                <a:cs typeface="+mn-cs"/>
              </a:rPr>
              <a:t>S1 </a:t>
            </a:r>
            <a:r>
              <a:rPr lang="zh-CN" altLang="en-US" sz="1200" b="0" i="0" kern="1200" dirty="0">
                <a:solidFill>
                  <a:schemeClr val="tx1"/>
                </a:solidFill>
                <a:effectLst/>
                <a:latin typeface="+mn-lt"/>
                <a:ea typeface="+mn-ea"/>
                <a:cs typeface="+mn-cs"/>
              </a:rPr>
              <a:t>把自己主导的日志条目复制到了大多数节点上，那么在后续 </a:t>
            </a:r>
            <a:r>
              <a:rPr lang="en-US" altLang="zh-CN" sz="1200" b="0" i="0" kern="1200" dirty="0">
                <a:solidFill>
                  <a:schemeClr val="tx1"/>
                </a:solidFill>
                <a:effectLst/>
                <a:latin typeface="+mn-lt"/>
                <a:ea typeface="+mn-ea"/>
                <a:cs typeface="+mn-cs"/>
              </a:rPr>
              <a:t>Term </a:t>
            </a:r>
            <a:r>
              <a:rPr lang="zh-CN" altLang="en-US" sz="1200" b="0" i="0" kern="1200" dirty="0">
                <a:solidFill>
                  <a:schemeClr val="tx1"/>
                </a:solidFill>
                <a:effectLst/>
                <a:latin typeface="+mn-lt"/>
                <a:ea typeface="+mn-ea"/>
                <a:cs typeface="+mn-cs"/>
              </a:rPr>
              <a:t>里面这些新日志条目就会被提交。这样在同一时刻就同时保证了，之前的所有旧日志条目就会被提交。</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38</a:t>
            </a:fld>
            <a:endParaRPr lang="zh-CN" altLang="en-US"/>
          </a:p>
        </p:txBody>
      </p:sp>
    </p:spTree>
    <p:extLst>
      <p:ext uri="{BB962C8B-B14F-4D97-AF65-F5344CB8AC3E}">
        <p14:creationId xmlns:p14="http://schemas.microsoft.com/office/powerpoint/2010/main" val="650774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400" b="1" i="0" dirty="0">
                <a:solidFill>
                  <a:srgbClr val="788BA9"/>
                </a:solidFill>
                <a:effectLst/>
                <a:latin typeface="微软雅黑" panose="020B0503020204020204" pitchFamily="34" charset="-122"/>
                <a:ea typeface="微软雅黑" panose="020B0503020204020204" pitchFamily="34" charset="-122"/>
              </a:rPr>
              <a:t>优点</a:t>
            </a:r>
            <a:endParaRPr lang="en-US" altLang="zh-CN" sz="1400" b="1" i="0" dirty="0">
              <a:solidFill>
                <a:srgbClr val="788BA9"/>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扩展性</a:t>
            </a:r>
            <a:r>
              <a:rPr lang="zh-CN" altLang="en-US" b="0" i="0" dirty="0">
                <a:solidFill>
                  <a:srgbClr val="333333"/>
                </a:solidFill>
                <a:effectLst/>
                <a:latin typeface="微软雅黑" panose="020B0503020204020204" pitchFamily="34" charset="-122"/>
                <a:ea typeface="微软雅黑" panose="020B0503020204020204" pitchFamily="34" charset="-122"/>
              </a:rPr>
              <a:t>：网络可以允许节点的任意增加和减少，新增加的节点的状态最终会与其他节点一致。</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容错</a:t>
            </a:r>
            <a:r>
              <a:rPr lang="zh-CN" altLang="en-US" b="0" i="0" dirty="0">
                <a:solidFill>
                  <a:srgbClr val="333333"/>
                </a:solidFill>
                <a:effectLst/>
                <a:latin typeface="微软雅黑" panose="020B0503020204020204" pitchFamily="34" charset="-122"/>
                <a:ea typeface="微软雅黑" panose="020B0503020204020204" pitchFamily="34" charset="-122"/>
              </a:rPr>
              <a:t>：网络中任何节点的宕机和重启都不会影响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消息的传播，</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协议具有天然的分布式系统容错特性。</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去中心化</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协议不要求任何中心节点，所有节点都可以是对等的，任何一个节点无需知道整个网络状况，只要网络是连通的，任意一个节点就可以把消息散播到全网。</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一致性收敛</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协议中的消息会以一传十、十传百一样的指数级速度在网络中快速传播，因此系统状态的不一致可以在很快的时间内收敛到一致。消息传播速度达到了 </a:t>
            </a:r>
            <a:r>
              <a:rPr lang="en-US" altLang="zh-CN" b="0" i="0" dirty="0" err="1">
                <a:solidFill>
                  <a:srgbClr val="333333"/>
                </a:solidFill>
                <a:effectLst/>
                <a:latin typeface="微软雅黑" panose="020B0503020204020204" pitchFamily="34" charset="-122"/>
                <a:ea typeface="微软雅黑" panose="020B0503020204020204" pitchFamily="34" charset="-122"/>
              </a:rPr>
              <a:t>logN</a:t>
            </a:r>
            <a:r>
              <a:rPr lang="zh-CN" altLang="en-US" b="0" i="0" dirty="0">
                <a:solidFill>
                  <a:srgbClr val="333333"/>
                </a:solidFill>
                <a:effectLst/>
                <a:latin typeface="微软雅黑" panose="020B0503020204020204" pitchFamily="34" charset="-122"/>
                <a:ea typeface="微软雅黑" panose="020B0503020204020204" pitchFamily="34" charset="-122"/>
              </a:rPr>
              <a:t>。</a:t>
            </a: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简单</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协议的过程极其简单，实现起来几乎没有太多复杂性。</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sz="1400" b="1" i="0" dirty="0">
                <a:solidFill>
                  <a:srgbClr val="333333"/>
                </a:solidFill>
                <a:effectLst/>
                <a:latin typeface="微软雅黑" panose="020B0503020204020204" pitchFamily="34" charset="-122"/>
                <a:ea typeface="微软雅黑" panose="020B0503020204020204" pitchFamily="34" charset="-122"/>
              </a:rPr>
              <a:t>缺点</a:t>
            </a:r>
            <a:endParaRPr lang="en-US" altLang="zh-CN" sz="1400" b="1"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消息的延迟</a:t>
            </a:r>
            <a:r>
              <a:rPr lang="zh-CN" altLang="en-US" b="0" i="0" dirty="0">
                <a:solidFill>
                  <a:srgbClr val="333333"/>
                </a:solidFill>
                <a:effectLst/>
                <a:latin typeface="微软雅黑" panose="020B0503020204020204" pitchFamily="34" charset="-122"/>
                <a:ea typeface="微软雅黑" panose="020B0503020204020204" pitchFamily="34" charset="-122"/>
              </a:rPr>
              <a:t>：由于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协议中，节点只会随机向少数几个节点发送消息，消息最终是通过多个轮次的散播而到达全网的，因此使用 </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协议会造成不可避免的消息延迟。不适合用在对实时性要求较高的场景下。</a:t>
            </a:r>
            <a:endParaRPr lang="en-US" altLang="zh-CN" b="0" i="0" dirty="0">
              <a:solidFill>
                <a:srgbClr val="333333"/>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None/>
            </a:pPr>
            <a:r>
              <a:rPr lang="zh-CN" altLang="en-US" b="1" i="0" dirty="0">
                <a:solidFill>
                  <a:srgbClr val="333333"/>
                </a:solidFill>
                <a:effectLst/>
                <a:latin typeface="微软雅黑" panose="020B0503020204020204" pitchFamily="34" charset="-122"/>
                <a:ea typeface="微软雅黑" panose="020B0503020204020204" pitchFamily="34" charset="-122"/>
              </a:rPr>
              <a:t>消息冗余</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Gossip </a:t>
            </a:r>
            <a:r>
              <a:rPr lang="zh-CN" altLang="en-US" b="0" i="0" dirty="0">
                <a:solidFill>
                  <a:srgbClr val="333333"/>
                </a:solidFill>
                <a:effectLst/>
                <a:latin typeface="微软雅黑" panose="020B0503020204020204" pitchFamily="34" charset="-122"/>
                <a:ea typeface="微软雅黑" panose="020B0503020204020204" pitchFamily="34" charset="-122"/>
              </a:rPr>
              <a:t>协议规定，节点会定期随机选择周围节点发送消息，而收到消息的节点也会重复该步骤，因此就不可避免的存在消息重复发送给同一节点的情况，造成了消息的冗余，同时也增加了收到消息的节点的处理压力。而且，由于是定期发送，因此，即使收到了消息的节点还会反复收到重复消息，加重了消息的冗余。</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39</a:t>
            </a:fld>
            <a:endParaRPr lang="zh-CN" altLang="en-US"/>
          </a:p>
        </p:txBody>
      </p:sp>
    </p:spTree>
    <p:extLst>
      <p:ext uri="{BB962C8B-B14F-4D97-AF65-F5344CB8AC3E}">
        <p14:creationId xmlns:p14="http://schemas.microsoft.com/office/powerpoint/2010/main" val="261818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a:t>
            </a:fld>
            <a:endParaRPr lang="zh-CN" altLang="en-US"/>
          </a:p>
        </p:txBody>
      </p:sp>
    </p:spTree>
    <p:extLst>
      <p:ext uri="{BB962C8B-B14F-4D97-AF65-F5344CB8AC3E}">
        <p14:creationId xmlns:p14="http://schemas.microsoft.com/office/powerpoint/2010/main" val="80348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en-US" altLang="zh-CN" b="1"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r>
              <a:rPr lang="zh-CN" altLang="en-US" b="1" i="0" dirty="0">
                <a:solidFill>
                  <a:srgbClr val="333333"/>
                </a:solidFill>
                <a:effectLst/>
                <a:latin typeface="Open Sans" panose="020B0606030504020204" pitchFamily="34" charset="0"/>
              </a:rPr>
              <a:t>种子节点</a:t>
            </a:r>
            <a:r>
              <a:rPr lang="zh-CN" altLang="en-US" b="0" i="0" dirty="0">
                <a:solidFill>
                  <a:srgbClr val="333333"/>
                </a:solidFill>
                <a:effectLst/>
                <a:latin typeface="Open Sans" panose="020B0606030504020204" pitchFamily="34" charset="0"/>
              </a:rPr>
              <a:t>周期性的散播消息，把周期限定为 </a:t>
            </a:r>
            <a:r>
              <a:rPr lang="en-US" altLang="zh-CN" b="0" i="0" dirty="0">
                <a:solidFill>
                  <a:srgbClr val="333333"/>
                </a:solidFill>
                <a:effectLst/>
                <a:latin typeface="Open Sans" panose="020B0606030504020204" pitchFamily="34" charset="0"/>
              </a:rPr>
              <a:t>1 </a:t>
            </a:r>
            <a:r>
              <a:rPr lang="zh-CN" altLang="en-US" b="0" i="0" dirty="0">
                <a:solidFill>
                  <a:srgbClr val="333333"/>
                </a:solidFill>
                <a:effectLst/>
                <a:latin typeface="Open Sans" panose="020B0606030504020204" pitchFamily="34" charset="0"/>
              </a:rPr>
              <a:t>秒</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被感染节点随机选择 </a:t>
            </a:r>
            <a:r>
              <a:rPr lang="en-US" altLang="zh-CN" b="0" i="0" dirty="0">
                <a:solidFill>
                  <a:srgbClr val="333333"/>
                </a:solidFill>
                <a:effectLst/>
                <a:latin typeface="Open Sans" panose="020B0606030504020204" pitchFamily="34" charset="0"/>
              </a:rPr>
              <a:t>N </a:t>
            </a:r>
            <a:r>
              <a:rPr lang="zh-CN" altLang="en-US" b="0" i="0" dirty="0">
                <a:solidFill>
                  <a:srgbClr val="333333"/>
                </a:solidFill>
                <a:effectLst/>
                <a:latin typeface="Open Sans" panose="020B0606030504020204" pitchFamily="34" charset="0"/>
              </a:rPr>
              <a:t>个邻接节点（</a:t>
            </a:r>
            <a:r>
              <a:rPr lang="en-US" altLang="zh-CN" b="0" i="0" dirty="0">
                <a:solidFill>
                  <a:srgbClr val="333333"/>
                </a:solidFill>
                <a:effectLst/>
                <a:latin typeface="Open Sans" panose="020B0606030504020204" pitchFamily="34" charset="0"/>
              </a:rPr>
              <a:t>fan-out</a:t>
            </a:r>
            <a:r>
              <a:rPr lang="zh-CN" altLang="en-US" b="0" i="0" dirty="0">
                <a:solidFill>
                  <a:srgbClr val="333333"/>
                </a:solidFill>
                <a:effectLst/>
                <a:latin typeface="Open Sans" panose="020B0606030504020204" pitchFamily="34" charset="0"/>
              </a:rPr>
              <a:t>）散播消息，这里把 </a:t>
            </a:r>
            <a:r>
              <a:rPr lang="en-US" altLang="zh-CN" b="0" i="0" dirty="0">
                <a:solidFill>
                  <a:srgbClr val="333333"/>
                </a:solidFill>
                <a:effectLst/>
                <a:latin typeface="Open Sans" panose="020B0606030504020204" pitchFamily="34" charset="0"/>
              </a:rPr>
              <a:t>fan-out </a:t>
            </a:r>
            <a:r>
              <a:rPr lang="zh-CN" altLang="en-US" b="0" i="0" dirty="0">
                <a:solidFill>
                  <a:srgbClr val="333333"/>
                </a:solidFill>
                <a:effectLst/>
                <a:latin typeface="Open Sans" panose="020B0606030504020204" pitchFamily="34" charset="0"/>
              </a:rPr>
              <a:t>设置为 </a:t>
            </a:r>
            <a:r>
              <a:rPr lang="en-US" altLang="zh-CN" b="0" i="0" dirty="0">
                <a:solidFill>
                  <a:srgbClr val="333333"/>
                </a:solidFill>
                <a:effectLst/>
                <a:latin typeface="Open Sans" panose="020B0606030504020204" pitchFamily="34" charset="0"/>
              </a:rPr>
              <a:t>3</a:t>
            </a:r>
            <a:r>
              <a:rPr lang="zh-CN" altLang="en-US" b="0" i="0" dirty="0">
                <a:solidFill>
                  <a:srgbClr val="333333"/>
                </a:solidFill>
                <a:effectLst/>
                <a:latin typeface="Open Sans" panose="020B0606030504020204" pitchFamily="34" charset="0"/>
              </a:rPr>
              <a:t>，每次最多往 </a:t>
            </a:r>
            <a:r>
              <a:rPr lang="en-US" altLang="zh-CN" b="0" i="0" dirty="0">
                <a:solidFill>
                  <a:srgbClr val="333333"/>
                </a:solidFill>
                <a:effectLst/>
                <a:latin typeface="Open Sans" panose="020B0606030504020204" pitchFamily="34" charset="0"/>
              </a:rPr>
              <a:t>3 </a:t>
            </a:r>
            <a:r>
              <a:rPr lang="zh-CN" altLang="en-US" b="0" i="0" dirty="0">
                <a:solidFill>
                  <a:srgbClr val="333333"/>
                </a:solidFill>
                <a:effectLst/>
                <a:latin typeface="Open Sans" panose="020B0606030504020204" pitchFamily="34" charset="0"/>
              </a:rPr>
              <a:t>个节点散播。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节点只接收消息不反馈结果。</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每次散播消息都选择</a:t>
            </a:r>
            <a:r>
              <a:rPr lang="zh-CN" altLang="en-US" b="1" i="0" dirty="0">
                <a:solidFill>
                  <a:srgbClr val="333333"/>
                </a:solidFill>
                <a:effectLst/>
                <a:latin typeface="Open Sans" panose="020B0606030504020204" pitchFamily="34" charset="0"/>
              </a:rPr>
              <a:t>尚未发送过的节点</a:t>
            </a:r>
            <a:r>
              <a:rPr lang="zh-CN" altLang="en-US" b="0" i="0" dirty="0">
                <a:solidFill>
                  <a:srgbClr val="333333"/>
                </a:solidFill>
                <a:effectLst/>
                <a:latin typeface="Open Sans" panose="020B0606030504020204" pitchFamily="34" charset="0"/>
              </a:rPr>
              <a:t>进行散播</a:t>
            </a:r>
          </a:p>
          <a:p>
            <a:pPr marL="171450" indent="-171450" algn="l">
              <a:buFont typeface="Wingdings" panose="05000000000000000000" pitchFamily="2" charset="2"/>
              <a:buChar char="l"/>
            </a:pPr>
            <a:r>
              <a:rPr lang="zh-CN" altLang="en-US" b="0" i="0" dirty="0">
                <a:solidFill>
                  <a:srgbClr val="333333"/>
                </a:solidFill>
                <a:effectLst/>
                <a:latin typeface="Open Sans" panose="020B0606030504020204" pitchFamily="34" charset="0"/>
              </a:rPr>
              <a:t>收到消息的节点不再往发送节点散播，比如 </a:t>
            </a:r>
            <a:r>
              <a:rPr lang="en-US" altLang="zh-CN" b="0" i="0" dirty="0">
                <a:solidFill>
                  <a:srgbClr val="333333"/>
                </a:solidFill>
                <a:effectLst/>
                <a:latin typeface="Open Sans" panose="020B0606030504020204" pitchFamily="34" charset="0"/>
              </a:rPr>
              <a:t>A -&gt; B</a:t>
            </a:r>
            <a:r>
              <a:rPr lang="zh-CN" altLang="en-US" b="0" i="0" dirty="0">
                <a:solidFill>
                  <a:srgbClr val="333333"/>
                </a:solidFill>
                <a:effectLst/>
                <a:latin typeface="Open Sans" panose="020B0606030504020204" pitchFamily="34" charset="0"/>
              </a:rPr>
              <a:t>，那么 </a:t>
            </a:r>
            <a:r>
              <a:rPr lang="en-US" altLang="zh-CN" b="0" i="0" dirty="0">
                <a:solidFill>
                  <a:srgbClr val="333333"/>
                </a:solidFill>
                <a:effectLst/>
                <a:latin typeface="Open Sans" panose="020B0606030504020204" pitchFamily="34" charset="0"/>
              </a:rPr>
              <a:t>B </a:t>
            </a:r>
            <a:r>
              <a:rPr lang="zh-CN" altLang="en-US" b="0" i="0" dirty="0">
                <a:solidFill>
                  <a:srgbClr val="333333"/>
                </a:solidFill>
                <a:effectLst/>
                <a:latin typeface="Open Sans" panose="020B0606030504020204" pitchFamily="34" charset="0"/>
              </a:rPr>
              <a:t>进行散播的时候，不再发给 </a:t>
            </a:r>
            <a:r>
              <a:rPr lang="en-US" altLang="zh-CN" b="0" i="0" dirty="0">
                <a:solidFill>
                  <a:srgbClr val="333333"/>
                </a:solidFill>
                <a:effectLst/>
                <a:latin typeface="Open Sans" panose="020B0606030504020204" pitchFamily="34" charset="0"/>
              </a:rPr>
              <a:t>A</a:t>
            </a:r>
            <a:r>
              <a:rPr lang="zh-CN" altLang="en-US" b="0" i="0" dirty="0">
                <a:solidFill>
                  <a:srgbClr val="333333"/>
                </a:solidFill>
                <a:effectLst/>
                <a:latin typeface="Open Sans" panose="020B0606030504020204" pitchFamily="34" charset="0"/>
              </a:rPr>
              <a:t>。</a:t>
            </a:r>
            <a:endParaRPr lang="en-US" altLang="zh-CN" b="0" i="0" dirty="0">
              <a:solidFill>
                <a:srgbClr val="333333"/>
              </a:solidFill>
              <a:effectLst/>
              <a:latin typeface="Open Sans" panose="020B0606030504020204" pitchFamily="34" charset="0"/>
            </a:endParaRPr>
          </a:p>
          <a:p>
            <a:pPr marL="171450" indent="-171450" algn="l">
              <a:buFont typeface="Wingdings" panose="05000000000000000000" pitchFamily="2" charset="2"/>
              <a:buChar char="l"/>
            </a:pPr>
            <a:endParaRPr lang="en-US" altLang="zh-CN" b="0" i="0" dirty="0">
              <a:solidFill>
                <a:srgbClr val="333333"/>
              </a:solidFill>
              <a:effectLst/>
              <a:latin typeface="Open Sans" panose="020B0606030504020204" pitchFamily="34" charset="0"/>
            </a:endParaRPr>
          </a:p>
          <a:p>
            <a:pPr marL="0" indent="0" algn="l">
              <a:buFont typeface="Wingdings" panose="05000000000000000000" pitchFamily="2" charset="2"/>
              <a:buNone/>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40</a:t>
            </a:fld>
            <a:endParaRPr lang="zh-CN" altLang="en-US"/>
          </a:p>
        </p:txBody>
      </p:sp>
    </p:spTree>
    <p:extLst>
      <p:ext uri="{BB962C8B-B14F-4D97-AF65-F5344CB8AC3E}">
        <p14:creationId xmlns:p14="http://schemas.microsoft.com/office/powerpoint/2010/main" val="2212437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i="0" dirty="0">
                <a:solidFill>
                  <a:srgbClr val="333333"/>
                </a:solidFill>
                <a:effectLst/>
                <a:latin typeface="Open Sans" panose="020B0606030504020204" pitchFamily="34" charset="0"/>
              </a:rPr>
              <a:t>熵</a:t>
            </a:r>
            <a:r>
              <a:rPr lang="zh-CN" altLang="en-US" b="0" i="0" dirty="0">
                <a:solidFill>
                  <a:srgbClr val="333333"/>
                </a:solidFill>
                <a:effectLst/>
                <a:latin typeface="Open Sans" panose="020B0606030504020204" pitchFamily="34" charset="0"/>
              </a:rPr>
              <a:t>是物理学上的一个概念，代表杂乱无章，而反熵就是在杂乱无章中寻求一致。</a:t>
            </a:r>
          </a:p>
          <a:p>
            <a:pPr algn="l">
              <a:buFont typeface="Arial" panose="020B0604020202020204" pitchFamily="34" charset="0"/>
              <a:buNone/>
            </a:pPr>
            <a:endParaRPr lang="en-US" altLang="zh-CN" b="1"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 model </a:t>
            </a:r>
            <a:r>
              <a:rPr lang="zh-CN" altLang="en-US" b="0" i="0" dirty="0">
                <a:solidFill>
                  <a:srgbClr val="333333"/>
                </a:solidFill>
                <a:effectLst/>
                <a:latin typeface="Open Sans" panose="020B0606030504020204" pitchFamily="34" charset="0"/>
              </a:rPr>
              <a:t>下，一个节点会把所有的数据都跟其他节点共享，以便消除节点之间数据的任何不一致，它可以保证最终、完全的一致。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en-US" altLang="zh-CN" b="1" i="0" dirty="0">
                <a:solidFill>
                  <a:srgbClr val="333333"/>
                </a:solidFill>
                <a:effectLst/>
                <a:latin typeface="Open Sans" panose="020B0606030504020204" pitchFamily="34" charset="0"/>
              </a:rPr>
              <a:t>SIR Model</a:t>
            </a:r>
            <a:r>
              <a:rPr lang="zh-CN" altLang="en-US" b="1" i="0" dirty="0">
                <a:solidFill>
                  <a:srgbClr val="333333"/>
                </a:solidFill>
                <a:effectLst/>
                <a:latin typeface="Open Sans" panose="020B0606030504020204" pitchFamily="34" charset="0"/>
              </a:rPr>
              <a:t> </a:t>
            </a:r>
            <a:r>
              <a:rPr lang="zh-CN" altLang="en-US" b="0" i="0" dirty="0">
                <a:solidFill>
                  <a:srgbClr val="333333"/>
                </a:solidFill>
                <a:effectLst/>
                <a:latin typeface="Open Sans" panose="020B0606030504020204" pitchFamily="34" charset="0"/>
              </a:rPr>
              <a:t>下，消息可以发送得更频繁，因为消息只包含最新 </a:t>
            </a:r>
            <a:r>
              <a:rPr lang="en-US" altLang="zh-CN" b="0" i="0" dirty="0">
                <a:solidFill>
                  <a:srgbClr val="333333"/>
                </a:solidFill>
                <a:effectLst/>
                <a:latin typeface="Open Sans" panose="020B0606030504020204" pitchFamily="34" charset="0"/>
              </a:rPr>
              <a:t>update</a:t>
            </a:r>
            <a:r>
              <a:rPr lang="zh-CN" altLang="en-US" b="0" i="0" dirty="0">
                <a:solidFill>
                  <a:srgbClr val="333333"/>
                </a:solidFill>
                <a:effectLst/>
                <a:latin typeface="Open Sans" panose="020B0606030504020204" pitchFamily="34" charset="0"/>
              </a:rPr>
              <a:t>，体积更小。</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r>
              <a:rPr lang="zh-CN" altLang="en-US" b="0" i="0" dirty="0">
                <a:solidFill>
                  <a:srgbClr val="333333"/>
                </a:solidFill>
                <a:effectLst/>
                <a:latin typeface="Open Sans" panose="020B0606030504020204" pitchFamily="34" charset="0"/>
              </a:rPr>
              <a:t>而且，一个 </a:t>
            </a:r>
            <a:r>
              <a:rPr lang="en-US" altLang="zh-CN" b="0" i="0" dirty="0">
                <a:solidFill>
                  <a:srgbClr val="333333"/>
                </a:solidFill>
                <a:effectLst/>
                <a:latin typeface="Open Sans" panose="020B0606030504020204" pitchFamily="34" charset="0"/>
              </a:rPr>
              <a:t>Rumor </a:t>
            </a:r>
            <a:r>
              <a:rPr lang="zh-CN" altLang="en-US" b="0" i="0" dirty="0">
                <a:solidFill>
                  <a:srgbClr val="333333"/>
                </a:solidFill>
                <a:effectLst/>
                <a:latin typeface="Open Sans" panose="020B0606030504020204" pitchFamily="34" charset="0"/>
              </a:rPr>
              <a:t>消息在某个时间点之后会被标记为 </a:t>
            </a:r>
            <a:r>
              <a:rPr lang="en-US" altLang="zh-CN" b="0" i="0" dirty="0">
                <a:solidFill>
                  <a:srgbClr val="333333"/>
                </a:solidFill>
                <a:effectLst/>
                <a:latin typeface="Open Sans" panose="020B0606030504020204" pitchFamily="34" charset="0"/>
              </a:rPr>
              <a:t>removed</a:t>
            </a:r>
            <a:r>
              <a:rPr lang="zh-CN" altLang="en-US" b="0" i="0" dirty="0">
                <a:solidFill>
                  <a:srgbClr val="333333"/>
                </a:solidFill>
                <a:effectLst/>
                <a:latin typeface="Open Sans" panose="020B0606030504020204" pitchFamily="34" charset="0"/>
              </a:rPr>
              <a:t>，并且不再被传播，因此，</a:t>
            </a:r>
            <a:r>
              <a:rPr lang="en-US" altLang="zh-CN" b="0" i="0" dirty="0">
                <a:solidFill>
                  <a:srgbClr val="333333"/>
                </a:solidFill>
                <a:effectLst/>
                <a:latin typeface="Open Sans" panose="020B0606030504020204" pitchFamily="34" charset="0"/>
              </a:rPr>
              <a:t>SIR model </a:t>
            </a:r>
            <a:r>
              <a:rPr lang="zh-CN" altLang="en-US" b="0" i="0" dirty="0">
                <a:solidFill>
                  <a:srgbClr val="333333"/>
                </a:solidFill>
                <a:effectLst/>
                <a:latin typeface="Open Sans" panose="020B0606030504020204" pitchFamily="34" charset="0"/>
              </a:rPr>
              <a:t>下，系统有一定的概率会不一致。</a:t>
            </a:r>
            <a:endParaRPr lang="en-US" altLang="zh-CN" b="0" i="0" dirty="0">
              <a:solidFill>
                <a:srgbClr val="333333"/>
              </a:solidFill>
              <a:effectLst/>
              <a:latin typeface="Open Sans" panose="020B0606030504020204" pitchFamily="34" charset="0"/>
            </a:endParaRP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b="1" dirty="0">
                <a:solidFill>
                  <a:schemeClr val="bg1">
                    <a:lumMod val="50000"/>
                  </a:schemeClr>
                </a:solidFill>
                <a:latin typeface="Open Sans" panose="020B0606030504020204" pitchFamily="34" charset="0"/>
              </a:rPr>
              <a:t>Gossip 通信方式</a:t>
            </a:r>
            <a:endParaRPr lang="en-US" altLang="zh-CN" b="1" i="0" dirty="0">
              <a:solidFill>
                <a:srgbClr val="333333"/>
              </a:solidFill>
              <a:effectLst/>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a:t>
            </a:r>
            <a:r>
              <a:rPr lang="zh-CN" altLang="en-US" sz="1200" dirty="0">
                <a:solidFill>
                  <a:schemeClr val="bg1">
                    <a:lumMod val="50000"/>
                  </a:schemeClr>
                </a:solidFill>
                <a:latin typeface="Open Sans" panose="020B0606030504020204" pitchFamily="34" charset="0"/>
              </a:rPr>
              <a:t>: 节点 A 将数据 (key,value,version) 及对应的版本号推送给 B 节点，B 节点更新 A 中比自己新的数据</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Pull</a:t>
            </a:r>
            <a:r>
              <a:rPr lang="zh-CN" altLang="en-US" sz="1200" dirty="0">
                <a:solidFill>
                  <a:schemeClr val="bg1">
                    <a:lumMod val="50000"/>
                  </a:schemeClr>
                </a:solidFill>
                <a:latin typeface="Open Sans" panose="020B0606030504020204" pitchFamily="34" charset="0"/>
              </a:rPr>
              <a:t>：A 仅将数据 key, version 推送给 B，B 将本地比 A 新的数据（Key, value, version）推送给 A，A 更新本地</a:t>
            </a:r>
            <a:endParaRPr lang="en-US" altLang="zh-CN" sz="1200" dirty="0">
              <a:solidFill>
                <a:schemeClr val="bg1">
                  <a:lumMod val="50000"/>
                </a:schemeClr>
              </a:solidFill>
              <a:latin typeface="Open Sans" panose="020B0606030504020204" pitchFamily="34" charset="0"/>
            </a:endParaRPr>
          </a:p>
          <a:p>
            <a:pPr marL="171450" indent="-171450">
              <a:buFont typeface="Wingdings" panose="05000000000000000000" pitchFamily="2" charset="2"/>
              <a:buChar char="l"/>
            </a:pPr>
            <a:r>
              <a:rPr lang="zh-CN" altLang="en-US" sz="1200" b="1" dirty="0">
                <a:solidFill>
                  <a:schemeClr val="bg1">
                    <a:lumMod val="50000"/>
                  </a:schemeClr>
                </a:solidFill>
                <a:latin typeface="Open Sans" panose="020B0606030504020204" pitchFamily="34" charset="0"/>
              </a:rPr>
              <a:t>Push/Pull</a:t>
            </a:r>
            <a:r>
              <a:rPr lang="zh-CN" altLang="en-US" sz="1200" dirty="0">
                <a:solidFill>
                  <a:schemeClr val="bg1">
                    <a:lumMod val="50000"/>
                  </a:schemeClr>
                </a:solidFill>
                <a:latin typeface="Open Sans" panose="020B0606030504020204" pitchFamily="34" charset="0"/>
              </a:rPr>
              <a:t>：与 Pull 类似，只是多了一步，A 再将本地比 B 新的数据推送给 B，B 则更新本地</a:t>
            </a:r>
          </a:p>
          <a:p>
            <a:pPr algn="l">
              <a:buFont typeface="Arial" panose="020B0604020202020204" pitchFamily="34" charset="0"/>
              <a:buNone/>
            </a:pPr>
            <a:endParaRPr lang="en-US" altLang="zh-CN" b="0" i="0" dirty="0">
              <a:solidFill>
                <a:srgbClr val="333333"/>
              </a:solidFill>
              <a:effectLst/>
              <a:latin typeface="Open Sans" panose="020B0606030504020204" pitchFamily="34" charset="0"/>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41</a:t>
            </a:fld>
            <a:endParaRPr lang="zh-CN" altLang="en-US"/>
          </a:p>
        </p:txBody>
      </p:sp>
    </p:spTree>
    <p:extLst>
      <p:ext uri="{BB962C8B-B14F-4D97-AF65-F5344CB8AC3E}">
        <p14:creationId xmlns:p14="http://schemas.microsoft.com/office/powerpoint/2010/main" val="4056466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42</a:t>
            </a:fld>
            <a:endParaRPr lang="zh-CN" altLang="en-US"/>
          </a:p>
        </p:txBody>
      </p:sp>
    </p:spTree>
    <p:extLst>
      <p:ext uri="{BB962C8B-B14F-4D97-AF65-F5344CB8AC3E}">
        <p14:creationId xmlns:p14="http://schemas.microsoft.com/office/powerpoint/2010/main" val="2354163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43</a:t>
            </a:fld>
            <a:endParaRPr lang="zh-CN" altLang="en-US"/>
          </a:p>
        </p:txBody>
      </p:sp>
    </p:spTree>
    <p:extLst>
      <p:ext uri="{BB962C8B-B14F-4D97-AF65-F5344CB8AC3E}">
        <p14:creationId xmlns:p14="http://schemas.microsoft.com/office/powerpoint/2010/main" val="590167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44</a:t>
            </a:fld>
            <a:endParaRPr lang="zh-CN" altLang="en-US"/>
          </a:p>
        </p:txBody>
      </p:sp>
    </p:spTree>
    <p:extLst>
      <p:ext uri="{BB962C8B-B14F-4D97-AF65-F5344CB8AC3E}">
        <p14:creationId xmlns:p14="http://schemas.microsoft.com/office/powerpoint/2010/main" val="1131221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45</a:t>
            </a:fld>
            <a:endParaRPr lang="zh-CN" altLang="en-US"/>
          </a:p>
        </p:txBody>
      </p:sp>
    </p:spTree>
    <p:extLst>
      <p:ext uri="{BB962C8B-B14F-4D97-AF65-F5344CB8AC3E}">
        <p14:creationId xmlns:p14="http://schemas.microsoft.com/office/powerpoint/2010/main" val="880938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写流程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document </a:t>
            </a:r>
            <a:r>
              <a:rPr lang="zh-CN" altLang="en-US" sz="1200" b="0" i="0" kern="1200" dirty="0">
                <a:solidFill>
                  <a:schemeClr val="tx1"/>
                </a:solidFill>
                <a:effectLst/>
                <a:latin typeface="+mn-lt"/>
                <a:ea typeface="+mn-ea"/>
                <a:cs typeface="+mn-cs"/>
              </a:rPr>
              <a:t>进行路由，将请求转发给对应的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（有 </a:t>
            </a:r>
            <a:r>
              <a:rPr lang="en-US" altLang="zh-CN" sz="1200" b="0" i="0" kern="1200" dirty="0">
                <a:solidFill>
                  <a:schemeClr val="tx1"/>
                </a:solidFill>
                <a:effectLst/>
                <a:latin typeface="+mn-lt"/>
                <a:ea typeface="+mn-ea"/>
                <a:cs typeface="+mn-cs"/>
              </a:rPr>
              <a:t>primary shard</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实际的 </a:t>
            </a:r>
            <a:r>
              <a:rPr lang="en-US" altLang="zh-CN" sz="1200" b="0" i="0" kern="1200" dirty="0">
                <a:solidFill>
                  <a:schemeClr val="tx1"/>
                </a:solidFill>
                <a:effectLst/>
                <a:latin typeface="+mn-lt"/>
                <a:ea typeface="+mn-ea"/>
                <a:cs typeface="+mn-cs"/>
              </a:rPr>
              <a:t>node </a:t>
            </a:r>
            <a:r>
              <a:rPr lang="zh-CN" altLang="en-US" sz="1200" b="0" i="0" kern="1200" dirty="0">
                <a:solidFill>
                  <a:schemeClr val="tx1"/>
                </a:solidFill>
                <a:effectLst/>
                <a:latin typeface="+mn-lt"/>
                <a:ea typeface="+mn-ea"/>
                <a:cs typeface="+mn-cs"/>
              </a:rPr>
              <a:t>上的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处理请求，然后将数据同步到 </a:t>
            </a:r>
            <a:r>
              <a:rPr lang="en-US" altLang="zh-CN" sz="1200" b="0" i="0" kern="1200" dirty="0">
                <a:solidFill>
                  <a:schemeClr val="tx1"/>
                </a:solidFill>
                <a:effectLst/>
                <a:latin typeface="+mn-lt"/>
                <a:ea typeface="+mn-ea"/>
                <a:cs typeface="+mn-cs"/>
              </a:rPr>
              <a:t>replica node</a:t>
            </a:r>
            <a:r>
              <a:rPr lang="zh-CN" altLang="en-US" sz="1200" b="0" i="0" kern="1200" dirty="0">
                <a:solidFill>
                  <a:schemeClr val="tx1"/>
                </a:solidFill>
                <a:effectLst/>
                <a:latin typeface="+mn-lt"/>
                <a:ea typeface="+mn-ea"/>
                <a:cs typeface="+mn-cs"/>
              </a:rPr>
              <a:t>。</a:t>
            </a:r>
          </a:p>
          <a:p>
            <a:r>
              <a:rPr lang="zh-CN" altLang="en-US" sz="1200" b="1" i="0" kern="1200" dirty="0">
                <a:solidFill>
                  <a:schemeClr val="tx1"/>
                </a:solidFill>
                <a:effectLst/>
                <a:latin typeface="+mn-lt"/>
                <a:ea typeface="+mn-ea"/>
                <a:cs typeface="+mn-cs"/>
              </a:rPr>
              <a:t>读流程</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协调节点对 </a:t>
            </a:r>
            <a:r>
              <a:rPr lang="en-US" altLang="zh-CN" sz="1200" b="0" i="0" kern="1200" dirty="0">
                <a:solidFill>
                  <a:schemeClr val="tx1"/>
                </a:solidFill>
                <a:effectLst/>
                <a:latin typeface="+mn-lt"/>
                <a:ea typeface="+mn-ea"/>
                <a:cs typeface="+mn-cs"/>
              </a:rPr>
              <a:t>doc id </a:t>
            </a:r>
            <a:r>
              <a:rPr lang="zh-CN" altLang="en-US" sz="1200" b="0" i="0" kern="1200" dirty="0">
                <a:solidFill>
                  <a:schemeClr val="tx1"/>
                </a:solidFill>
                <a:effectLst/>
                <a:latin typeface="+mn-lt"/>
                <a:ea typeface="+mn-ea"/>
                <a:cs typeface="+mn-cs"/>
              </a:rPr>
              <a:t>进行哈希路由，将请求转发到对应的 </a:t>
            </a:r>
            <a:r>
              <a:rPr lang="en-US" altLang="zh-CN" sz="1200" b="0" i="0" kern="1200" dirty="0">
                <a:solidFill>
                  <a:schemeClr val="tx1"/>
                </a:solidFill>
                <a:effectLst/>
                <a:latin typeface="+mn-lt"/>
                <a:ea typeface="+mn-ea"/>
                <a:cs typeface="+mn-cs"/>
              </a:rPr>
              <a:t>node</a:t>
            </a:r>
            <a:r>
              <a:rPr lang="zh-CN" altLang="en-US" sz="1200" b="0" i="0" kern="1200" dirty="0">
                <a:solidFill>
                  <a:schemeClr val="tx1"/>
                </a:solidFill>
                <a:effectLst/>
                <a:latin typeface="+mn-lt"/>
                <a:ea typeface="+mn-ea"/>
                <a:cs typeface="+mn-cs"/>
              </a:rPr>
              <a:t>，此时会使用轮询算法，在 </a:t>
            </a:r>
            <a:r>
              <a:rPr lang="en-US" altLang="zh-CN" sz="1200" b="0" i="0" kern="1200" dirty="0">
                <a:solidFill>
                  <a:schemeClr val="tx1"/>
                </a:solidFill>
                <a:effectLst/>
                <a:latin typeface="+mn-lt"/>
                <a:ea typeface="+mn-ea"/>
                <a:cs typeface="+mn-cs"/>
              </a:rPr>
              <a:t>primary shard </a:t>
            </a:r>
            <a:r>
              <a:rPr lang="zh-CN" altLang="en-US" sz="1200" b="0" i="0" kern="1200" dirty="0">
                <a:solidFill>
                  <a:schemeClr val="tx1"/>
                </a:solidFill>
                <a:effectLst/>
                <a:latin typeface="+mn-lt"/>
                <a:ea typeface="+mn-ea"/>
                <a:cs typeface="+mn-cs"/>
              </a:rPr>
              <a:t>以及其所有 </a:t>
            </a:r>
            <a:r>
              <a:rPr lang="en-US" altLang="zh-CN" sz="1200" b="0" i="0" kern="1200" dirty="0">
                <a:solidFill>
                  <a:schemeClr val="tx1"/>
                </a:solidFill>
                <a:effectLst/>
                <a:latin typeface="+mn-lt"/>
                <a:ea typeface="+mn-ea"/>
                <a:cs typeface="+mn-cs"/>
              </a:rPr>
              <a:t>replica </a:t>
            </a:r>
            <a:r>
              <a:rPr lang="zh-CN" altLang="en-US" sz="1200" b="0" i="0" kern="1200" dirty="0">
                <a:solidFill>
                  <a:schemeClr val="tx1"/>
                </a:solidFill>
                <a:effectLst/>
                <a:latin typeface="+mn-lt"/>
                <a:ea typeface="+mn-ea"/>
                <a:cs typeface="+mn-cs"/>
              </a:rPr>
              <a:t>中随机选择一个，让读请求负载均衡。</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46</a:t>
            </a:fld>
            <a:endParaRPr lang="zh-CN" altLang="en-US"/>
          </a:p>
        </p:txBody>
      </p:sp>
    </p:spTree>
    <p:extLst>
      <p:ext uri="{BB962C8B-B14F-4D97-AF65-F5344CB8AC3E}">
        <p14:creationId xmlns:p14="http://schemas.microsoft.com/office/powerpoint/2010/main" val="950062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47</a:t>
            </a:fld>
            <a:endParaRPr lang="zh-CN" altLang="en-US"/>
          </a:p>
        </p:txBody>
      </p:sp>
    </p:spTree>
    <p:extLst>
      <p:ext uri="{BB962C8B-B14F-4D97-AF65-F5344CB8AC3E}">
        <p14:creationId xmlns:p14="http://schemas.microsoft.com/office/powerpoint/2010/main" val="3215297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3E50"/>
                </a:solidFill>
                <a:effectLst/>
                <a:latin typeface="-apple-system"/>
              </a:rPr>
              <a:t>（</a:t>
            </a:r>
            <a:r>
              <a:rPr lang="en-US" altLang="zh-CN" b="0" i="0" dirty="0">
                <a:solidFill>
                  <a:srgbClr val="2C3E50"/>
                </a:solidFill>
                <a:effectLst/>
                <a:latin typeface="-apple-system"/>
              </a:rPr>
              <a:t>1</a:t>
            </a:r>
            <a:r>
              <a:rPr lang="zh-CN" altLang="en-US" b="0" i="0" dirty="0">
                <a:solidFill>
                  <a:srgbClr val="2C3E50"/>
                </a:solidFill>
                <a:effectLst/>
                <a:latin typeface="-apple-system"/>
              </a:rPr>
              <a:t>）每个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以 </a:t>
            </a:r>
            <a:r>
              <a:rPr lang="zh-CN" altLang="en-US" b="1" i="0" dirty="0">
                <a:solidFill>
                  <a:srgbClr val="2C3E50"/>
                </a:solidFill>
                <a:effectLst/>
                <a:latin typeface="-apple-system"/>
              </a:rPr>
              <a:t>每秒钟</a:t>
            </a:r>
            <a:r>
              <a:rPr lang="zh-CN" altLang="en-US" b="0" i="0" dirty="0">
                <a:solidFill>
                  <a:srgbClr val="2C3E50"/>
                </a:solidFill>
                <a:effectLst/>
                <a:latin typeface="-apple-system"/>
              </a:rPr>
              <a:t> 一次的频率，向它所知的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以及其他 </a:t>
            </a:r>
            <a:r>
              <a:rPr lang="en-US" altLang="zh-CN" dirty="0"/>
              <a:t>Sentinel</a:t>
            </a:r>
            <a:r>
              <a:rPr lang="en-US" altLang="zh-CN" b="0" i="0" dirty="0">
                <a:solidFill>
                  <a:srgbClr val="2C3E50"/>
                </a:solidFill>
                <a:effectLst/>
                <a:latin typeface="-apple-system"/>
              </a:rPr>
              <a:t> </a:t>
            </a:r>
            <a:r>
              <a:rPr lang="zh-CN" altLang="en-US" b="1" i="0" dirty="0">
                <a:solidFill>
                  <a:srgbClr val="2C3E50"/>
                </a:solidFill>
                <a:effectLst/>
                <a:latin typeface="-apple-system"/>
              </a:rPr>
              <a:t>实例</a:t>
            </a:r>
            <a:r>
              <a:rPr lang="zh-CN" altLang="en-US" b="0" i="0" dirty="0">
                <a:solidFill>
                  <a:srgbClr val="2C3E50"/>
                </a:solidFill>
                <a:effectLst/>
                <a:latin typeface="-apple-system"/>
              </a:rPr>
              <a:t> 发送一个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a:t>
            </a:r>
            <a:endParaRPr lang="en-US" altLang="zh-CN" b="0" i="0" dirty="0">
              <a:solidFill>
                <a:srgbClr val="2C3E50"/>
              </a:solidFill>
              <a:effectLst/>
              <a:latin typeface="-apple-system"/>
            </a:endParaRPr>
          </a:p>
          <a:p>
            <a:r>
              <a:rPr lang="zh-CN" altLang="en-US" b="0" i="0" dirty="0">
                <a:solidFill>
                  <a:srgbClr val="2C3E50"/>
                </a:solidFill>
                <a:effectLst/>
                <a:latin typeface="-apple-system"/>
              </a:rPr>
              <a:t>（</a:t>
            </a:r>
            <a:r>
              <a:rPr lang="en-US" altLang="zh-CN" b="0" i="0" dirty="0">
                <a:solidFill>
                  <a:srgbClr val="2C3E50"/>
                </a:solidFill>
                <a:effectLst/>
                <a:latin typeface="-apple-system"/>
              </a:rPr>
              <a:t>2</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实例</a:t>
            </a:r>
            <a:r>
              <a:rPr lang="zh-CN" altLang="en-US" b="0" i="0" dirty="0">
                <a:solidFill>
                  <a:srgbClr val="2C3E50"/>
                </a:solidFill>
                <a:effectLst/>
                <a:latin typeface="-apple-system"/>
              </a:rPr>
              <a:t>（</a:t>
            </a:r>
            <a:r>
              <a:rPr lang="en-US" altLang="zh-CN" dirty="0"/>
              <a:t>instance</a:t>
            </a:r>
            <a:r>
              <a:rPr lang="zh-CN" altLang="en-US" b="0" i="0" dirty="0">
                <a:solidFill>
                  <a:srgbClr val="2C3E50"/>
                </a:solidFill>
                <a:effectLst/>
                <a:latin typeface="-apple-system"/>
              </a:rPr>
              <a:t>）距离 </a:t>
            </a:r>
            <a:r>
              <a:rPr lang="zh-CN" altLang="en-US" b="1" i="0" dirty="0">
                <a:solidFill>
                  <a:srgbClr val="2C3E50"/>
                </a:solidFill>
                <a:effectLst/>
                <a:latin typeface="-apple-system"/>
              </a:rPr>
              <a:t>最后一次</a:t>
            </a:r>
            <a:r>
              <a:rPr lang="zh-CN" altLang="en-US" b="0" i="0" dirty="0">
                <a:solidFill>
                  <a:srgbClr val="2C3E50"/>
                </a:solidFill>
                <a:effectLst/>
                <a:latin typeface="-apple-system"/>
              </a:rPr>
              <a:t> 有效回复 </a:t>
            </a:r>
            <a:r>
              <a:rPr lang="en-US" altLang="zh-CN" dirty="0"/>
              <a:t>PING</a:t>
            </a:r>
            <a:r>
              <a:rPr lang="en-US" altLang="zh-CN" b="0" i="0" dirty="0">
                <a:solidFill>
                  <a:srgbClr val="2C3E50"/>
                </a:solidFill>
                <a:effectLst/>
                <a:latin typeface="-apple-system"/>
              </a:rPr>
              <a:t> </a:t>
            </a:r>
            <a:r>
              <a:rPr lang="zh-CN" altLang="en-US" b="0" i="0" dirty="0">
                <a:solidFill>
                  <a:srgbClr val="2C3E50"/>
                </a:solidFill>
                <a:effectLst/>
                <a:latin typeface="-apple-system"/>
              </a:rPr>
              <a:t>命令的时间超过 </a:t>
            </a:r>
            <a:r>
              <a:rPr lang="en-US" altLang="zh-CN" dirty="0"/>
              <a:t>down-after-milliseconds</a:t>
            </a:r>
            <a:r>
              <a:rPr lang="en-US" altLang="zh-CN" b="0" i="0" dirty="0">
                <a:solidFill>
                  <a:srgbClr val="2C3E50"/>
                </a:solidFill>
                <a:effectLst/>
                <a:latin typeface="-apple-system"/>
              </a:rPr>
              <a:t> </a:t>
            </a:r>
            <a:r>
              <a:rPr lang="zh-CN" altLang="en-US" b="0" i="0" dirty="0">
                <a:solidFill>
                  <a:srgbClr val="2C3E50"/>
                </a:solidFill>
                <a:effectLst/>
                <a:latin typeface="-apple-system"/>
              </a:rPr>
              <a:t>所指定的值，那么这个实例会被 </a:t>
            </a:r>
            <a:r>
              <a:rPr lang="en-US" altLang="zh-CN" dirty="0"/>
              <a:t>Sentinel</a:t>
            </a:r>
            <a:r>
              <a:rPr lang="en-US" altLang="zh-CN" b="0" i="0" dirty="0">
                <a:solidFill>
                  <a:srgbClr val="2C3E50"/>
                </a:solidFill>
                <a:effectLst/>
                <a:latin typeface="-apple-system"/>
              </a:rPr>
              <a:t> </a:t>
            </a:r>
            <a:r>
              <a:rPr lang="zh-CN" altLang="en-US" b="0" i="0" dirty="0">
                <a:solidFill>
                  <a:srgbClr val="2C3E50"/>
                </a:solidFill>
                <a:effectLst/>
                <a:latin typeface="-apple-system"/>
              </a:rPr>
              <a:t>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48</a:t>
            </a:fld>
            <a:endParaRPr lang="zh-CN" altLang="en-US"/>
          </a:p>
        </p:txBody>
      </p:sp>
    </p:spTree>
    <p:extLst>
      <p:ext uri="{BB962C8B-B14F-4D97-AF65-F5344CB8AC3E}">
        <p14:creationId xmlns:p14="http://schemas.microsoft.com/office/powerpoint/2010/main" val="4848047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3</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，那么正在 </a:t>
            </a:r>
            <a:r>
              <a:rPr lang="zh-CN" altLang="en-US" b="1" i="0" dirty="0">
                <a:solidFill>
                  <a:srgbClr val="2C3E50"/>
                </a:solidFill>
                <a:effectLst/>
                <a:latin typeface="-apple-system"/>
              </a:rPr>
              <a:t>监视</a:t>
            </a:r>
            <a:r>
              <a:rPr lang="zh-CN" altLang="en-US" b="0" i="0" dirty="0">
                <a:solidFill>
                  <a:srgbClr val="2C3E50"/>
                </a:solidFill>
                <a:effectLst/>
                <a:latin typeface="-apple-system"/>
              </a:rPr>
              <a:t> 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的所有 </a:t>
            </a:r>
            <a:r>
              <a:rPr lang="en-US" altLang="zh-CN" b="0" i="0" dirty="0">
                <a:solidFill>
                  <a:srgbClr val="2C3E50"/>
                </a:solidFill>
                <a:effectLst/>
                <a:latin typeface="-apple-system"/>
              </a:rPr>
              <a:t>Sentinel </a:t>
            </a:r>
            <a:r>
              <a:rPr lang="zh-CN" altLang="en-US" b="0" i="0" dirty="0">
                <a:solidFill>
                  <a:srgbClr val="2C3E50"/>
                </a:solidFill>
                <a:effectLst/>
                <a:latin typeface="-apple-system"/>
              </a:rPr>
              <a:t>节点，要以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 的频率确认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的确进入了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 状态。</a:t>
            </a:r>
            <a:br>
              <a:rPr lang="zh-CN" altLang="en-US" dirty="0"/>
            </a:br>
            <a:r>
              <a:rPr lang="zh-CN" altLang="en-US" b="0" i="0" dirty="0">
                <a:solidFill>
                  <a:srgbClr val="2C3E50"/>
                </a:solidFill>
                <a:effectLst/>
                <a:latin typeface="-apple-system"/>
              </a:rPr>
              <a:t>（</a:t>
            </a:r>
            <a:r>
              <a:rPr lang="en-US" altLang="zh-CN" b="0" i="0" dirty="0">
                <a:solidFill>
                  <a:srgbClr val="2C3E50"/>
                </a:solidFill>
                <a:effectLst/>
                <a:latin typeface="-apple-system"/>
              </a:rPr>
              <a:t>4</a:t>
            </a:r>
            <a:r>
              <a:rPr lang="zh-CN" altLang="en-US" b="0" i="0" dirty="0">
                <a:solidFill>
                  <a:srgbClr val="2C3E50"/>
                </a:solidFill>
                <a:effectLst/>
                <a:latin typeface="-apple-system"/>
              </a:rPr>
              <a:t>）如果一个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主观下线</a:t>
            </a:r>
            <a:r>
              <a:rPr lang="zh-CN" altLang="en-US" b="0" i="0" dirty="0">
                <a:solidFill>
                  <a:srgbClr val="2C3E50"/>
                </a:solidFill>
                <a:effectLst/>
                <a:latin typeface="-apple-system"/>
              </a:rPr>
              <a:t>，并且有 </a:t>
            </a:r>
            <a:r>
              <a:rPr lang="zh-CN" altLang="en-US" b="1" i="0" dirty="0">
                <a:solidFill>
                  <a:srgbClr val="2C3E50"/>
                </a:solidFill>
                <a:effectLst/>
                <a:latin typeface="-apple-system"/>
              </a:rPr>
              <a:t>足够数量</a:t>
            </a:r>
            <a:r>
              <a:rPr lang="zh-CN" altLang="en-US" b="0" i="0" dirty="0">
                <a:solidFill>
                  <a:srgbClr val="2C3E50"/>
                </a:solidFill>
                <a:effectLst/>
                <a:latin typeface="-apple-system"/>
              </a:rPr>
              <a:t> 的 </a:t>
            </a:r>
            <a:r>
              <a:rPr lang="en-US" altLang="zh-CN" dirty="0"/>
              <a:t>Sentinel</a:t>
            </a:r>
            <a:r>
              <a:rPr lang="zh-CN" altLang="en-US" b="0" i="0" dirty="0">
                <a:solidFill>
                  <a:srgbClr val="2C3E50"/>
                </a:solidFill>
                <a:effectLst/>
                <a:latin typeface="-apple-system"/>
              </a:rPr>
              <a:t>（至少要达到 </a:t>
            </a:r>
            <a:r>
              <a:rPr lang="zh-CN" altLang="en-US" b="1" i="0" dirty="0">
                <a:solidFill>
                  <a:srgbClr val="2C3E50"/>
                </a:solidFill>
                <a:effectLst/>
                <a:latin typeface="-apple-system"/>
              </a:rPr>
              <a:t>配置文件</a:t>
            </a:r>
            <a:r>
              <a:rPr lang="zh-CN" altLang="en-US" b="0" i="0" dirty="0">
                <a:solidFill>
                  <a:srgbClr val="2C3E50"/>
                </a:solidFill>
                <a:effectLst/>
                <a:latin typeface="-apple-system"/>
              </a:rPr>
              <a:t> 指定的数量）在指定的 </a:t>
            </a:r>
            <a:r>
              <a:rPr lang="zh-CN" altLang="en-US" b="1" i="0" dirty="0">
                <a:solidFill>
                  <a:srgbClr val="2C3E50"/>
                </a:solidFill>
                <a:effectLst/>
                <a:latin typeface="-apple-system"/>
              </a:rPr>
              <a:t>时间范围</a:t>
            </a:r>
            <a:r>
              <a:rPr lang="zh-CN" altLang="en-US" b="0" i="0" dirty="0">
                <a:solidFill>
                  <a:srgbClr val="2C3E50"/>
                </a:solidFill>
                <a:effectLst/>
                <a:latin typeface="-apple-system"/>
              </a:rPr>
              <a:t> 内同意这一判断，那么这个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5</a:t>
            </a:r>
            <a:r>
              <a:rPr lang="zh-CN" altLang="en-US" b="0" i="0" dirty="0">
                <a:solidFill>
                  <a:srgbClr val="2C3E50"/>
                </a:solidFill>
                <a:effectLst/>
                <a:latin typeface="-apple-system"/>
              </a:rPr>
              <a:t>）在一般情况下， 每个 </a:t>
            </a:r>
            <a:r>
              <a:rPr lang="en-US" altLang="zh-CN" dirty="0"/>
              <a:t>Sentinel</a:t>
            </a:r>
            <a:r>
              <a:rPr lang="zh-CN" altLang="en-US" b="0" i="0" dirty="0">
                <a:solidFill>
                  <a:srgbClr val="2C3E50"/>
                </a:solidFill>
                <a:effectLst/>
                <a:latin typeface="-apple-system"/>
              </a:rPr>
              <a:t> 会以每 </a:t>
            </a:r>
            <a:r>
              <a:rPr lang="en-US" altLang="zh-CN" dirty="0"/>
              <a:t>10</a:t>
            </a:r>
            <a:r>
              <a:rPr lang="zh-CN" altLang="en-US" b="0" i="0" dirty="0">
                <a:solidFill>
                  <a:srgbClr val="2C3E50"/>
                </a:solidFill>
                <a:effectLst/>
                <a:latin typeface="-apple-system"/>
              </a:rPr>
              <a:t> 秒一次的频率，向它已</a:t>
            </a:r>
            <a:endParaRPr lang="en-US" altLang="zh-CN" b="0" i="0" dirty="0">
              <a:solidFill>
                <a:srgbClr val="2C3E50"/>
              </a:solidFill>
              <a:effectLst/>
              <a:latin typeface="-apple-system"/>
            </a:endParaRPr>
          </a:p>
          <a:p>
            <a:pPr algn="l"/>
            <a:r>
              <a:rPr lang="zh-CN" altLang="en-US" b="0" i="0" dirty="0">
                <a:solidFill>
                  <a:srgbClr val="2C3E50"/>
                </a:solidFill>
                <a:effectLst/>
                <a:latin typeface="-apple-system"/>
              </a:rPr>
              <a:t>（</a:t>
            </a:r>
            <a:r>
              <a:rPr lang="en-US" altLang="zh-CN" b="0" i="0" dirty="0">
                <a:solidFill>
                  <a:srgbClr val="2C3E50"/>
                </a:solidFill>
                <a:effectLst/>
                <a:latin typeface="-apple-system"/>
              </a:rPr>
              <a:t>6</a:t>
            </a:r>
            <a:r>
              <a:rPr lang="zh-CN" altLang="en-US" b="0" i="0" dirty="0">
                <a:solidFill>
                  <a:srgbClr val="2C3E50"/>
                </a:solidFill>
                <a:effectLst/>
                <a:latin typeface="-apple-system"/>
              </a:rPr>
              <a:t>）</a:t>
            </a:r>
            <a:r>
              <a:rPr lang="en-US" altLang="zh-CN" dirty="0"/>
              <a:t>Sentinel</a:t>
            </a:r>
            <a:r>
              <a:rPr lang="zh-CN" altLang="en-US" b="0" i="0" dirty="0">
                <a:solidFill>
                  <a:srgbClr val="2C3E50"/>
                </a:solidFill>
                <a:effectLst/>
                <a:latin typeface="-apple-system"/>
              </a:rPr>
              <a:t> 和其他 </a:t>
            </a:r>
            <a:r>
              <a:rPr lang="en-US" altLang="zh-CN" dirty="0"/>
              <a:t>Sentinel</a:t>
            </a:r>
            <a:r>
              <a:rPr lang="zh-CN" altLang="en-US" b="0" i="0" dirty="0">
                <a:solidFill>
                  <a:srgbClr val="2C3E50"/>
                </a:solidFill>
                <a:effectLst/>
                <a:latin typeface="-apple-system"/>
              </a:rPr>
              <a:t> 协商 </a:t>
            </a:r>
            <a:r>
              <a:rPr lang="zh-CN" altLang="en-US" b="1" i="0" dirty="0">
                <a:solidFill>
                  <a:srgbClr val="2C3E50"/>
                </a:solidFill>
                <a:effectLst/>
                <a:latin typeface="-apple-system"/>
              </a:rPr>
              <a:t>主节点</a:t>
            </a:r>
            <a:r>
              <a:rPr lang="zh-CN" altLang="en-US" b="0" i="0" dirty="0">
                <a:solidFill>
                  <a:srgbClr val="2C3E50"/>
                </a:solidFill>
                <a:effectLst/>
                <a:latin typeface="-apple-system"/>
              </a:rPr>
              <a:t> 的状态，如果 </a:t>
            </a:r>
            <a:r>
              <a:rPr lang="zh-CN" altLang="en-US" b="1" i="0" dirty="0">
                <a:solidFill>
                  <a:srgbClr val="2C3E50"/>
                </a:solidFill>
                <a:effectLst/>
                <a:latin typeface="-apple-system"/>
              </a:rPr>
              <a:t>主节点</a:t>
            </a:r>
            <a:r>
              <a:rPr lang="zh-CN" altLang="en-US" b="0" i="0" dirty="0">
                <a:solidFill>
                  <a:srgbClr val="2C3E50"/>
                </a:solidFill>
                <a:effectLst/>
                <a:latin typeface="-apple-system"/>
              </a:rPr>
              <a:t> 处于 </a:t>
            </a:r>
            <a:r>
              <a:rPr lang="en-US" altLang="zh-CN" dirty="0"/>
              <a:t>SDOWN</a:t>
            </a:r>
            <a:r>
              <a:rPr lang="zh-CN" altLang="en-US" b="0" i="0" dirty="0">
                <a:solidFill>
                  <a:srgbClr val="2C3E50"/>
                </a:solidFill>
                <a:effectLst/>
                <a:latin typeface="-apple-system"/>
              </a:rPr>
              <a:t> 状态，则投票自动选出新的 </a:t>
            </a:r>
            <a:r>
              <a:rPr lang="zh-CN" altLang="en-US" b="1" i="0" dirty="0">
                <a:solidFill>
                  <a:srgbClr val="2C3E50"/>
                </a:solidFill>
                <a:effectLst/>
                <a:latin typeface="-apple-system"/>
              </a:rPr>
              <a:t>主节点</a:t>
            </a:r>
            <a:r>
              <a:rPr lang="zh-CN" altLang="en-US" b="0" i="0" dirty="0">
                <a:solidFill>
                  <a:srgbClr val="2C3E50"/>
                </a:solidFill>
                <a:effectLst/>
                <a:latin typeface="-apple-system"/>
              </a:rPr>
              <a:t>。将剩余的 </a:t>
            </a:r>
            <a:r>
              <a:rPr lang="zh-CN" altLang="en-US" b="1" i="0" dirty="0">
                <a:solidFill>
                  <a:srgbClr val="2C3E50"/>
                </a:solidFill>
                <a:effectLst/>
                <a:latin typeface="-apple-system"/>
              </a:rPr>
              <a:t>从节点</a:t>
            </a:r>
            <a:r>
              <a:rPr lang="zh-CN" altLang="en-US" b="0" i="0" dirty="0">
                <a:solidFill>
                  <a:srgbClr val="2C3E50"/>
                </a:solidFill>
                <a:effectLst/>
                <a:latin typeface="-apple-system"/>
              </a:rPr>
              <a:t> 指向 </a:t>
            </a:r>
            <a:r>
              <a:rPr lang="zh-CN" altLang="en-US" b="1" i="0" dirty="0">
                <a:solidFill>
                  <a:srgbClr val="2C3E50"/>
                </a:solidFill>
                <a:effectLst/>
                <a:latin typeface="-apple-system"/>
              </a:rPr>
              <a:t>新的主节点</a:t>
            </a:r>
            <a:r>
              <a:rPr lang="zh-CN" altLang="en-US" b="0" i="0" dirty="0">
                <a:solidFill>
                  <a:srgbClr val="2C3E50"/>
                </a:solidFill>
                <a:effectLst/>
                <a:latin typeface="-apple-system"/>
              </a:rPr>
              <a:t> 进行 </a:t>
            </a:r>
            <a:r>
              <a:rPr lang="zh-CN" altLang="en-US" b="1" i="0" dirty="0">
                <a:solidFill>
                  <a:srgbClr val="2C3E50"/>
                </a:solidFill>
                <a:effectLst/>
                <a:latin typeface="-apple-system"/>
              </a:rPr>
              <a:t>数据复制</a:t>
            </a:r>
            <a:r>
              <a:rPr lang="zh-CN" altLang="en-US" b="0" i="0" dirty="0">
                <a:solidFill>
                  <a:srgbClr val="2C3E50"/>
                </a:solidFill>
                <a:effectLst/>
                <a:latin typeface="-apple-system"/>
              </a:rPr>
              <a:t>。知的所有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和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命令。当一个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被 </a:t>
            </a:r>
            <a:r>
              <a:rPr lang="en-US" altLang="zh-CN" dirty="0"/>
              <a:t>Sentinel</a:t>
            </a:r>
            <a:r>
              <a:rPr lang="zh-CN" altLang="en-US" b="0" i="0" dirty="0">
                <a:solidFill>
                  <a:srgbClr val="2C3E50"/>
                </a:solidFill>
                <a:effectLst/>
                <a:latin typeface="-apple-system"/>
              </a:rPr>
              <a:t> 标记为 </a:t>
            </a:r>
            <a:r>
              <a:rPr lang="zh-CN" altLang="en-US" b="1" i="0" dirty="0">
                <a:solidFill>
                  <a:srgbClr val="2C3E50"/>
                </a:solidFill>
                <a:effectLst/>
                <a:latin typeface="-apple-system"/>
              </a:rPr>
              <a:t>客观下线</a:t>
            </a:r>
            <a:r>
              <a:rPr lang="zh-CN" altLang="en-US" b="0" i="0" dirty="0">
                <a:solidFill>
                  <a:srgbClr val="2C3E50"/>
                </a:solidFill>
                <a:effectLst/>
                <a:latin typeface="-apple-system"/>
              </a:rPr>
              <a:t> 时，</a:t>
            </a:r>
            <a:r>
              <a:rPr lang="en-US" altLang="zh-CN" dirty="0"/>
              <a:t>Sentinel</a:t>
            </a:r>
            <a:r>
              <a:rPr lang="zh-CN" altLang="en-US" b="0" i="0" dirty="0">
                <a:solidFill>
                  <a:srgbClr val="2C3E50"/>
                </a:solidFill>
                <a:effectLst/>
                <a:latin typeface="-apple-system"/>
              </a:rPr>
              <a:t> 向 </a:t>
            </a:r>
            <a:r>
              <a:rPr lang="zh-CN" altLang="en-US" b="1" i="0" dirty="0">
                <a:solidFill>
                  <a:srgbClr val="2C3E50"/>
                </a:solidFill>
                <a:effectLst/>
                <a:latin typeface="-apple-system"/>
              </a:rPr>
              <a:t>下线主服务器</a:t>
            </a:r>
            <a:r>
              <a:rPr lang="zh-CN" altLang="en-US" b="0" i="0" dirty="0">
                <a:solidFill>
                  <a:srgbClr val="2C3E50"/>
                </a:solidFill>
                <a:effectLst/>
                <a:latin typeface="-apple-system"/>
              </a:rPr>
              <a:t> 的所有 </a:t>
            </a:r>
            <a:r>
              <a:rPr lang="zh-CN" altLang="en-US" b="1" i="0" dirty="0">
                <a:solidFill>
                  <a:srgbClr val="2C3E50"/>
                </a:solidFill>
                <a:effectLst/>
                <a:latin typeface="-apple-system"/>
              </a:rPr>
              <a:t>从服务器</a:t>
            </a:r>
            <a:r>
              <a:rPr lang="zh-CN" altLang="en-US" b="0" i="0" dirty="0">
                <a:solidFill>
                  <a:srgbClr val="2C3E50"/>
                </a:solidFill>
                <a:effectLst/>
                <a:latin typeface="-apple-system"/>
              </a:rPr>
              <a:t> 发送 </a:t>
            </a:r>
            <a:r>
              <a:rPr lang="en-US" altLang="zh-CN" dirty="0"/>
              <a:t>INFO</a:t>
            </a:r>
            <a:r>
              <a:rPr lang="zh-CN" altLang="en-US" b="0" i="0" dirty="0">
                <a:solidFill>
                  <a:srgbClr val="2C3E50"/>
                </a:solidFill>
                <a:effectLst/>
                <a:latin typeface="-apple-system"/>
              </a:rPr>
              <a:t> 命令的频率，会从 </a:t>
            </a:r>
            <a:r>
              <a:rPr lang="en-US" altLang="zh-CN" dirty="0"/>
              <a:t>10</a:t>
            </a:r>
            <a:r>
              <a:rPr lang="zh-CN" altLang="en-US" b="0" i="0" dirty="0">
                <a:solidFill>
                  <a:srgbClr val="2C3E50"/>
                </a:solidFill>
                <a:effectLst/>
                <a:latin typeface="-apple-system"/>
              </a:rPr>
              <a:t> 秒一次改为 </a:t>
            </a:r>
            <a:r>
              <a:rPr lang="zh-CN" altLang="en-US" b="1" i="0" dirty="0">
                <a:solidFill>
                  <a:srgbClr val="2C3E50"/>
                </a:solidFill>
                <a:effectLst/>
                <a:latin typeface="-apple-system"/>
              </a:rPr>
              <a:t>每秒一次</a:t>
            </a:r>
            <a:r>
              <a:rPr lang="zh-CN" altLang="en-US" b="0" i="0" dirty="0">
                <a:solidFill>
                  <a:srgbClr val="2C3E50"/>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49</a:t>
            </a:fld>
            <a:endParaRPr lang="zh-CN" altLang="en-US"/>
          </a:p>
        </p:txBody>
      </p:sp>
    </p:spTree>
    <p:extLst>
      <p:ext uri="{BB962C8B-B14F-4D97-AF65-F5344CB8AC3E}">
        <p14:creationId xmlns:p14="http://schemas.microsoft.com/office/powerpoint/2010/main" val="2291571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猿人到程序员的进化关键，是学会使用工具；现代大型软件系统进化的关键，则是分布式。</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a:t>
            </a:fld>
            <a:endParaRPr lang="zh-CN" altLang="en-US"/>
          </a:p>
        </p:txBody>
      </p:sp>
    </p:spTree>
    <p:extLst>
      <p:ext uri="{BB962C8B-B14F-4D97-AF65-F5344CB8AC3E}">
        <p14:creationId xmlns:p14="http://schemas.microsoft.com/office/powerpoint/2010/main" val="3808725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C3E50"/>
                </a:solidFill>
                <a:effectLst/>
                <a:latin typeface="-apple-system"/>
              </a:rPr>
              <a:t>（</a:t>
            </a:r>
            <a:r>
              <a:rPr lang="en-US" altLang="zh-CN" b="0" i="0" dirty="0">
                <a:solidFill>
                  <a:srgbClr val="2C3E50"/>
                </a:solidFill>
                <a:effectLst/>
                <a:latin typeface="-apple-system"/>
              </a:rPr>
              <a:t>7</a:t>
            </a:r>
            <a:r>
              <a:rPr lang="zh-CN" altLang="en-US" b="0" i="0" dirty="0">
                <a:solidFill>
                  <a:srgbClr val="2C3E50"/>
                </a:solidFill>
                <a:effectLst/>
                <a:latin typeface="-apple-system"/>
              </a:rPr>
              <a:t>）当没有足够数量的 </a:t>
            </a:r>
            <a:r>
              <a:rPr lang="en-US" altLang="zh-CN" dirty="0"/>
              <a:t>Sentinel</a:t>
            </a:r>
            <a:r>
              <a:rPr lang="zh-CN" altLang="en-US" b="0" i="0" dirty="0">
                <a:solidFill>
                  <a:srgbClr val="2C3E50"/>
                </a:solidFill>
                <a:effectLst/>
                <a:latin typeface="-apple-system"/>
              </a:rPr>
              <a:t> 同意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下线时，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客观下线状态</a:t>
            </a:r>
            <a:r>
              <a:rPr lang="zh-CN" altLang="en-US" b="0" i="0" dirty="0">
                <a:solidFill>
                  <a:srgbClr val="2C3E50"/>
                </a:solidFill>
                <a:effectLst/>
                <a:latin typeface="-apple-system"/>
              </a:rPr>
              <a:t> 就会被移除。当 </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重新向 </a:t>
            </a:r>
            <a:r>
              <a:rPr lang="en-US" altLang="zh-CN" dirty="0"/>
              <a:t>Sentinel</a:t>
            </a:r>
            <a:r>
              <a:rPr lang="zh-CN" altLang="en-US" b="0" i="0" dirty="0">
                <a:solidFill>
                  <a:srgbClr val="2C3E50"/>
                </a:solidFill>
                <a:effectLst/>
                <a:latin typeface="-apple-system"/>
              </a:rPr>
              <a:t> 的 </a:t>
            </a:r>
            <a:r>
              <a:rPr lang="en-US" altLang="zh-CN" dirty="0"/>
              <a:t>PING</a:t>
            </a:r>
            <a:r>
              <a:rPr lang="zh-CN" altLang="en-US" b="0" i="0" dirty="0">
                <a:solidFill>
                  <a:srgbClr val="2C3E50"/>
                </a:solidFill>
                <a:effectLst/>
                <a:latin typeface="-apple-system"/>
              </a:rPr>
              <a:t> 命令返回 </a:t>
            </a:r>
            <a:r>
              <a:rPr lang="zh-CN" altLang="en-US" b="1" i="0" dirty="0">
                <a:solidFill>
                  <a:srgbClr val="2C3E50"/>
                </a:solidFill>
                <a:effectLst/>
                <a:latin typeface="-apple-system"/>
              </a:rPr>
              <a:t>有效回复</a:t>
            </a:r>
            <a:r>
              <a:rPr lang="zh-CN" altLang="en-US" b="0" i="0" dirty="0">
                <a:solidFill>
                  <a:srgbClr val="2C3E50"/>
                </a:solidFill>
                <a:effectLst/>
                <a:latin typeface="-apple-system"/>
              </a:rPr>
              <a:t> 时，</a:t>
            </a:r>
            <a:r>
              <a:rPr lang="zh-CN" altLang="en-US" b="1" i="0" dirty="0">
                <a:solidFill>
                  <a:srgbClr val="2C3E50"/>
                </a:solidFill>
                <a:effectLst/>
                <a:latin typeface="-apple-system"/>
              </a:rPr>
              <a:t>主服务器</a:t>
            </a:r>
            <a:r>
              <a:rPr lang="zh-CN" altLang="en-US" b="0" i="0" dirty="0">
                <a:solidFill>
                  <a:srgbClr val="2C3E50"/>
                </a:solidFill>
                <a:effectLst/>
                <a:latin typeface="-apple-system"/>
              </a:rPr>
              <a:t> 的 </a:t>
            </a:r>
            <a:r>
              <a:rPr lang="zh-CN" altLang="en-US" b="1" i="0" dirty="0">
                <a:solidFill>
                  <a:srgbClr val="2C3E50"/>
                </a:solidFill>
                <a:effectLst/>
                <a:latin typeface="-apple-system"/>
              </a:rPr>
              <a:t>主观下线状态</a:t>
            </a:r>
            <a:r>
              <a:rPr lang="zh-CN" altLang="en-US" b="0" i="0" dirty="0">
                <a:solidFill>
                  <a:srgbClr val="2C3E50"/>
                </a:solidFill>
                <a:effectLst/>
                <a:latin typeface="-apple-system"/>
              </a:rPr>
              <a:t> 就会被移除。</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50</a:t>
            </a:fld>
            <a:endParaRPr lang="zh-CN" altLang="en-US"/>
          </a:p>
        </p:txBody>
      </p:sp>
    </p:spTree>
    <p:extLst>
      <p:ext uri="{BB962C8B-B14F-4D97-AF65-F5344CB8AC3E}">
        <p14:creationId xmlns:p14="http://schemas.microsoft.com/office/powerpoint/2010/main" val="3891523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功能强大</a:t>
            </a:r>
            <a:r>
              <a:rPr lang="zh-CN" altLang="en-US" sz="1200" b="0" i="0" kern="1200" dirty="0">
                <a:solidFill>
                  <a:schemeClr val="tx1"/>
                </a:solidFill>
                <a:effectLst/>
                <a:latin typeface="+mn-lt"/>
                <a:ea typeface="+mn-ea"/>
                <a:cs typeface="+mn-cs"/>
              </a:rPr>
              <a:t>：支持全局负载均衡并提供较全面的、复杂的负载均衡算法。</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性能强悍</a:t>
            </a:r>
            <a:r>
              <a:rPr lang="zh-CN" altLang="en-US" sz="1200" b="0" i="0" kern="1200" dirty="0">
                <a:solidFill>
                  <a:schemeClr val="tx1"/>
                </a:solidFill>
                <a:effectLst/>
                <a:latin typeface="+mn-lt"/>
                <a:ea typeface="+mn-ea"/>
                <a:cs typeface="+mn-cs"/>
              </a:rPr>
              <a:t>：硬件负载均衡由于是在专用处理器上运行，因此吞吐量大，可支持单机百万以上的并发。</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安全性高</a:t>
            </a:r>
            <a:r>
              <a:rPr lang="zh-CN" altLang="en-US" sz="1200" b="0" i="0" kern="1200" dirty="0">
                <a:solidFill>
                  <a:schemeClr val="tx1"/>
                </a:solidFill>
                <a:effectLst/>
                <a:latin typeface="+mn-lt"/>
                <a:ea typeface="+mn-ea"/>
                <a:cs typeface="+mn-cs"/>
              </a:rPr>
              <a:t>：往往具备防火墙，防 </a:t>
            </a:r>
            <a:r>
              <a:rPr lang="en-US" altLang="zh-CN" sz="1200" b="0" i="0" kern="1200" dirty="0" err="1">
                <a:solidFill>
                  <a:schemeClr val="tx1"/>
                </a:solidFill>
                <a:effectLst/>
                <a:latin typeface="+mn-lt"/>
                <a:ea typeface="+mn-ea"/>
                <a:cs typeface="+mn-cs"/>
              </a:rPr>
              <a:t>DDos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攻击等安全功能。</a:t>
            </a:r>
          </a:p>
          <a:p>
            <a:r>
              <a:rPr lang="zh-CN" altLang="en-US" sz="1200" b="0" i="0" kern="1200" dirty="0">
                <a:solidFill>
                  <a:schemeClr val="tx1"/>
                </a:solidFill>
                <a:effectLst/>
                <a:latin typeface="+mn-lt"/>
                <a:ea typeface="+mn-ea"/>
                <a:cs typeface="+mn-cs"/>
              </a:rPr>
              <a:t>硬件负载均衡的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成本昂贵</a:t>
            </a:r>
            <a:r>
              <a:rPr lang="zh-CN" altLang="en-US" sz="1200" b="0" i="0" kern="1200" dirty="0">
                <a:solidFill>
                  <a:schemeClr val="tx1"/>
                </a:solidFill>
                <a:effectLst/>
                <a:latin typeface="+mn-lt"/>
                <a:ea typeface="+mn-ea"/>
                <a:cs typeface="+mn-cs"/>
              </a:rPr>
              <a:t>：购买和维护硬件负载均衡的成本都很高。</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扩展性差</a:t>
            </a:r>
            <a:r>
              <a:rPr lang="zh-CN" altLang="en-US" sz="1200" b="0" i="0" kern="1200" dirty="0">
                <a:solidFill>
                  <a:schemeClr val="tx1"/>
                </a:solidFill>
                <a:effectLst/>
                <a:latin typeface="+mn-lt"/>
                <a:ea typeface="+mn-ea"/>
                <a:cs typeface="+mn-cs"/>
              </a:rPr>
              <a:t>：当访问量突增时，超过限度不能动态扩容。</a:t>
            </a:r>
          </a:p>
          <a:p>
            <a:endParaRPr lang="en-US" altLang="zh-CN" dirty="0"/>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优点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扩展性好</a:t>
            </a:r>
            <a:r>
              <a:rPr lang="zh-CN" altLang="en-US" sz="1200" b="0" i="0" kern="1200" dirty="0">
                <a:solidFill>
                  <a:schemeClr val="tx1"/>
                </a:solidFill>
                <a:effectLst/>
                <a:latin typeface="+mn-lt"/>
                <a:ea typeface="+mn-ea"/>
                <a:cs typeface="+mn-cs"/>
              </a:rPr>
              <a:t>：适应动态变化，可以通过添加软件负载均衡实例，动态扩展到超出初始容量的能力。</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成本低廉</a:t>
            </a:r>
            <a:r>
              <a:rPr lang="zh-CN" altLang="en-US" sz="1200" b="0" i="0" kern="1200" dirty="0">
                <a:solidFill>
                  <a:schemeClr val="tx1"/>
                </a:solidFill>
                <a:effectLst/>
                <a:latin typeface="+mn-lt"/>
                <a:ea typeface="+mn-ea"/>
                <a:cs typeface="+mn-cs"/>
              </a:rPr>
              <a:t>：软件负载均衡可以在任何标准物理设备上运行，降低了购买和运维的成本。</a:t>
            </a:r>
          </a:p>
          <a:p>
            <a:r>
              <a:rPr lang="zh-CN" altLang="en-US" sz="1200" b="0" i="0" kern="1200" dirty="0">
                <a:solidFill>
                  <a:schemeClr val="tx1"/>
                </a:solidFill>
                <a:effectLst/>
                <a:latin typeface="+mn-lt"/>
                <a:ea typeface="+mn-ea"/>
                <a:cs typeface="+mn-cs"/>
              </a:rPr>
              <a:t>软件负载均衡的 </a:t>
            </a:r>
            <a:r>
              <a:rPr lang="zh-CN" altLang="en-US" sz="1200" b="1" i="0" kern="1200" dirty="0">
                <a:solidFill>
                  <a:schemeClr val="tx1"/>
                </a:solidFill>
                <a:effectLst/>
                <a:latin typeface="+mn-lt"/>
                <a:ea typeface="+mn-ea"/>
                <a:cs typeface="+mn-cs"/>
              </a:rPr>
              <a:t>缺点</a:t>
            </a:r>
            <a:r>
              <a:rPr lang="zh-CN" alt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性能略差</a:t>
            </a:r>
            <a:r>
              <a:rPr lang="zh-CN" altLang="en-US" sz="1200" b="0" i="0" kern="1200" dirty="0">
                <a:solidFill>
                  <a:schemeClr val="tx1"/>
                </a:solidFill>
                <a:effectLst/>
                <a:latin typeface="+mn-lt"/>
                <a:ea typeface="+mn-ea"/>
                <a:cs typeface="+mn-cs"/>
              </a:rPr>
              <a:t>：相比于硬件负载均衡，软件负载均衡的性能要略低一些。</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51</a:t>
            </a:fld>
            <a:endParaRPr lang="zh-CN" altLang="en-US"/>
          </a:p>
        </p:txBody>
      </p:sp>
    </p:spTree>
    <p:extLst>
      <p:ext uri="{BB962C8B-B14F-4D97-AF65-F5344CB8AC3E}">
        <p14:creationId xmlns:p14="http://schemas.microsoft.com/office/powerpoint/2010/main" val="87388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b="1" dirty="0">
                <a:solidFill>
                  <a:srgbClr val="D67A71"/>
                </a:solidFill>
                <a:latin typeface="微软雅黑" panose="020B0503020204020204" pitchFamily="34" charset="-122"/>
                <a:ea typeface="微软雅黑" panose="020B0503020204020204" pitchFamily="34" charset="-122"/>
                <a:cs typeface="+mn-ea"/>
              </a:rPr>
              <a:t>随机（Random）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a:t>
            </a:r>
            <a:r>
              <a:rPr lang="zh-CN" altLang="en-US" b="1" dirty="0">
                <a:solidFill>
                  <a:srgbClr val="788BA9"/>
                </a:solidFill>
              </a:rPr>
              <a:t>请求随机分发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随机算法适合服务器硬件相同的场景。学习过概率论的都知道，调用量较小的时候，可能负载并不均匀，调用量越大，负载越均衡。</a:t>
            </a:r>
          </a:p>
          <a:p>
            <a:pPr>
              <a:lnSpc>
                <a:spcPct val="150000"/>
              </a:lnSpc>
            </a:pPr>
            <a:r>
              <a:rPr lang="zh-CN" altLang="en-US" b="1" dirty="0">
                <a:solidFill>
                  <a:srgbClr val="D67A71"/>
                </a:solidFill>
              </a:rPr>
              <a:t>轮询（</a:t>
            </a:r>
            <a:r>
              <a:rPr lang="en-US" altLang="zh-CN" b="1" dirty="0">
                <a:solidFill>
                  <a:srgbClr val="D67A71"/>
                </a:solidFill>
              </a:rPr>
              <a:t>Round Robin</a:t>
            </a:r>
            <a:r>
              <a:rPr lang="zh-CN" altLang="en-US" b="1" dirty="0">
                <a:solidFill>
                  <a:srgbClr val="D67A71"/>
                </a:solidFill>
              </a:rPr>
              <a:t>） 算法</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的策略是：将</a:t>
            </a:r>
            <a:r>
              <a:rPr lang="zh-CN" altLang="en-US" b="1" dirty="0">
                <a:solidFill>
                  <a:srgbClr val="788BA9"/>
                </a:solidFill>
              </a:rPr>
              <a:t>请求依次分发</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到候选服务器。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该算法适合场景：各服务器处理能力相近，且每个事务工作量差异不大。如果存在较大差异，那么处理较慢的服务器就可能会积压请求，最终无法承担过大的负载。</a:t>
            </a:r>
          </a:p>
          <a:p>
            <a:pPr>
              <a:lnSpc>
                <a:spcPct val="150000"/>
              </a:lnSpc>
            </a:pPr>
            <a:r>
              <a:rPr lang="zh-CN" altLang="en-US" b="1" dirty="0">
                <a:solidFill>
                  <a:srgbClr val="D67A71"/>
                </a:solidFill>
              </a:rPr>
              <a:t>最小活跃数（</a:t>
            </a:r>
            <a:r>
              <a:rPr lang="en-US" altLang="zh-CN" b="1" dirty="0">
                <a:solidFill>
                  <a:srgbClr val="D67A71"/>
                </a:solidFill>
              </a:rPr>
              <a:t>Least Active</a:t>
            </a:r>
            <a:r>
              <a:rPr lang="zh-CN" altLang="en-US" b="1" dirty="0">
                <a:solidFill>
                  <a:srgbClr val="D67A71"/>
                </a:solidFill>
              </a:rPr>
              <a:t>）策略</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将请求分发到连接数</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请求数最少的候选服务器（目前处理请求最少的服务器）。</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最小活跃数算法会记录当前时刻，每个候选节点正在处理的连接数，然后选择连接数最小的节点。该策略能够动态、实时地反应服务器的当前状况，较为合理地将负责分配均匀，适用于对当前系统负载较为敏感的场景。</a:t>
            </a:r>
          </a:p>
          <a:p>
            <a:pPr>
              <a:lnSpc>
                <a:spcPct val="150000"/>
              </a:lnSpc>
            </a:pPr>
            <a:r>
              <a:rPr lang="zh-CN" altLang="en-US" b="1" dirty="0">
                <a:solidFill>
                  <a:srgbClr val="D67A71"/>
                </a:solidFill>
              </a:rPr>
              <a:t>哈希（</a:t>
            </a:r>
            <a:r>
              <a:rPr lang="en-US" altLang="zh-CN" b="1" dirty="0">
                <a:solidFill>
                  <a:srgbClr val="D67A71"/>
                </a:solidFill>
              </a:rPr>
              <a:t>IP Hash</a:t>
            </a:r>
            <a:r>
              <a:rPr lang="zh-CN" altLang="en-US" b="1" dirty="0">
                <a:solidFill>
                  <a:srgbClr val="D67A71"/>
                </a:solidFill>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算法根据一个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（可以是唯一</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ID</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等），通过哈希计算得到一个数值，用该数值在候选服务器列表的进行取模运算，得到的结果便是选中的服务器。</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可以保证同一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IP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的客户端的请求会转发到同一台服务器上，用来实现会话粘滞（</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Sticky Session</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哈希策略保证特定用户总是请求到相同的服务器，若服务器宕机，会话会丢失。</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52</a:t>
            </a:fld>
            <a:endParaRPr lang="zh-CN" altLang="en-US"/>
          </a:p>
        </p:txBody>
      </p:sp>
    </p:spTree>
    <p:extLst>
      <p:ext uri="{BB962C8B-B14F-4D97-AF65-F5344CB8AC3E}">
        <p14:creationId xmlns:p14="http://schemas.microsoft.com/office/powerpoint/2010/main" val="33767263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因为一致性哈希分区的这些缺点，一些分布式系统采用虚拟哈希槽对一致性哈希进行改进，比如  </a:t>
            </a:r>
            <a:r>
              <a:rPr lang="en-US" altLang="zh-CN" i="1"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i="1"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53</a:t>
            </a:fld>
            <a:endParaRPr lang="zh-CN" altLang="en-US"/>
          </a:p>
        </p:txBody>
      </p:sp>
    </p:spTree>
    <p:extLst>
      <p:ext uri="{BB962C8B-B14F-4D97-AF65-F5344CB8AC3E}">
        <p14:creationId xmlns:p14="http://schemas.microsoft.com/office/powerpoint/2010/main" val="2913080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54</a:t>
            </a:fld>
            <a:endParaRPr lang="zh-CN" altLang="en-US"/>
          </a:p>
        </p:txBody>
      </p:sp>
    </p:spTree>
    <p:extLst>
      <p:ext uri="{BB962C8B-B14F-4D97-AF65-F5344CB8AC3E}">
        <p14:creationId xmlns:p14="http://schemas.microsoft.com/office/powerpoint/2010/main" val="4377402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b="1" dirty="0">
                <a:solidFill>
                  <a:srgbClr val="D67A71"/>
                </a:solidFill>
                <a:latin typeface="微软雅黑" panose="020B0503020204020204" pitchFamily="34" charset="-122"/>
                <a:ea typeface="微软雅黑" panose="020B0503020204020204" pitchFamily="34" charset="-122"/>
                <a:cs typeface="+mn-ea"/>
              </a:rPr>
              <a:t>ZooKeeper 特性补充</a:t>
            </a:r>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：所有客户端看到的服务端数据模型都是一致的；从一个客户端发起的事务请求，最终都会严格按照其发起顺序被应用到 ZooKeeper 中。具体的实现可见：原子广播</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原子性</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高性能</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将数据全量存储在内存中，所以其性能很高。需要注意的是：由于 ZooKeeper 的所有更新和删除都是基于事务的，因此 ZooKeeper 在读多写少的应用场景中有性能表现较好，如果写操作频繁，性能会大大下滑。</a:t>
            </a:r>
          </a:p>
          <a:p>
            <a:pPr marL="285750" indent="-285750">
              <a:buFont typeface="Wingdings" panose="05000000000000000000" pitchFamily="2" charset="2"/>
              <a:buChar char="l"/>
            </a:pPr>
            <a:r>
              <a:rPr lang="zh-CN" altLang="en-US" sz="1200" b="1" dirty="0">
                <a:solidFill>
                  <a:srgbClr val="788BA9"/>
                </a:solidFill>
                <a:latin typeface="微软雅黑" panose="020B0503020204020204" pitchFamily="34" charset="-122"/>
                <a:ea typeface="微软雅黑" panose="020B0503020204020204" pitchFamily="34" charset="-122"/>
                <a:cs typeface="+mn-ea"/>
              </a:rPr>
              <a:t>高可用</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a:p>
            <a:endParaRPr lang="en-US" altLang="zh-CN" sz="1200" b="1" dirty="0">
              <a:solidFill>
                <a:srgbClr val="D67A71"/>
              </a:solidFill>
              <a:latin typeface="微软雅黑" panose="020B0503020204020204" pitchFamily="34" charset="-122"/>
              <a:ea typeface="微软雅黑" panose="020B0503020204020204" pitchFamily="34" charset="-122"/>
              <a:cs typeface="+mn-ea"/>
            </a:endParaRPr>
          </a:p>
          <a:p>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55</a:t>
            </a:fld>
            <a:endParaRPr lang="zh-CN" altLang="en-US"/>
          </a:p>
        </p:txBody>
      </p:sp>
    </p:spTree>
    <p:extLst>
      <p:ext uri="{BB962C8B-B14F-4D97-AF65-F5344CB8AC3E}">
        <p14:creationId xmlns:p14="http://schemas.microsoft.com/office/powerpoint/2010/main" val="1872083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作用补充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主要用来解决分布式集群中应用系统的一致性问题，它能提供基于类似于文件系统的目录节点树方式的数据存储。</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但是 </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并不是用来专门存储数据的，它的作用主要是用来维护和监控存储数据的状态变化。通过监控这些数据状态的变化，从而可以达到基于数据的集群管理。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56</a:t>
            </a:fld>
            <a:endParaRPr lang="zh-CN" altLang="en-US"/>
          </a:p>
        </p:txBody>
      </p:sp>
    </p:spTree>
    <p:extLst>
      <p:ext uri="{BB962C8B-B14F-4D97-AF65-F5344CB8AC3E}">
        <p14:creationId xmlns:p14="http://schemas.microsoft.com/office/powerpoint/2010/main" val="37044040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原子广播补充</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indent="-171450">
              <a:buFont typeface="Wingdings" panose="05000000000000000000" pitchFamily="2" charset="2"/>
              <a:buChar char="l"/>
            </a:pP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通过副本机制来实现高可用。</a:t>
            </a:r>
          </a:p>
          <a:p>
            <a:pPr marL="171450" indent="-171450">
              <a:buFont typeface="Wingdings" panose="05000000000000000000" pitchFamily="2" charset="2"/>
              <a:buChar char="l"/>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那么，</a:t>
            </a:r>
            <a:r>
              <a:rPr lang="en-US" altLang="zh-CN" sz="1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是如何实现副本机制的呢？答案是：</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协议的原子广播。</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a:p>
            <a:pPr marL="171450" indent="-171450">
              <a:buFont typeface="Wingdings" panose="05000000000000000000" pitchFamily="2" charset="2"/>
              <a:buChar char="l"/>
            </a:pPr>
            <a:endPar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57</a:t>
            </a:fld>
            <a:endParaRPr lang="zh-CN" altLang="en-US"/>
          </a:p>
        </p:txBody>
      </p:sp>
    </p:spTree>
    <p:extLst>
      <p:ext uri="{BB962C8B-B14F-4D97-AF65-F5344CB8AC3E}">
        <p14:creationId xmlns:p14="http://schemas.microsoft.com/office/powerpoint/2010/main" val="2422273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在微服务架构下，服务之间相互依赖。如果某服务无法对外提供服务，则依赖它的其他服务也无法正常工作。</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这会带来一系列连锁反应，随着时间推移，最终可能导致一大片服务一起崩溃，即为雪崩效应。</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58</a:t>
            </a:fld>
            <a:endParaRPr lang="zh-CN" altLang="en-US"/>
          </a:p>
        </p:txBody>
      </p:sp>
    </p:spTree>
    <p:extLst>
      <p:ext uri="{BB962C8B-B14F-4D97-AF65-F5344CB8AC3E}">
        <p14:creationId xmlns:p14="http://schemas.microsoft.com/office/powerpoint/2010/main" val="3160808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线程池隔离（主要模式）</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0" dirty="0">
                <a:solidFill>
                  <a:srgbClr val="D67A71"/>
                </a:solidFill>
                <a:latin typeface="微软雅黑" panose="020B0503020204020204" pitchFamily="34" charset="-122"/>
                <a:ea typeface="微软雅黑" panose="020B0503020204020204" pitchFamily="34" charset="-122"/>
                <a:cs typeface="+mn-ea"/>
              </a:rPr>
              <a:t>信号量隔离（支持比较轻量级）</a:t>
            </a:r>
            <a:endParaRPr lang="en-US" altLang="zh-CN" b="0" dirty="0">
              <a:solidFill>
                <a:srgbClr val="D67A71"/>
              </a:solidFill>
              <a:latin typeface="微软雅黑" panose="020B0503020204020204" pitchFamily="34" charset="-122"/>
              <a:ea typeface="微软雅黑" panose="020B0503020204020204" pitchFamily="34" charset="-122"/>
              <a:cs typeface="+mn-ea"/>
            </a:endParaRPr>
          </a:p>
          <a:p>
            <a:endPar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1200" b="1" i="0"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1200" b="1" i="0" dirty="0">
                <a:solidFill>
                  <a:schemeClr val="bg1">
                    <a:lumMod val="50000"/>
                  </a:schemeClr>
                </a:solidFill>
                <a:latin typeface="微软雅黑" panose="020B0503020204020204" pitchFamily="34" charset="-122"/>
                <a:ea typeface="微软雅黑" panose="020B0503020204020204" pitchFamily="34" charset="-122"/>
                <a:cs typeface="+mn-ea"/>
              </a:rPr>
              <a:t>流量控制模式</a:t>
            </a:r>
            <a:endParaRPr lang="en-US" altLang="zh-CN" b="1" i="0" dirty="0"/>
          </a:p>
          <a:p>
            <a:pPr marL="171450" indent="-171450">
              <a:buFont typeface="Wingdings" panose="05000000000000000000" pitchFamily="2" charset="2"/>
              <a:buChar char="l"/>
            </a:pPr>
            <a:r>
              <a:rPr lang="zh-CN" altLang="en-US" dirty="0"/>
              <a:t>基于 </a:t>
            </a:r>
            <a:r>
              <a:rPr lang="en-US" altLang="zh-CN" dirty="0"/>
              <a:t>QPS/</a:t>
            </a:r>
            <a:r>
              <a:rPr lang="zh-CN" altLang="en-US" dirty="0"/>
              <a:t>并发数的流量控制</a:t>
            </a:r>
          </a:p>
          <a:p>
            <a:pPr marL="171450" indent="-171450">
              <a:buFont typeface="Wingdings" panose="05000000000000000000" pitchFamily="2" charset="2"/>
              <a:buChar char="l"/>
            </a:pPr>
            <a:r>
              <a:rPr lang="zh-CN" altLang="en-US" dirty="0"/>
              <a:t>基于调用关系的流量控制</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59</a:t>
            </a:fld>
            <a:endParaRPr lang="zh-CN" altLang="en-US"/>
          </a:p>
        </p:txBody>
      </p:sp>
    </p:spTree>
    <p:extLst>
      <p:ext uri="{BB962C8B-B14F-4D97-AF65-F5344CB8AC3E}">
        <p14:creationId xmlns:p14="http://schemas.microsoft.com/office/powerpoint/2010/main" val="243635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单机架构</a:t>
            </a: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应用程序、数据库、文件等所有的资源都在一台服务器上。</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a:t>
            </a:fld>
            <a:endParaRPr lang="zh-CN" altLang="en-US"/>
          </a:p>
        </p:txBody>
      </p:sp>
    </p:spTree>
    <p:extLst>
      <p:ext uri="{BB962C8B-B14F-4D97-AF65-F5344CB8AC3E}">
        <p14:creationId xmlns:p14="http://schemas.microsoft.com/office/powerpoint/2010/main" val="42913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60</a:t>
            </a:fld>
            <a:endParaRPr lang="zh-CN" altLang="en-US"/>
          </a:p>
        </p:txBody>
      </p:sp>
    </p:spTree>
    <p:extLst>
      <p:ext uri="{BB962C8B-B14F-4D97-AF65-F5344CB8AC3E}">
        <p14:creationId xmlns:p14="http://schemas.microsoft.com/office/powerpoint/2010/main" val="389179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漏桶</a:t>
            </a:r>
            <a:r>
              <a:rPr lang="zh-CN" altLang="en-US" sz="1200" b="1" i="0" kern="1200" dirty="0">
                <a:solidFill>
                  <a:schemeClr val="tx1"/>
                </a:solidFill>
                <a:effectLst/>
                <a:latin typeface="+mn-lt"/>
                <a:ea typeface="+mn-ea"/>
                <a:cs typeface="+mn-cs"/>
              </a:rPr>
              <a:t>算法的原理</a:t>
            </a:r>
            <a:endParaRPr lang="en-US" altLang="zh-CN" b="1" dirty="0"/>
          </a:p>
          <a:p>
            <a:r>
              <a:rPr lang="zh-CN" altLang="en-US" dirty="0"/>
              <a:t>不管理请求量有多大，处理请求的速度始终是固定的。</a:t>
            </a:r>
            <a:endParaRPr lang="en-US" altLang="zh-CN" dirty="0"/>
          </a:p>
          <a:p>
            <a:endParaRPr lang="en-US" altLang="zh-CN" dirty="0"/>
          </a:p>
          <a:p>
            <a:r>
              <a:rPr lang="zh-CN" altLang="en-US" sz="1200" b="1" i="0" kern="1200" dirty="0">
                <a:solidFill>
                  <a:schemeClr val="tx1"/>
                </a:solidFill>
                <a:effectLst/>
                <a:latin typeface="+mn-lt"/>
                <a:ea typeface="+mn-ea"/>
                <a:cs typeface="+mn-cs"/>
              </a:rPr>
              <a:t>令牌桶算法的原理</a:t>
            </a:r>
          </a:p>
          <a:p>
            <a:r>
              <a:rPr lang="zh-CN" altLang="en-US" sz="1200" b="0" i="0" kern="1200" dirty="0">
                <a:solidFill>
                  <a:schemeClr val="tx1"/>
                </a:solidFill>
                <a:effectLst/>
                <a:latin typeface="+mn-lt"/>
                <a:ea typeface="+mn-ea"/>
                <a:cs typeface="+mn-cs"/>
              </a:rPr>
              <a:t>接口限制 </a:t>
            </a:r>
            <a:r>
              <a:rPr lang="en-US" altLang="zh-CN" sz="1200" b="0" i="0" kern="1200" dirty="0">
                <a:solidFill>
                  <a:schemeClr val="tx1"/>
                </a:solidFill>
                <a:effectLst/>
                <a:latin typeface="+mn-lt"/>
                <a:ea typeface="+mn-ea"/>
                <a:cs typeface="+mn-cs"/>
              </a:rPr>
              <a:t>T </a:t>
            </a:r>
            <a:r>
              <a:rPr lang="zh-CN" altLang="en-US" sz="1200" b="0" i="0" kern="1200" dirty="0">
                <a:solidFill>
                  <a:schemeClr val="tx1"/>
                </a:solidFill>
                <a:effectLst/>
                <a:latin typeface="+mn-lt"/>
                <a:ea typeface="+mn-ea"/>
                <a:cs typeface="+mn-cs"/>
              </a:rPr>
              <a:t>秒内最大访问次数为 </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，则每隔 </a:t>
            </a:r>
            <a:r>
              <a:rPr lang="en-US" altLang="zh-CN" sz="1200" b="0" i="0" kern="1200" dirty="0">
                <a:solidFill>
                  <a:schemeClr val="tx1"/>
                </a:solidFill>
                <a:effectLst/>
                <a:latin typeface="+mn-lt"/>
                <a:ea typeface="+mn-ea"/>
                <a:cs typeface="+mn-cs"/>
              </a:rPr>
              <a:t>T/N </a:t>
            </a:r>
            <a:r>
              <a:rPr lang="zh-CN" altLang="en-US" sz="1200" b="0" i="0" kern="1200" dirty="0">
                <a:solidFill>
                  <a:schemeClr val="tx1"/>
                </a:solidFill>
                <a:effectLst/>
                <a:latin typeface="+mn-lt"/>
                <a:ea typeface="+mn-ea"/>
                <a:cs typeface="+mn-cs"/>
              </a:rPr>
              <a:t>秒会放一个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到桶中</a:t>
            </a:r>
          </a:p>
          <a:p>
            <a:r>
              <a:rPr lang="zh-CN" altLang="en-US" sz="1200" b="0" i="0" kern="1200" dirty="0">
                <a:solidFill>
                  <a:schemeClr val="tx1"/>
                </a:solidFill>
                <a:effectLst/>
                <a:latin typeface="+mn-lt"/>
                <a:ea typeface="+mn-ea"/>
                <a:cs typeface="+mn-cs"/>
              </a:rPr>
              <a:t>桶内最多存放 </a:t>
            </a:r>
            <a:r>
              <a:rPr lang="en-US" altLang="zh-CN" sz="1200" b="0" i="0" kern="1200" dirty="0">
                <a:solidFill>
                  <a:schemeClr val="tx1"/>
                </a:solidFill>
                <a:effectLst/>
                <a:latin typeface="+mn-lt"/>
                <a:ea typeface="+mn-ea"/>
                <a:cs typeface="+mn-cs"/>
              </a:rPr>
              <a:t>M </a:t>
            </a:r>
            <a:r>
              <a:rPr lang="zh-CN" altLang="en-US" sz="1200" b="0" i="0" kern="1200" dirty="0">
                <a:solidFill>
                  <a:schemeClr val="tx1"/>
                </a:solidFill>
                <a:effectLst/>
                <a:latin typeface="+mn-lt"/>
                <a:ea typeface="+mn-ea"/>
                <a:cs typeface="+mn-cs"/>
              </a:rPr>
              <a:t>个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，如果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到达时令牌桶已经满了，那么这个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就会被丢弃</a:t>
            </a:r>
          </a:p>
          <a:p>
            <a:r>
              <a:rPr lang="zh-CN" altLang="en-US" sz="1200" b="0" i="0" kern="1200" dirty="0">
                <a:solidFill>
                  <a:schemeClr val="tx1"/>
                </a:solidFill>
                <a:effectLst/>
                <a:latin typeface="+mn-lt"/>
                <a:ea typeface="+mn-ea"/>
                <a:cs typeface="+mn-cs"/>
              </a:rPr>
              <a:t>接口请求会先从令牌桶中取 </a:t>
            </a:r>
            <a:r>
              <a:rPr lang="en-US" altLang="zh-CN" sz="1200" b="0" i="0" kern="1200" dirty="0">
                <a:solidFill>
                  <a:schemeClr val="tx1"/>
                </a:solidFill>
                <a:effectLst/>
                <a:latin typeface="+mn-lt"/>
                <a:ea typeface="+mn-ea"/>
                <a:cs typeface="+mn-cs"/>
              </a:rPr>
              <a:t>token</a:t>
            </a:r>
            <a:r>
              <a:rPr lang="zh-CN" altLang="en-US" sz="1200" b="0" i="0" kern="1200" dirty="0">
                <a:solidFill>
                  <a:schemeClr val="tx1"/>
                </a:solidFill>
                <a:effectLst/>
                <a:latin typeface="+mn-lt"/>
                <a:ea typeface="+mn-ea"/>
                <a:cs typeface="+mn-cs"/>
              </a:rPr>
              <a:t>，拿到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则处理接口请求，拿不到 </a:t>
            </a:r>
            <a:r>
              <a:rPr lang="en-US" altLang="zh-CN" sz="1200" b="0" i="0" kern="1200" dirty="0">
                <a:solidFill>
                  <a:schemeClr val="tx1"/>
                </a:solidFill>
                <a:effectLst/>
                <a:latin typeface="+mn-lt"/>
                <a:ea typeface="+mn-ea"/>
                <a:cs typeface="+mn-cs"/>
              </a:rPr>
              <a:t>token </a:t>
            </a:r>
            <a:r>
              <a:rPr lang="zh-CN" altLang="en-US" sz="1200" b="0" i="0" kern="1200" dirty="0">
                <a:solidFill>
                  <a:schemeClr val="tx1"/>
                </a:solidFill>
                <a:effectLst/>
                <a:latin typeface="+mn-lt"/>
                <a:ea typeface="+mn-ea"/>
                <a:cs typeface="+mn-cs"/>
              </a:rPr>
              <a:t>则进行限流处理</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61</a:t>
            </a:fld>
            <a:endParaRPr lang="zh-CN" altLang="en-US"/>
          </a:p>
        </p:txBody>
      </p:sp>
    </p:spTree>
    <p:extLst>
      <p:ext uri="{BB962C8B-B14F-4D97-AF65-F5344CB8AC3E}">
        <p14:creationId xmlns:p14="http://schemas.microsoft.com/office/powerpoint/2010/main" val="8781702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同城灾备中心通常采用热备的方式，并一般会提供业务服务；异步灾备中心知识做数据的备份，且数据的复制是异步的。异步灾备中心平时不提供业务服务。</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62</a:t>
            </a:fld>
            <a:endParaRPr lang="zh-CN" altLang="en-US"/>
          </a:p>
        </p:txBody>
      </p:sp>
    </p:spTree>
    <p:extLst>
      <p:ext uri="{BB962C8B-B14F-4D97-AF65-F5344CB8AC3E}">
        <p14:creationId xmlns:p14="http://schemas.microsoft.com/office/powerpoint/2010/main" val="12591142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33333"/>
                </a:solidFill>
                <a:effectLst/>
                <a:latin typeface="Open Sans" panose="020B0606030504020204" pitchFamily="34" charset="0"/>
              </a:rPr>
              <a:t>道路千万条，监控第一条，监控不到位，领导两行泪</a:t>
            </a: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63</a:t>
            </a:fld>
            <a:endParaRPr lang="zh-CN" altLang="en-US"/>
          </a:p>
        </p:txBody>
      </p:sp>
    </p:spTree>
    <p:extLst>
      <p:ext uri="{BB962C8B-B14F-4D97-AF65-F5344CB8AC3E}">
        <p14:creationId xmlns:p14="http://schemas.microsoft.com/office/powerpoint/2010/main" val="2634901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64</a:t>
            </a:fld>
            <a:endParaRPr lang="zh-CN" altLang="en-US"/>
          </a:p>
        </p:txBody>
      </p:sp>
    </p:spTree>
    <p:extLst>
      <p:ext uri="{BB962C8B-B14F-4D97-AF65-F5344CB8AC3E}">
        <p14:creationId xmlns:p14="http://schemas.microsoft.com/office/powerpoint/2010/main" val="2764575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65</a:t>
            </a:fld>
            <a:endParaRPr lang="zh-CN" altLang="en-US"/>
          </a:p>
        </p:txBody>
      </p:sp>
    </p:spTree>
    <p:extLst>
      <p:ext uri="{BB962C8B-B14F-4D97-AF65-F5344CB8AC3E}">
        <p14:creationId xmlns:p14="http://schemas.microsoft.com/office/powerpoint/2010/main" val="14633582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66</a:t>
            </a:fld>
            <a:endParaRPr lang="zh-CN" altLang="en-US"/>
          </a:p>
        </p:txBody>
      </p:sp>
    </p:spTree>
    <p:extLst>
      <p:ext uri="{BB962C8B-B14F-4D97-AF65-F5344CB8AC3E}">
        <p14:creationId xmlns:p14="http://schemas.microsoft.com/office/powerpoint/2010/main" val="33828417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67</a:t>
            </a:fld>
            <a:endParaRPr lang="zh-CN" altLang="en-US"/>
          </a:p>
        </p:txBody>
      </p:sp>
    </p:spTree>
    <p:extLst>
      <p:ext uri="{BB962C8B-B14F-4D97-AF65-F5344CB8AC3E}">
        <p14:creationId xmlns:p14="http://schemas.microsoft.com/office/powerpoint/2010/main" val="97625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多级缓存请求过程</a:t>
            </a:r>
          </a:p>
          <a:p>
            <a:r>
              <a:rPr lang="en-US" altLang="zh-CN" dirty="0"/>
              <a:t>1. </a:t>
            </a:r>
            <a:r>
              <a:rPr lang="zh-CN" altLang="en-US" dirty="0"/>
              <a:t>浏览器向客户端发起请求，如果 </a:t>
            </a:r>
            <a:r>
              <a:rPr lang="en-US" altLang="zh-CN" dirty="0"/>
              <a:t>CDN </a:t>
            </a:r>
            <a:r>
              <a:rPr lang="zh-CN" altLang="en-US" dirty="0"/>
              <a:t>有缓存则直接返回；</a:t>
            </a:r>
          </a:p>
          <a:p>
            <a:r>
              <a:rPr lang="en-US" altLang="zh-CN" dirty="0"/>
              <a:t>2. </a:t>
            </a:r>
            <a:r>
              <a:rPr lang="zh-CN" altLang="en-US" dirty="0"/>
              <a:t>如果 </a:t>
            </a:r>
            <a:r>
              <a:rPr lang="en-US" altLang="zh-CN" dirty="0"/>
              <a:t>CDN </a:t>
            </a:r>
            <a:r>
              <a:rPr lang="zh-CN" altLang="en-US" dirty="0"/>
              <a:t>无缓存，则访问反向代理服务器；</a:t>
            </a:r>
          </a:p>
          <a:p>
            <a:r>
              <a:rPr lang="en-US" altLang="zh-CN" dirty="0"/>
              <a:t>3. </a:t>
            </a:r>
            <a:r>
              <a:rPr lang="zh-CN" altLang="en-US" dirty="0"/>
              <a:t>如果反向代理服务器有缓存则直接返回；</a:t>
            </a:r>
          </a:p>
          <a:p>
            <a:r>
              <a:rPr lang="en-US" altLang="zh-CN" dirty="0"/>
              <a:t>4. </a:t>
            </a:r>
            <a:r>
              <a:rPr lang="zh-CN" altLang="en-US" dirty="0"/>
              <a:t>如果反向代理服务器无缓存或动态请求，则访问应用服务器；</a:t>
            </a:r>
          </a:p>
          <a:p>
            <a:r>
              <a:rPr lang="en-US" altLang="zh-CN" dirty="0"/>
              <a:t>5. </a:t>
            </a:r>
            <a:r>
              <a:rPr lang="zh-CN" altLang="en-US" dirty="0"/>
              <a:t>应用服务器访问进程内缓存；如果有缓存，则返回代理服务器，并缓存数据；（动态请求不缓存）</a:t>
            </a:r>
          </a:p>
          <a:p>
            <a:r>
              <a:rPr lang="en-US" altLang="zh-CN" dirty="0"/>
              <a:t>6. </a:t>
            </a:r>
            <a:r>
              <a:rPr lang="zh-CN" altLang="en-US" dirty="0"/>
              <a:t>如果进程内缓存无数据，则读取分布式缓存；并返回应用服务器；应用服务器将数据缓存到本地缓存（部分）；</a:t>
            </a:r>
          </a:p>
          <a:p>
            <a:r>
              <a:rPr lang="en-US" altLang="zh-CN" dirty="0"/>
              <a:t>7. </a:t>
            </a:r>
            <a:r>
              <a:rPr lang="zh-CN" altLang="en-US" dirty="0"/>
              <a:t>如果分布式缓存无数据，则应用程序读取数据库数据，并放入分布式缓存；</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68</a:t>
            </a:fld>
            <a:endParaRPr lang="zh-CN" altLang="en-US"/>
          </a:p>
        </p:txBody>
      </p:sp>
    </p:spTree>
    <p:extLst>
      <p:ext uri="{BB962C8B-B14F-4D97-AF65-F5344CB8AC3E}">
        <p14:creationId xmlns:p14="http://schemas.microsoft.com/office/powerpoint/2010/main" val="37768312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69</a:t>
            </a:fld>
            <a:endParaRPr lang="zh-CN" altLang="en-US"/>
          </a:p>
        </p:txBody>
      </p:sp>
    </p:spTree>
    <p:extLst>
      <p:ext uri="{BB962C8B-B14F-4D97-AF65-F5344CB8AC3E}">
        <p14:creationId xmlns:p14="http://schemas.microsoft.com/office/powerpoint/2010/main" val="1087856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服务和数据分离</a:t>
            </a:r>
            <a:endParaRPr lang="en-US" altLang="zh-CN" dirty="0"/>
          </a:p>
          <a:p>
            <a:r>
              <a:rPr lang="zh-CN" altLang="en-US" dirty="0"/>
              <a:t>应用服务器、数据库服务器、文件服务器分别独立部署。</a:t>
            </a:r>
            <a:endParaRPr lang="en-US" altLang="zh-CN" dirty="0"/>
          </a:p>
          <a:p>
            <a:endParaRPr lang="en-US" altLang="zh-CN" dirty="0"/>
          </a:p>
          <a:p>
            <a:r>
              <a:rPr lang="zh-CN" altLang="en-US" b="1" dirty="0"/>
              <a:t>分布式缓存</a:t>
            </a:r>
            <a:endParaRPr lang="en-US" altLang="zh-CN" b="1" dirty="0"/>
          </a:p>
          <a:p>
            <a:r>
              <a:rPr lang="zh-CN" altLang="en-US" dirty="0"/>
              <a:t>二八定律告诉我们：将数据库中访问较集中的少部分数据缓存在内存中，可以减少数据库的访问次数，降低数据库的访问压力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a:t>
            </a:fld>
            <a:endParaRPr lang="zh-CN" altLang="en-US"/>
          </a:p>
        </p:txBody>
      </p:sp>
    </p:spTree>
    <p:extLst>
      <p:ext uri="{BB962C8B-B14F-4D97-AF65-F5344CB8AC3E}">
        <p14:creationId xmlns:p14="http://schemas.microsoft.com/office/powerpoint/2010/main" val="40292279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mn-ea"/>
              </a:rPr>
              <a:t>缓存雪崩举例</a:t>
            </a:r>
            <a:endParaRPr lang="en-US" altLang="zh-CN" b="1" dirty="0"/>
          </a:p>
          <a:p>
            <a:r>
              <a:rPr lang="zh-CN" altLang="en-US" dirty="0"/>
              <a:t>举例来说，对于系统 </a:t>
            </a:r>
            <a:r>
              <a:rPr lang="en-US" altLang="zh-CN" dirty="0"/>
              <a:t>A</a:t>
            </a:r>
            <a:r>
              <a:rPr lang="zh-CN" altLang="en-US" dirty="0"/>
              <a:t>，假设每天高峰期每秒 </a:t>
            </a:r>
            <a:r>
              <a:rPr lang="en-US" altLang="zh-CN" dirty="0"/>
              <a:t>5000 </a:t>
            </a:r>
            <a:r>
              <a:rPr lang="zh-CN" altLang="en-US" dirty="0"/>
              <a:t>个请求，本来缓存在高峰期可以扛住每秒 </a:t>
            </a:r>
            <a:r>
              <a:rPr lang="en-US" altLang="zh-CN" dirty="0"/>
              <a:t>4000 </a:t>
            </a:r>
            <a:r>
              <a:rPr lang="zh-CN" altLang="en-US" dirty="0"/>
              <a:t>个请求，但是缓存机器意外发生了全盘宕机。</a:t>
            </a:r>
            <a:endParaRPr lang="en-US" altLang="zh-CN" dirty="0"/>
          </a:p>
          <a:p>
            <a:r>
              <a:rPr lang="zh-CN" altLang="en-US" dirty="0"/>
              <a:t>缓存挂了，此时 </a:t>
            </a:r>
            <a:r>
              <a:rPr lang="en-US" altLang="zh-CN" dirty="0"/>
              <a:t>1 </a:t>
            </a:r>
            <a:r>
              <a:rPr lang="zh-CN" altLang="en-US" dirty="0"/>
              <a:t>秒 </a:t>
            </a:r>
            <a:r>
              <a:rPr lang="en-US" altLang="zh-CN" dirty="0"/>
              <a:t>5000 </a:t>
            </a:r>
            <a:r>
              <a:rPr lang="zh-CN" altLang="en-US" dirty="0"/>
              <a:t>个请求全部落数据库，数据库必然扛不住，它会报一下警，然后就挂了。</a:t>
            </a:r>
            <a:endParaRPr lang="en-US" altLang="zh-CN" dirty="0"/>
          </a:p>
          <a:p>
            <a:r>
              <a:rPr lang="zh-CN" altLang="en-US" dirty="0"/>
              <a:t>此时，如果没有采用什么特别的方案来处理这个故障，</a:t>
            </a:r>
            <a:r>
              <a:rPr lang="en-US" altLang="zh-CN" dirty="0"/>
              <a:t>DBA </a:t>
            </a:r>
            <a:r>
              <a:rPr lang="zh-CN" altLang="en-US" dirty="0"/>
              <a:t>很着急，重启数据库，但是数据库立马又被新的流量给打死了。</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70</a:t>
            </a:fld>
            <a:endParaRPr lang="zh-CN" altLang="en-US"/>
          </a:p>
        </p:txBody>
      </p:sp>
    </p:spTree>
    <p:extLst>
      <p:ext uri="{BB962C8B-B14F-4D97-AF65-F5344CB8AC3E}">
        <p14:creationId xmlns:p14="http://schemas.microsoft.com/office/powerpoint/2010/main" val="3558415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71</a:t>
            </a:fld>
            <a:endParaRPr lang="zh-CN" altLang="en-US"/>
          </a:p>
        </p:txBody>
      </p:sp>
    </p:spTree>
    <p:extLst>
      <p:ext uri="{BB962C8B-B14F-4D97-AF65-F5344CB8AC3E}">
        <p14:creationId xmlns:p14="http://schemas.microsoft.com/office/powerpoint/2010/main" val="10934205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72</a:t>
            </a:fld>
            <a:endParaRPr lang="zh-CN" altLang="en-US"/>
          </a:p>
        </p:txBody>
      </p:sp>
    </p:spTree>
    <p:extLst>
      <p:ext uri="{BB962C8B-B14F-4D97-AF65-F5344CB8AC3E}">
        <p14:creationId xmlns:p14="http://schemas.microsoft.com/office/powerpoint/2010/main" val="25131194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73</a:t>
            </a:fld>
            <a:endParaRPr lang="zh-CN" altLang="en-US"/>
          </a:p>
        </p:txBody>
      </p:sp>
    </p:spTree>
    <p:extLst>
      <p:ext uri="{BB962C8B-B14F-4D97-AF65-F5344CB8AC3E}">
        <p14:creationId xmlns:p14="http://schemas.microsoft.com/office/powerpoint/2010/main" val="4244972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上图中包含了库存和订单两个独立的微服务，每个微服务维护了自己的数据库。</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i="1" dirty="0">
                <a:solidFill>
                  <a:schemeClr val="bg1">
                    <a:lumMod val="50000"/>
                  </a:schemeClr>
                </a:solidFill>
                <a:latin typeface="微软雅黑" panose="020B0503020204020204" pitchFamily="34" charset="-122"/>
                <a:ea typeface="微软雅黑" panose="020B0503020204020204" pitchFamily="34" charset="-122"/>
                <a:cs typeface="+mn-ea"/>
              </a:rPr>
              <a:t>在交易系统的业务逻辑中，一个商品在下单之前需要先调用库存服务，进行扣除库存，再调用订单服务，创建订单记录。</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74</a:t>
            </a:fld>
            <a:endParaRPr lang="zh-CN" altLang="en-US"/>
          </a:p>
        </p:txBody>
      </p:sp>
    </p:spTree>
    <p:extLst>
      <p:ext uri="{BB962C8B-B14F-4D97-AF65-F5344CB8AC3E}">
        <p14:creationId xmlns:p14="http://schemas.microsoft.com/office/powerpoint/2010/main" val="41374404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1</a:t>
            </a:r>
            <a:r>
              <a:rPr lang="zh-CN" altLang="en-US" sz="1600" b="1" dirty="0">
                <a:solidFill>
                  <a:srgbClr val="788BA9"/>
                </a:solidFill>
                <a:latin typeface="微软雅黑" panose="020B0503020204020204" pitchFamily="34" charset="-122"/>
                <a:ea typeface="微软雅黑" panose="020B0503020204020204" pitchFamily="34" charset="-122"/>
                <a:cs typeface="+mn-ea"/>
              </a:rPr>
              <a:t>：准备阶段</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协调者向所有参与者发送事务内容，询问是否可以提交事务，并等待所有参与者答复。</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各参与者执行事务操作，将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a:buFont typeface="+mj-lt"/>
              <a:buAutoNum type="arabicPeriod"/>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如参与者执行成功，给协调者反馈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，即可以提交；如执行失败，给协调者反馈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，即不可提交。</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1600" b="1" dirty="0">
                <a:solidFill>
                  <a:srgbClr val="788BA9"/>
                </a:solidFill>
                <a:latin typeface="微软雅黑" panose="020B0503020204020204" pitchFamily="34" charset="-122"/>
                <a:ea typeface="微软雅黑" panose="020B0503020204020204" pitchFamily="34" charset="-122"/>
                <a:cs typeface="+mn-ea"/>
              </a:rPr>
              <a:t>阶段 </a:t>
            </a:r>
            <a:r>
              <a:rPr lang="en-US" altLang="zh-CN" sz="1600" b="1" dirty="0">
                <a:solidFill>
                  <a:srgbClr val="788BA9"/>
                </a:solidFill>
                <a:latin typeface="微软雅黑" panose="020B0503020204020204" pitchFamily="34" charset="-122"/>
                <a:ea typeface="微软雅黑" panose="020B0503020204020204" pitchFamily="34" charset="-122"/>
                <a:cs typeface="+mn-ea"/>
              </a:rPr>
              <a:t>2</a:t>
            </a:r>
            <a:r>
              <a:rPr lang="zh-CN" altLang="en-US" sz="1600" b="1" dirty="0">
                <a:solidFill>
                  <a:srgbClr val="788BA9"/>
                </a:solidFill>
                <a:latin typeface="微软雅黑" panose="020B0503020204020204" pitchFamily="34" charset="-122"/>
                <a:ea typeface="微软雅黑" panose="020B0503020204020204" pitchFamily="34" charset="-122"/>
                <a:cs typeface="+mn-ea"/>
              </a:rPr>
              <a:t>：提交阶段</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如果协调者收到了参与者的失败消息或者超时，直接给每个参与者发送回滚</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消息；否则，发送提交</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消息；参与者根据协调者的指令执行提交或者回滚操作，释放所有事务处理过程中使用的锁资源。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注意</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必须在最后阶段释放锁资源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mn-ea"/>
              </a:rPr>
              <a:t>接下来分两种情况分别讨论提交阶段的过程。</a:t>
            </a:r>
          </a:p>
          <a:p>
            <a:endParaRPr lang="en-US" altLang="zh-CN" sz="1600" b="1" dirty="0"/>
          </a:p>
          <a:p>
            <a:r>
              <a:rPr lang="zh-CN" altLang="en-US" sz="1600" b="1" dirty="0"/>
              <a:t>正常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协调者向所有参与者发出正式提交事务的请求（即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参与者执行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应答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消息后，即完成事务提交。</a:t>
            </a:r>
          </a:p>
          <a:p>
            <a:endParaRPr lang="en-US" altLang="zh-CN" dirty="0"/>
          </a:p>
          <a:p>
            <a:r>
              <a:rPr lang="zh-CN" altLang="en-US" sz="1600" b="1" dirty="0"/>
              <a:t>异常</a:t>
            </a:r>
            <a:endParaRPr lang="en-US" altLang="zh-CN" sz="1600" b="1" dirty="0"/>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协调者向所有参与者发出回滚请求（即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参与者使用阶段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信息执行回滚操作，并释放整个事务期间占用的资源。</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完成的消息。</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协调者收到所有参与者反馈的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消息后，即完成事务中断。</a:t>
            </a:r>
          </a:p>
          <a:p>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200" b="1" dirty="0">
                <a:solidFill>
                  <a:schemeClr val="bg1">
                    <a:lumMod val="50000"/>
                  </a:schemeClr>
                </a:solidFill>
                <a:latin typeface="微软雅黑" panose="020B0503020204020204" pitchFamily="34" charset="-122"/>
                <a:ea typeface="微软雅黑" panose="020B0503020204020204" pitchFamily="34" charset="-122"/>
                <a:cs typeface="+mn-ea"/>
              </a:rPr>
              <a:t>2PC 问题</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性能问题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所有参与者在事务提交阶段处于同步阻塞状态，占用系统资源，容易导致性能瓶颈。</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可靠性问题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如果协调者存在单点故障问题，如果协调者出现故障，参与者将一直处于锁定状态。</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l"/>
              <a:tabLst/>
            </a:pPr>
            <a:r>
              <a:rPr lang="zh-CN" altLang="zh-CN" sz="1200" b="1" dirty="0">
                <a:solidFill>
                  <a:srgbClr val="788BA9"/>
                </a:solidFill>
                <a:latin typeface="微软雅黑" panose="020B0503020204020204" pitchFamily="34" charset="-122"/>
                <a:ea typeface="微软雅黑" panose="020B0503020204020204" pitchFamily="34" charset="-122"/>
                <a:cs typeface="+mn-ea"/>
              </a:rPr>
              <a:t>数据一致性问题 </a:t>
            </a:r>
            <a:r>
              <a:rPr lang="zh-CN" altLang="zh-CN" sz="1200" dirty="0">
                <a:solidFill>
                  <a:schemeClr val="bg1">
                    <a:lumMod val="50000"/>
                  </a:schemeClr>
                </a:solidFill>
                <a:latin typeface="微软雅黑" panose="020B0503020204020204" pitchFamily="34" charset="-122"/>
                <a:ea typeface="微软雅黑" panose="020B0503020204020204" pitchFamily="34" charset="-122"/>
                <a:cs typeface="+mn-ea"/>
              </a:rPr>
              <a:t>- 在阶段 2 中，如果发生局部网络问题，一部分事务参与者收到了提交消息，另一部分事务参与者没收到提交消息，那么就导致了节点之间数据的不一致。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75</a:t>
            </a:fld>
            <a:endParaRPr lang="zh-CN" altLang="en-US"/>
          </a:p>
        </p:txBody>
      </p:sp>
    </p:spTree>
    <p:extLst>
      <p:ext uri="{BB962C8B-B14F-4D97-AF65-F5344CB8AC3E}">
        <p14:creationId xmlns:p14="http://schemas.microsoft.com/office/powerpoint/2010/main" val="1571842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1</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canCommit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协调者向所有参与者发出包含事务内容的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请求，询问是否可以提交事务，并等待所有参与者答复。</a:t>
            </a:r>
          </a:p>
          <a:p>
            <a:pPr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请求后，如果认为可以执行事务操作，则反馈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并进入预备状态，否则反馈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endParaRPr lang="zh-CN" altLang="en-US" b="0" i="0" dirty="0">
              <a:solidFill>
                <a:srgbClr val="24292E"/>
              </a:solidFill>
              <a:effectLst/>
              <a:latin typeface="-apple-system"/>
            </a:endParaRPr>
          </a:p>
          <a:p>
            <a:pPr algn="l"/>
            <a:r>
              <a:rPr lang="zh-CN" altLang="en-US" sz="1400" b="1" i="0" dirty="0">
                <a:solidFill>
                  <a:srgbClr val="788BA9"/>
                </a:solidFill>
                <a:effectLst/>
                <a:latin typeface="-apple-system"/>
              </a:rPr>
              <a:t>阶段 </a:t>
            </a:r>
            <a:r>
              <a:rPr lang="en-US" altLang="zh-CN" sz="1400" b="1" i="0" dirty="0">
                <a:solidFill>
                  <a:srgbClr val="788BA9"/>
                </a:solidFill>
                <a:effectLst/>
                <a:latin typeface="-apple-system"/>
              </a:rPr>
              <a:t>2</a:t>
            </a:r>
            <a:r>
              <a:rPr lang="zh-CN" altLang="en-US" sz="1400" b="1" i="0" dirty="0">
                <a:solidFill>
                  <a:srgbClr val="788BA9"/>
                </a:solidFill>
                <a:effectLst/>
                <a:latin typeface="-apple-system"/>
              </a:rPr>
              <a:t>：</a:t>
            </a:r>
            <a:r>
              <a:rPr lang="en-US" altLang="zh-CN" sz="1400" b="1" i="0" dirty="0" err="1">
                <a:solidFill>
                  <a:srgbClr val="788BA9"/>
                </a:solidFill>
                <a:effectLst/>
                <a:latin typeface="-apple-system"/>
              </a:rPr>
              <a:t>preCommit</a:t>
            </a:r>
            <a:endParaRPr lang="en-US" altLang="zh-CN" sz="1400" b="1" i="0" dirty="0">
              <a:solidFill>
                <a:srgbClr val="788BA9"/>
              </a:solidFill>
              <a:effectLst/>
              <a:latin typeface="-apple-system"/>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请求，进入准备阶段。</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请求后，执行事务操作，将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undo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redo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信息记入事务日志中（但不提交事务）。</a:t>
            </a:r>
          </a:p>
          <a:p>
            <a:pPr marL="228600" indent="-2286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各参与者向协调者反馈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ack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响应或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响应，并等待最终指令。</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b="1" dirty="0">
              <a:solidFill>
                <a:schemeClr val="bg1">
                  <a:lumMod val="50000"/>
                </a:schemeClr>
              </a:solidFill>
              <a:latin typeface="微软雅黑" panose="020B0503020204020204" pitchFamily="34" charset="-122"/>
              <a:ea typeface="微软雅黑" panose="020B0503020204020204" pitchFamily="34" charset="-122"/>
              <a:cs typeface="+mn-ea"/>
            </a:endParaRP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协调者向所有参与者发出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42900" indent="-342900">
              <a:buFont typeface="+mj-lt"/>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无论收到协调者发出的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abort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请求，或者在等待协调者请求过程中出现超时，参与者均会中断事务。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76</a:t>
            </a:fld>
            <a:endParaRPr lang="zh-CN" altLang="en-US"/>
          </a:p>
        </p:txBody>
      </p:sp>
    </p:spTree>
    <p:extLst>
      <p:ext uri="{BB962C8B-B14F-4D97-AF65-F5344CB8AC3E}">
        <p14:creationId xmlns:p14="http://schemas.microsoft.com/office/powerpoint/2010/main" val="2337778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阶段正常情况</a:t>
            </a:r>
            <a:endParaRPr lang="en-US" altLang="zh-CN" b="1" i="0" dirty="0">
              <a:solidFill>
                <a:srgbClr val="6A737D"/>
              </a:solidFill>
              <a:effectLst/>
              <a:latin typeface="-apple-system"/>
            </a:endParaRPr>
          </a:p>
          <a:p>
            <a:pPr algn="l">
              <a:buFont typeface="+mj-lt"/>
              <a:buAutoNum type="arabicPeriod"/>
            </a:pPr>
            <a:r>
              <a:rPr lang="zh-CN" altLang="en-US" b="0" i="0" dirty="0">
                <a:solidFill>
                  <a:srgbClr val="6A737D"/>
                </a:solidFill>
                <a:effectLst/>
                <a:latin typeface="-apple-system"/>
              </a:rPr>
              <a:t>如果协调者处于工作状态，则向所有参与者发出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a:t>
            </a:r>
          </a:p>
          <a:p>
            <a:pPr algn="l">
              <a:buFont typeface="+mj-lt"/>
              <a:buAutoNum type="arabicPeriod"/>
            </a:pPr>
            <a:r>
              <a:rPr lang="zh-CN" altLang="en-US" b="0" i="0" dirty="0">
                <a:solidFill>
                  <a:srgbClr val="6A737D"/>
                </a:solidFill>
                <a:effectLst/>
                <a:latin typeface="-apple-system"/>
              </a:rPr>
              <a:t>参与者收到 </a:t>
            </a:r>
            <a:r>
              <a:rPr lang="en-US" altLang="zh-CN" b="0" i="0" dirty="0">
                <a:solidFill>
                  <a:srgbClr val="6A737D"/>
                </a:solidFill>
                <a:effectLst/>
                <a:latin typeface="-apple-system"/>
              </a:rPr>
              <a:t>do Commit </a:t>
            </a:r>
            <a:r>
              <a:rPr lang="zh-CN" altLang="en-US" b="0" i="0" dirty="0">
                <a:solidFill>
                  <a:srgbClr val="6A737D"/>
                </a:solidFill>
                <a:effectLst/>
                <a:latin typeface="-apple-system"/>
              </a:rPr>
              <a:t>请求后，会正式执行事务提交，并释放整个事务期间占用的资源。</a:t>
            </a:r>
          </a:p>
          <a:p>
            <a:pPr algn="l">
              <a:buFont typeface="+mj-lt"/>
              <a:buAutoNum type="arabicPeriod"/>
            </a:pPr>
            <a:r>
              <a:rPr lang="zh-CN" altLang="en-US" b="0" i="0" dirty="0">
                <a:solidFill>
                  <a:srgbClr val="6A737D"/>
                </a:solidFill>
                <a:effectLst/>
                <a:latin typeface="-apple-system"/>
              </a:rPr>
              <a:t>各参与者向协调者反馈 </a:t>
            </a:r>
            <a:r>
              <a:rPr lang="en-US" altLang="zh-CN" b="0" i="0" dirty="0">
                <a:solidFill>
                  <a:srgbClr val="6A737D"/>
                </a:solidFill>
                <a:effectLst/>
                <a:latin typeface="-apple-system"/>
              </a:rPr>
              <a:t>ack </a:t>
            </a:r>
            <a:r>
              <a:rPr lang="zh-CN" altLang="en-US" b="0" i="0" dirty="0">
                <a:solidFill>
                  <a:srgbClr val="6A737D"/>
                </a:solidFill>
                <a:effectLst/>
                <a:latin typeface="-apple-system"/>
              </a:rPr>
              <a:t>完成的消息。</a:t>
            </a:r>
          </a:p>
          <a:p>
            <a:pPr algn="l">
              <a:buFont typeface="+mj-lt"/>
              <a:buAutoNum type="arabicPeriod"/>
            </a:pPr>
            <a:r>
              <a:rPr lang="zh-CN" altLang="en-US" b="0" i="0" dirty="0">
                <a:solidFill>
                  <a:srgbClr val="6A737D"/>
                </a:solidFill>
                <a:effectLst/>
                <a:latin typeface="-apple-system"/>
              </a:rPr>
              <a:t>协调者收到所有参与者反馈的 </a:t>
            </a:r>
            <a:r>
              <a:rPr lang="en-US" altLang="zh-CN" b="0" i="0" dirty="0">
                <a:solidFill>
                  <a:srgbClr val="6A737D"/>
                </a:solidFill>
                <a:effectLst/>
                <a:latin typeface="-apple-system"/>
              </a:rPr>
              <a:t>ack </a:t>
            </a:r>
            <a:r>
              <a:rPr lang="zh-CN" altLang="en-US" b="0" i="0" dirty="0">
                <a:solidFill>
                  <a:srgbClr val="6A737D"/>
                </a:solidFill>
                <a:effectLst/>
                <a:latin typeface="-apple-system"/>
              </a:rPr>
              <a:t>消息后，即完成事务提交。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77</a:t>
            </a:fld>
            <a:endParaRPr lang="zh-CN" altLang="en-US"/>
          </a:p>
        </p:txBody>
      </p:sp>
    </p:spTree>
    <p:extLst>
      <p:ext uri="{BB962C8B-B14F-4D97-AF65-F5344CB8AC3E}">
        <p14:creationId xmlns:p14="http://schemas.microsoft.com/office/powerpoint/2010/main" val="28129356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err="1">
                <a:solidFill>
                  <a:srgbClr val="6A737D"/>
                </a:solidFill>
                <a:effectLst/>
                <a:latin typeface="-apple-system"/>
              </a:rPr>
              <a:t>doCommit</a:t>
            </a:r>
            <a:r>
              <a:rPr lang="en-US" altLang="zh-CN" b="1" i="0" dirty="0">
                <a:solidFill>
                  <a:srgbClr val="6A737D"/>
                </a:solidFill>
                <a:effectLst/>
                <a:latin typeface="-apple-system"/>
              </a:rPr>
              <a:t> </a:t>
            </a:r>
            <a:r>
              <a:rPr lang="zh-CN" altLang="en-US" b="1" i="0" dirty="0">
                <a:solidFill>
                  <a:srgbClr val="6A737D"/>
                </a:solidFill>
                <a:effectLst/>
                <a:latin typeface="-apple-system"/>
              </a:rPr>
              <a:t>阶段异常情况</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如果协调者处于工作状态，向所有参与者发出 </a:t>
            </a:r>
            <a:r>
              <a:rPr lang="en-US" altLang="zh-CN" dirty="0"/>
              <a:t>abort </a:t>
            </a:r>
            <a:r>
              <a:rPr lang="zh-CN" altLang="en-US" dirty="0"/>
              <a:t>请求。</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参与者使用阶段 </a:t>
            </a:r>
            <a:r>
              <a:rPr lang="en-US" altLang="zh-CN" dirty="0"/>
              <a:t>1 </a:t>
            </a:r>
            <a:r>
              <a:rPr lang="zh-CN" altLang="en-US" dirty="0"/>
              <a:t>中的 </a:t>
            </a:r>
            <a:r>
              <a:rPr lang="en-US" altLang="zh-CN" dirty="0"/>
              <a:t>undo </a:t>
            </a:r>
            <a:r>
              <a:rPr lang="zh-CN" altLang="en-US" dirty="0"/>
              <a:t>信息执行回滚操作，并释放整个事务期间占用的资源。</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en-US" dirty="0"/>
              <a:t>各参与者向协调者反馈 </a:t>
            </a:r>
            <a:r>
              <a:rPr lang="en-US" altLang="zh-CN" dirty="0"/>
              <a:t>ack </a:t>
            </a:r>
            <a:r>
              <a:rPr lang="zh-CN" altLang="en-US" dirty="0"/>
              <a:t>完成的消息。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zh-CN" altLang="en-US" dirty="0"/>
              <a:t>协调者收到所有参与者反馈的 </a:t>
            </a:r>
            <a:r>
              <a:rPr lang="en-US" altLang="zh-CN" dirty="0"/>
              <a:t>ack </a:t>
            </a:r>
            <a:r>
              <a:rPr lang="zh-CN" altLang="en-US" dirty="0"/>
              <a:t>消息后，即完成事务中断。</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三阶段提交小结</a:t>
            </a:r>
            <a:endParaRPr lang="en-US" altLang="zh-CN" b="1" dirty="0"/>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优点：相比二阶段提交，三阶段降低了阻塞范围，在等待超时后协调者或参与者会中断事务。避免了协调者单点问题，阶段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3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中协调者出现问题时，参与者会继续提交事务。</a:t>
            </a:r>
          </a:p>
          <a:p>
            <a:pPr marL="285750" indent="-285750" algn="l">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缺点：数据不一致问题依然存在，当在参与者收到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请求后等待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do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commite</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指令时，此时如果协调者请求中断事务，而协调者无法与参与者正常通信，会导致参与者继续提交事务，造成数据不一致。</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78</a:t>
            </a:fld>
            <a:endParaRPr lang="zh-CN" altLang="en-US"/>
          </a:p>
        </p:txBody>
      </p:sp>
    </p:spTree>
    <p:extLst>
      <p:ext uri="{BB962C8B-B14F-4D97-AF65-F5344CB8AC3E}">
        <p14:creationId xmlns:p14="http://schemas.microsoft.com/office/powerpoint/2010/main" val="1270816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可以理解为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SQL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事务中的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Lock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Commit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Rollback</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79</a:t>
            </a:fld>
            <a:endParaRPr lang="zh-CN" altLang="en-US"/>
          </a:p>
        </p:txBody>
      </p:sp>
    </p:spTree>
    <p:extLst>
      <p:ext uri="{BB962C8B-B14F-4D97-AF65-F5344CB8AC3E}">
        <p14:creationId xmlns:p14="http://schemas.microsoft.com/office/powerpoint/2010/main" val="3411405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a:t>
            </a:fld>
            <a:endParaRPr lang="zh-CN" altLang="en-US"/>
          </a:p>
        </p:txBody>
      </p:sp>
    </p:spTree>
    <p:extLst>
      <p:ext uri="{BB962C8B-B14F-4D97-AF65-F5344CB8AC3E}">
        <p14:creationId xmlns:p14="http://schemas.microsoft.com/office/powerpoint/2010/main" val="40134478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80</a:t>
            </a:fld>
            <a:endParaRPr lang="zh-CN" altLang="en-US"/>
          </a:p>
        </p:txBody>
      </p:sp>
    </p:spTree>
    <p:extLst>
      <p:ext uri="{BB962C8B-B14F-4D97-AF65-F5344CB8AC3E}">
        <p14:creationId xmlns:p14="http://schemas.microsoft.com/office/powerpoint/2010/main" val="4182094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阶段</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从执行阶段来看，与传统事务机制中业务逻辑相同。</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但从业务角度来看，却不一样。TCC 机制中的 Try 仅是一个初步操作，它和后续的确认一起才能真正构成一个完整的业务逻辑</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Try 阶段主要完成</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完成所有业务检查( 一致性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预留必须业务资源( 准隔离性 )</a:t>
            </a:r>
          </a:p>
          <a:p>
            <a:pPr marL="285750" indent="-285750">
              <a:buFont typeface="Wingdings" panose="05000000000000000000" pitchFamily="2" charset="2"/>
              <a:buChar char="l"/>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Try 尝试执行业务 TCC 事务机制以初步操作（Try）为中心的，确认操作（Confirm）和取消操作（Cancel）都是围绕初步操作（Try）而展开。因此，Try 阶段中的操作，其保障性是最好的，即使失败，仍然有取消操作（Cancel）可以将其执行结果撤销。</a:t>
            </a:r>
          </a:p>
          <a:p>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假设商品库存为 100，购买数量为 2，这里检查和更新库存的同时，冻结用户购买数量的库存，同时创建订单，订单状态为待确认。</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a:p>
            <a:pPr algn="l"/>
            <a:r>
              <a:rPr lang="en-US" altLang="zh-CN" b="1" i="0" dirty="0">
                <a:solidFill>
                  <a:srgbClr val="788BA9"/>
                </a:solidFill>
                <a:effectLst/>
                <a:latin typeface="-apple-system"/>
              </a:rPr>
              <a:t>Confirm / Cancel </a:t>
            </a:r>
            <a:r>
              <a:rPr lang="zh-CN" altLang="en-US" b="1" i="0" dirty="0">
                <a:solidFill>
                  <a:srgbClr val="788BA9"/>
                </a:solidFill>
                <a:effectLst/>
                <a:latin typeface="-apple-system"/>
              </a:rPr>
              <a:t>阶段</a:t>
            </a:r>
          </a:p>
          <a:p>
            <a:pPr algn="l"/>
            <a:r>
              <a:rPr lang="zh-CN" altLang="en-US" b="0" i="0" dirty="0">
                <a:solidFill>
                  <a:srgbClr val="24292E"/>
                </a:solidFill>
                <a:effectLst/>
                <a:latin typeface="-apple-system"/>
              </a:rPr>
              <a:t>根据 </a:t>
            </a:r>
            <a:r>
              <a:rPr lang="en-US" altLang="zh-CN" b="0" i="0" dirty="0">
                <a:solidFill>
                  <a:srgbClr val="24292E"/>
                </a:solidFill>
                <a:effectLst/>
                <a:latin typeface="-apple-system"/>
              </a:rPr>
              <a:t>Try </a:t>
            </a:r>
            <a:r>
              <a:rPr lang="zh-CN" altLang="en-US" b="0" i="0" dirty="0">
                <a:solidFill>
                  <a:srgbClr val="24292E"/>
                </a:solidFill>
                <a:effectLst/>
                <a:latin typeface="-apple-system"/>
              </a:rPr>
              <a:t>阶段服务是否全部正常执行，继续执行确认操作（</a:t>
            </a:r>
            <a:r>
              <a:rPr lang="en-US" altLang="zh-CN" b="0" i="0" dirty="0">
                <a:solidFill>
                  <a:srgbClr val="24292E"/>
                </a:solidFill>
                <a:effectLst/>
                <a:latin typeface="-apple-system"/>
              </a:rPr>
              <a:t>Confirm</a:t>
            </a:r>
            <a:r>
              <a:rPr lang="zh-CN" altLang="en-US" b="0" i="0" dirty="0">
                <a:solidFill>
                  <a:srgbClr val="24292E"/>
                </a:solidFill>
                <a:effectLst/>
                <a:latin typeface="-apple-system"/>
              </a:rPr>
              <a:t>）或取消操作（</a:t>
            </a:r>
            <a:r>
              <a:rPr lang="en-US" altLang="zh-CN" b="0" i="0" dirty="0">
                <a:solidFill>
                  <a:srgbClr val="24292E"/>
                </a:solidFill>
                <a:effectLst/>
                <a:latin typeface="-apple-system"/>
              </a:rPr>
              <a:t>Cancel</a:t>
            </a:r>
            <a:r>
              <a:rPr lang="zh-CN" altLang="en-US" b="0" i="0" dirty="0">
                <a:solidFill>
                  <a:srgbClr val="24292E"/>
                </a:solidFill>
                <a:effectLst/>
                <a:latin typeface="-apple-system"/>
              </a:rPr>
              <a:t>）。</a:t>
            </a:r>
            <a:endParaRPr lang="en-US" altLang="zh-CN" b="0" i="0" dirty="0">
              <a:solidFill>
                <a:srgbClr val="24292E"/>
              </a:solidFill>
              <a:effectLst/>
              <a:latin typeface="-apple-system"/>
            </a:endParaRPr>
          </a:p>
          <a:p>
            <a:pPr algn="l"/>
            <a:r>
              <a:rPr lang="zh-CN" altLang="en-US" b="0" i="0" dirty="0">
                <a:solidFill>
                  <a:srgbClr val="24292E"/>
                </a:solidFill>
                <a:effectLst/>
                <a:latin typeface="-apple-system"/>
              </a:rPr>
              <a:t> </a:t>
            </a:r>
            <a:r>
              <a:rPr lang="en-US" altLang="zh-CN" b="0" i="0" dirty="0">
                <a:solidFill>
                  <a:srgbClr val="24292E"/>
                </a:solidFill>
                <a:effectLst/>
                <a:latin typeface="-apple-system"/>
              </a:rPr>
              <a:t>Confirm </a:t>
            </a:r>
            <a:r>
              <a:rPr lang="zh-CN" altLang="en-US" b="0" i="0" dirty="0">
                <a:solidFill>
                  <a:srgbClr val="24292E"/>
                </a:solidFill>
                <a:effectLst/>
                <a:latin typeface="-apple-system"/>
              </a:rPr>
              <a:t>和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操作满足幂等性，如果 </a:t>
            </a:r>
            <a:r>
              <a:rPr lang="en-US" altLang="zh-CN" b="0" i="0" dirty="0">
                <a:solidFill>
                  <a:srgbClr val="24292E"/>
                </a:solidFill>
                <a:effectLst/>
                <a:latin typeface="-apple-system"/>
              </a:rPr>
              <a:t>Confirm </a:t>
            </a:r>
            <a:r>
              <a:rPr lang="zh-CN" altLang="en-US" b="0" i="0" dirty="0">
                <a:solidFill>
                  <a:srgbClr val="24292E"/>
                </a:solidFill>
                <a:effectLst/>
                <a:latin typeface="-apple-system"/>
              </a:rPr>
              <a:t>或 </a:t>
            </a:r>
            <a:r>
              <a:rPr lang="en-US" altLang="zh-CN" b="0" i="0" dirty="0">
                <a:solidFill>
                  <a:srgbClr val="24292E"/>
                </a:solidFill>
                <a:effectLst/>
                <a:latin typeface="-apple-system"/>
              </a:rPr>
              <a:t>Cancel </a:t>
            </a:r>
            <a:r>
              <a:rPr lang="zh-CN" altLang="en-US" b="0" i="0" dirty="0">
                <a:solidFill>
                  <a:srgbClr val="24292E"/>
                </a:solidFill>
                <a:effectLst/>
                <a:latin typeface="-apple-system"/>
              </a:rPr>
              <a:t>操作执行失败，将会不断重试直到执行完成。</a:t>
            </a:r>
          </a:p>
          <a:p>
            <a:endParaRPr lang="zh-CN" altLang="en-US"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81</a:t>
            </a:fld>
            <a:endParaRPr lang="zh-CN" altLang="en-US"/>
          </a:p>
        </p:txBody>
      </p:sp>
    </p:spTree>
    <p:extLst>
      <p:ext uri="{BB962C8B-B14F-4D97-AF65-F5344CB8AC3E}">
        <p14:creationId xmlns:p14="http://schemas.microsoft.com/office/powerpoint/2010/main" val="13676269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2PC/3PC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依赖于数据库，能够很好的提供强一致性和强事务性，但相对来说延迟比较高，比较适合传统的单体应用，在同一个方法中存在跨库操作的情况，不适合高并发和高性能要求的场景。</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TCC</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适用于执行时间确定且较短，实时性要求高，对数据一致性要求高，比如互联网金融企业最核心的三个服务：交易、支付、账务。</a:t>
            </a:r>
          </a:p>
          <a:p>
            <a:pPr marL="171450" indent="-171450">
              <a:buFont typeface="Wingdings" panose="05000000000000000000" pitchFamily="2" charset="2"/>
              <a:buChar char="l"/>
            </a:pP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本地消息表</a:t>
            </a: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都适用于事务中参与方支持操作幂等，对一致性要求不高，业务上能容忍数据不一致到一个人工检查周期，事务涉及的参与方、参与环节较少，业务上有对账</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校验系统兜底。</a:t>
            </a:r>
          </a:p>
          <a:p>
            <a:pPr marL="171450" indent="-171450">
              <a:buFont typeface="Wingdings" panose="05000000000000000000" pitchFamily="2" charset="2"/>
              <a:buChar char="l"/>
            </a:pPr>
            <a:r>
              <a:rPr lang="en-US" altLang="zh-CN" b="1"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b="1" dirty="0">
                <a:solidFill>
                  <a:schemeClr val="bg1">
                    <a:lumMod val="50000"/>
                  </a:schemeClr>
                </a:solidFill>
                <a:latin typeface="微软雅黑" panose="020B0503020204020204" pitchFamily="34" charset="-122"/>
                <a:ea typeface="微软雅黑" panose="020B0503020204020204" pitchFamily="34" charset="-122"/>
                <a:cs typeface="+mn-ea"/>
              </a:rPr>
              <a:t>事务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由于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事务不能保证隔离性，需要在业务层控制并发，适合于业务场景事务并发操作同一资源较少的情况。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相比缺少预提交动作，导致补偿动作的实现比较麻烦，例如业务是发送短信，补偿动作则得再发送一次短信说明撤销，用户体验比较差。</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事务较适用于补偿动作容易处理的场景。</a:t>
            </a: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82</a:t>
            </a:fld>
            <a:endParaRPr lang="zh-CN" altLang="en-US"/>
          </a:p>
        </p:txBody>
      </p:sp>
    </p:spTree>
    <p:extLst>
      <p:ext uri="{BB962C8B-B14F-4D97-AF65-F5344CB8AC3E}">
        <p14:creationId xmlns:p14="http://schemas.microsoft.com/office/powerpoint/2010/main" val="1270319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83</a:t>
            </a:fld>
            <a:endParaRPr lang="zh-CN" altLang="en-US"/>
          </a:p>
        </p:txBody>
      </p:sp>
    </p:spTree>
    <p:extLst>
      <p:ext uri="{BB962C8B-B14F-4D97-AF65-F5344CB8AC3E}">
        <p14:creationId xmlns:p14="http://schemas.microsoft.com/office/powerpoint/2010/main" val="21371770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84</a:t>
            </a:fld>
            <a:endParaRPr lang="zh-CN" altLang="en-US"/>
          </a:p>
        </p:txBody>
      </p:sp>
    </p:spTree>
    <p:extLst>
      <p:ext uri="{BB962C8B-B14F-4D97-AF65-F5344CB8AC3E}">
        <p14:creationId xmlns:p14="http://schemas.microsoft.com/office/powerpoint/2010/main" val="21335941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85</a:t>
            </a:fld>
            <a:endParaRPr lang="zh-CN" altLang="en-US"/>
          </a:p>
        </p:txBody>
      </p:sp>
    </p:spTree>
    <p:extLst>
      <p:ext uri="{BB962C8B-B14F-4D97-AF65-F5344CB8AC3E}">
        <p14:creationId xmlns:p14="http://schemas.microsoft.com/office/powerpoint/2010/main" val="12315602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86</a:t>
            </a:fld>
            <a:endParaRPr lang="zh-CN" altLang="en-US"/>
          </a:p>
        </p:txBody>
      </p:sp>
    </p:spTree>
    <p:extLst>
      <p:ext uri="{BB962C8B-B14F-4D97-AF65-F5344CB8AC3E}">
        <p14:creationId xmlns:p14="http://schemas.microsoft.com/office/powerpoint/2010/main" val="329269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87</a:t>
            </a:fld>
            <a:endParaRPr lang="zh-CN" altLang="en-US"/>
          </a:p>
        </p:txBody>
      </p:sp>
    </p:spTree>
    <p:extLst>
      <p:ext uri="{BB962C8B-B14F-4D97-AF65-F5344CB8AC3E}">
        <p14:creationId xmlns:p14="http://schemas.microsoft.com/office/powerpoint/2010/main" val="16508553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88</a:t>
            </a:fld>
            <a:endParaRPr lang="zh-CN" altLang="en-US"/>
          </a:p>
        </p:txBody>
      </p:sp>
    </p:spTree>
    <p:extLst>
      <p:ext uri="{BB962C8B-B14F-4D97-AF65-F5344CB8AC3E}">
        <p14:creationId xmlns:p14="http://schemas.microsoft.com/office/powerpoint/2010/main" val="703028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89</a:t>
            </a:fld>
            <a:endParaRPr lang="zh-CN" altLang="en-US"/>
          </a:p>
        </p:txBody>
      </p:sp>
    </p:spTree>
    <p:extLst>
      <p:ext uri="{BB962C8B-B14F-4D97-AF65-F5344CB8AC3E}">
        <p14:creationId xmlns:p14="http://schemas.microsoft.com/office/powerpoint/2010/main" val="4169207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负载均衡</a:t>
            </a:r>
            <a:endParaRPr lang="en-US" altLang="zh-CN" b="1" dirty="0"/>
          </a:p>
          <a:p>
            <a:r>
              <a:rPr lang="zh-CN" altLang="en-US" dirty="0"/>
              <a:t>多台服务器通过负载均衡同时向外部提供服务，解决单一服务器处理能力和存储空间不足的问题。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88BA9"/>
              </a:solidFill>
              <a:latin typeface="+mn-ea"/>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788BA9"/>
                </a:solidFill>
                <a:latin typeface="+mn-ea"/>
                <a:cs typeface="+mn-ea"/>
              </a:rPr>
              <a:t>读写分离</a:t>
            </a:r>
            <a:endParaRPr lang="en-US" altLang="zh-CN" dirty="0"/>
          </a:p>
          <a:p>
            <a:r>
              <a:rPr lang="zh-CN" altLang="en-US" dirty="0"/>
              <a:t>利用数据库的主从热备功能，实现数据库读写分离，从而改善数据库负载压力。</a:t>
            </a:r>
            <a:endParaRPr lang="en-US" altLang="zh-CN" dirty="0"/>
          </a:p>
        </p:txBody>
      </p:sp>
      <p:sp>
        <p:nvSpPr>
          <p:cNvPr id="4" name="灯片编号占位符 3"/>
          <p:cNvSpPr>
            <a:spLocks noGrp="1"/>
          </p:cNvSpPr>
          <p:nvPr>
            <p:ph type="sldNum" sz="quarter" idx="10"/>
          </p:nvPr>
        </p:nvSpPr>
        <p:spPr/>
        <p:txBody>
          <a:bodyPr/>
          <a:lstStyle/>
          <a:p>
            <a:fld id="{3A812D4B-148B-4FF3-9DC5-521C1C664A8E}" type="slidenum">
              <a:rPr lang="zh-CN" altLang="en-US" smtClean="0"/>
              <a:t>9</a:t>
            </a:fld>
            <a:endParaRPr lang="zh-CN" altLang="en-US"/>
          </a:p>
        </p:txBody>
      </p:sp>
    </p:spTree>
    <p:extLst>
      <p:ext uri="{BB962C8B-B14F-4D97-AF65-F5344CB8AC3E}">
        <p14:creationId xmlns:p14="http://schemas.microsoft.com/office/powerpoint/2010/main" val="14506280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90</a:t>
            </a:fld>
            <a:endParaRPr lang="zh-CN" altLang="en-US"/>
          </a:p>
        </p:txBody>
      </p:sp>
    </p:spTree>
    <p:extLst>
      <p:ext uri="{BB962C8B-B14F-4D97-AF65-F5344CB8AC3E}">
        <p14:creationId xmlns:p14="http://schemas.microsoft.com/office/powerpoint/2010/main" val="29139929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集群中任意一台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都能充当控制器的角色，但是，在运行过程中，只能有一个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成为控制器，行使其管理和协调的职责。</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实际上，</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在启动时，会尝试去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中创建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节点。</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当前选举控制器的规则是：第一个在 </a:t>
            </a:r>
            <a:r>
              <a:rPr lang="en-US" altLang="zh-CN"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成功创建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/controller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临时节点的 </a:t>
            </a:r>
            <a:r>
              <a:rPr lang="en-US" altLang="zh-CN" dirty="0">
                <a:solidFill>
                  <a:schemeClr val="bg1">
                    <a:lumMod val="50000"/>
                  </a:schemeClr>
                </a:solidFill>
                <a:latin typeface="微软雅黑" panose="020B0503020204020204" pitchFamily="34" charset="-122"/>
                <a:ea typeface="微软雅黑" panose="020B0503020204020204" pitchFamily="34" charset="-122"/>
                <a:cs typeface="+mn-ea"/>
              </a:rPr>
              <a:t>Broker </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rPr>
              <a:t>会被指定为控制器。</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91</a:t>
            </a:fld>
            <a:endParaRPr lang="zh-CN" altLang="en-US"/>
          </a:p>
        </p:txBody>
      </p:sp>
    </p:spTree>
    <p:extLst>
      <p:ext uri="{BB962C8B-B14F-4D97-AF65-F5344CB8AC3E}">
        <p14:creationId xmlns:p14="http://schemas.microsoft.com/office/powerpoint/2010/main" val="8784878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92</a:t>
            </a:fld>
            <a:endParaRPr lang="zh-CN" altLang="en-US"/>
          </a:p>
        </p:txBody>
      </p:sp>
    </p:spTree>
    <p:extLst>
      <p:ext uri="{BB962C8B-B14F-4D97-AF65-F5344CB8AC3E}">
        <p14:creationId xmlns:p14="http://schemas.microsoft.com/office/powerpoint/2010/main" val="29019905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93</a:t>
            </a:fld>
            <a:endParaRPr lang="zh-CN" altLang="en-US"/>
          </a:p>
        </p:txBody>
      </p:sp>
    </p:spTree>
    <p:extLst>
      <p:ext uri="{BB962C8B-B14F-4D97-AF65-F5344CB8AC3E}">
        <p14:creationId xmlns:p14="http://schemas.microsoft.com/office/powerpoint/2010/main" val="39349510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94</a:t>
            </a:fld>
            <a:endParaRPr lang="zh-CN" altLang="en-US"/>
          </a:p>
        </p:txBody>
      </p:sp>
    </p:spTree>
    <p:extLst>
      <p:ext uri="{BB962C8B-B14F-4D97-AF65-F5344CB8AC3E}">
        <p14:creationId xmlns:p14="http://schemas.microsoft.com/office/powerpoint/2010/main" val="26810993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2C3E50"/>
                </a:solidFill>
                <a:effectLst/>
                <a:latin typeface="-apple-system"/>
              </a:rPr>
              <a:t>ResourceManager</a:t>
            </a:r>
            <a:r>
              <a:rPr lang="en-US" altLang="zh-CN" b="0" i="0" dirty="0">
                <a:solidFill>
                  <a:srgbClr val="2C3E50"/>
                </a:solidFill>
                <a:effectLst/>
                <a:latin typeface="-apple-system"/>
              </a:rPr>
              <a:t> </a:t>
            </a:r>
            <a:r>
              <a:rPr lang="zh-CN" altLang="en-US" b="0" i="0" dirty="0">
                <a:solidFill>
                  <a:srgbClr val="2C3E50"/>
                </a:solidFill>
                <a:effectLst/>
                <a:latin typeface="-apple-system"/>
              </a:rPr>
              <a:t>高可用</a:t>
            </a:r>
          </a:p>
          <a:p>
            <a:pPr algn="l">
              <a:buFont typeface="Arial" panose="020B0604020202020204" pitchFamily="34" charset="0"/>
              <a:buChar char="•"/>
            </a:pPr>
            <a:r>
              <a:rPr lang="en-US" altLang="zh-CN" b="0" i="0" dirty="0">
                <a:solidFill>
                  <a:srgbClr val="2C3E50"/>
                </a:solidFill>
                <a:effectLst/>
                <a:latin typeface="-apple-system"/>
              </a:rPr>
              <a:t>1 </a:t>
            </a:r>
            <a:r>
              <a:rPr lang="zh-CN" altLang="en-US" b="0" i="0" dirty="0">
                <a:solidFill>
                  <a:srgbClr val="2C3E50"/>
                </a:solidFill>
                <a:effectLst/>
                <a:latin typeface="-apple-system"/>
              </a:rPr>
              <a:t>个 </a:t>
            </a:r>
            <a:r>
              <a:rPr lang="en-US" altLang="zh-CN" b="0" i="0" dirty="0">
                <a:solidFill>
                  <a:srgbClr val="2C3E50"/>
                </a:solidFill>
                <a:effectLst/>
                <a:latin typeface="-apple-system"/>
              </a:rPr>
              <a:t>Active RM</a:t>
            </a:r>
            <a:r>
              <a:rPr lang="zh-CN" altLang="en-US" b="0" i="0" dirty="0">
                <a:solidFill>
                  <a:srgbClr val="2C3E50"/>
                </a:solidFill>
                <a:effectLst/>
                <a:latin typeface="-apple-system"/>
              </a:rPr>
              <a:t>、多个 </a:t>
            </a:r>
            <a:r>
              <a:rPr lang="en-US" altLang="zh-CN" b="0" i="0" dirty="0">
                <a:solidFill>
                  <a:srgbClr val="2C3E50"/>
                </a:solidFill>
                <a:effectLst/>
                <a:latin typeface="-apple-system"/>
              </a:rPr>
              <a:t>Standby RM</a:t>
            </a:r>
          </a:p>
          <a:p>
            <a:pPr algn="l">
              <a:buFont typeface="Arial" panose="020B0604020202020204" pitchFamily="34" charset="0"/>
              <a:buChar char="•"/>
            </a:pPr>
            <a:r>
              <a:rPr lang="zh-CN" altLang="en-US" b="0" i="0" dirty="0">
                <a:solidFill>
                  <a:srgbClr val="2C3E50"/>
                </a:solidFill>
                <a:effectLst/>
                <a:latin typeface="-apple-system"/>
              </a:rPr>
              <a:t>宕机后自动实现主备切换</a:t>
            </a:r>
          </a:p>
          <a:p>
            <a:pPr algn="l">
              <a:buFont typeface="Arial" panose="020B0604020202020204" pitchFamily="34" charset="0"/>
              <a:buChar char="•"/>
            </a:pPr>
            <a:r>
              <a:rPr lang="en-US" altLang="zh-CN" b="0" i="0" dirty="0" err="1">
                <a:solidFill>
                  <a:srgbClr val="2C3E50"/>
                </a:solidFill>
                <a:effectLst/>
                <a:latin typeface="-apple-system"/>
              </a:rPr>
              <a:t>ZooKeeper</a:t>
            </a:r>
            <a:r>
              <a:rPr lang="en-US" altLang="zh-CN" b="0" i="0" dirty="0">
                <a:solidFill>
                  <a:srgbClr val="2C3E50"/>
                </a:solidFill>
                <a:effectLst/>
                <a:latin typeface="-apple-system"/>
              </a:rPr>
              <a:t> </a:t>
            </a:r>
            <a:r>
              <a:rPr lang="zh-CN" altLang="en-US" b="0" i="0" dirty="0">
                <a:solidFill>
                  <a:srgbClr val="2C3E50"/>
                </a:solidFill>
                <a:effectLst/>
                <a:latin typeface="-apple-system"/>
              </a:rPr>
              <a:t>的核心作用</a:t>
            </a:r>
          </a:p>
          <a:p>
            <a:pPr marL="742950" lvl="1" indent="-285750" algn="l">
              <a:buFont typeface="Arial" panose="020B0604020202020204" pitchFamily="34" charset="0"/>
              <a:buChar char="•"/>
            </a:pPr>
            <a:r>
              <a:rPr lang="en-US" altLang="zh-CN" b="0" i="0" dirty="0">
                <a:solidFill>
                  <a:srgbClr val="2C3E50"/>
                </a:solidFill>
                <a:effectLst/>
                <a:latin typeface="-apple-system"/>
              </a:rPr>
              <a:t>Active </a:t>
            </a:r>
            <a:r>
              <a:rPr lang="zh-CN" altLang="en-US" b="0" i="0" dirty="0">
                <a:solidFill>
                  <a:srgbClr val="2C3E50"/>
                </a:solidFill>
                <a:effectLst/>
                <a:latin typeface="-apple-system"/>
              </a:rPr>
              <a:t>节点选举</a:t>
            </a:r>
          </a:p>
          <a:p>
            <a:pPr marL="742950" lvl="1" indent="-285750" algn="l">
              <a:buFont typeface="Arial" panose="020B0604020202020204" pitchFamily="34" charset="0"/>
              <a:buChar char="•"/>
            </a:pPr>
            <a:r>
              <a:rPr lang="zh-CN" altLang="en-US" b="0" i="0" dirty="0">
                <a:solidFill>
                  <a:srgbClr val="2C3E50"/>
                </a:solidFill>
                <a:effectLst/>
                <a:latin typeface="-apple-system"/>
              </a:rPr>
              <a:t>恢复 </a:t>
            </a:r>
            <a:r>
              <a:rPr lang="en-US" altLang="zh-CN" b="0" i="0" dirty="0">
                <a:solidFill>
                  <a:srgbClr val="2C3E50"/>
                </a:solidFill>
                <a:effectLst/>
                <a:latin typeface="-apple-system"/>
              </a:rPr>
              <a:t>Active RM </a:t>
            </a:r>
            <a:r>
              <a:rPr lang="zh-CN" altLang="en-US" b="0" i="0" dirty="0">
                <a:solidFill>
                  <a:srgbClr val="2C3E50"/>
                </a:solidFill>
                <a:effectLst/>
                <a:latin typeface="-apple-system"/>
              </a:rPr>
              <a:t>的原有状态信息</a:t>
            </a:r>
          </a:p>
          <a:p>
            <a:pPr algn="l">
              <a:buFont typeface="Arial" panose="020B0604020202020204" pitchFamily="34" charset="0"/>
              <a:buChar char="•"/>
            </a:pPr>
            <a:r>
              <a:rPr lang="zh-CN" altLang="en-US" b="0" i="0" dirty="0">
                <a:solidFill>
                  <a:srgbClr val="2C3E50"/>
                </a:solidFill>
                <a:effectLst/>
                <a:latin typeface="-apple-system"/>
              </a:rPr>
              <a:t>重启 </a:t>
            </a:r>
            <a:r>
              <a:rPr lang="en-US" altLang="zh-CN" b="0" i="0" dirty="0">
                <a:solidFill>
                  <a:srgbClr val="2C3E50"/>
                </a:solidFill>
                <a:effectLst/>
                <a:latin typeface="-apple-system"/>
              </a:rPr>
              <a:t>AM</a:t>
            </a:r>
            <a:r>
              <a:rPr lang="zh-CN" altLang="en-US" b="0" i="0" dirty="0">
                <a:solidFill>
                  <a:srgbClr val="2C3E50"/>
                </a:solidFill>
                <a:effectLst/>
                <a:latin typeface="-apple-system"/>
              </a:rPr>
              <a:t>，杀死所有运行中的 </a:t>
            </a:r>
            <a:r>
              <a:rPr lang="en-US" altLang="zh-CN" b="0" i="0" dirty="0">
                <a:solidFill>
                  <a:srgbClr val="2C3E50"/>
                </a:solidFill>
                <a:effectLst/>
                <a:latin typeface="-apple-system"/>
              </a:rPr>
              <a:t>Container</a:t>
            </a:r>
          </a:p>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95</a:t>
            </a:fld>
            <a:endParaRPr lang="zh-CN" altLang="en-US"/>
          </a:p>
        </p:txBody>
      </p:sp>
    </p:spTree>
    <p:extLst>
      <p:ext uri="{BB962C8B-B14F-4D97-AF65-F5344CB8AC3E}">
        <p14:creationId xmlns:p14="http://schemas.microsoft.com/office/powerpoint/2010/main" val="23122470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96</a:t>
            </a:fld>
            <a:endParaRPr lang="zh-CN" altLang="en-US"/>
          </a:p>
        </p:txBody>
      </p:sp>
    </p:spTree>
    <p:extLst>
      <p:ext uri="{BB962C8B-B14F-4D97-AF65-F5344CB8AC3E}">
        <p14:creationId xmlns:p14="http://schemas.microsoft.com/office/powerpoint/2010/main" val="2842498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bg1">
                    <a:lumMod val="50000"/>
                  </a:schemeClr>
                </a:solidFill>
                <a:cs typeface="+mn-ea"/>
                <a:sym typeface="+mn-lt"/>
              </a:rPr>
              <a:t>回顾</a:t>
            </a:r>
            <a:r>
              <a:rPr lang="zh-CN" altLang="en-US" sz="1200" dirty="0">
                <a:solidFill>
                  <a:schemeClr val="bg1">
                    <a:lumMod val="50000"/>
                  </a:schemeClr>
                </a:solidFill>
                <a:cs typeface="+mn-ea"/>
                <a:sym typeface="+mn-lt"/>
              </a:rPr>
              <a:t>课程，我们首先学习了分布式理论</a:t>
            </a:r>
            <a:r>
              <a:rPr lang="en-US" altLang="zh-CN" sz="1200" dirty="0">
                <a:solidFill>
                  <a:schemeClr val="bg1">
                    <a:lumMod val="50000"/>
                  </a:schemeClr>
                </a:solidFill>
                <a:cs typeface="+mn-ea"/>
                <a:sym typeface="+mn-lt"/>
              </a:rPr>
              <a:t>CAP</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BASE</a:t>
            </a:r>
            <a:r>
              <a:rPr lang="zh-CN" altLang="en-US" sz="1200" dirty="0">
                <a:solidFill>
                  <a:schemeClr val="bg1">
                    <a:lumMod val="50000"/>
                  </a:schemeClr>
                </a:solidFill>
                <a:cs typeface="+mn-ea"/>
                <a:sym typeface="+mn-lt"/>
              </a:rPr>
              <a:t>，以及分布式算法 </a:t>
            </a:r>
            <a:r>
              <a:rPr lang="en-US" altLang="zh-CN" sz="1200" dirty="0" err="1">
                <a:solidFill>
                  <a:schemeClr val="bg1">
                    <a:lumMod val="50000"/>
                  </a:schemeClr>
                </a:solidFill>
                <a:cs typeface="+mn-ea"/>
                <a:sym typeface="+mn-lt"/>
              </a:rPr>
              <a:t>Paxos</a:t>
            </a:r>
            <a:r>
              <a:rPr lang="zh-CN" altLang="en-US" sz="1200" dirty="0">
                <a:solidFill>
                  <a:schemeClr val="bg1">
                    <a:lumMod val="50000"/>
                  </a:schemeClr>
                </a:solidFill>
                <a:cs typeface="+mn-ea"/>
                <a:sym typeface="+mn-lt"/>
              </a:rPr>
              <a:t>、</a:t>
            </a:r>
            <a:r>
              <a:rPr lang="en-US" altLang="zh-CN" sz="1200" dirty="0">
                <a:solidFill>
                  <a:schemeClr val="bg1">
                    <a:lumMod val="50000"/>
                  </a:schemeClr>
                </a:solidFill>
                <a:cs typeface="+mn-ea"/>
                <a:sym typeface="+mn-lt"/>
              </a:rPr>
              <a:t>Raft</a:t>
            </a:r>
            <a:r>
              <a:rPr lang="zh-CN" altLang="en-US" sz="1200" dirty="0">
                <a:solidFill>
                  <a:schemeClr val="bg1">
                    <a:lumMod val="50000"/>
                  </a:schemeClr>
                </a:solidFill>
                <a:cs typeface="+mn-ea"/>
                <a:sym typeface="+mn-lt"/>
              </a:rPr>
              <a:t>。然后通过学习分布式具体应用，将理论和实际相结合，应证了分布式理论是如何指导分布式系统的架构设计。</a:t>
            </a:r>
            <a:endParaRPr lang="en-US" altLang="zh-CN" sz="1200" dirty="0">
              <a:solidFill>
                <a:schemeClr val="bg1">
                  <a:lumMod val="50000"/>
                </a:schemeClr>
              </a:solidFill>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50000"/>
                  </a:schemeClr>
                </a:solidFill>
                <a:cs typeface="+mn-ea"/>
                <a:sym typeface="+mn-lt"/>
              </a:rPr>
              <a:t>没有十全十美的架构设计，有的只是为了适应不同场景，不同设计目标而做出的架构取舍。而理解各种分布式中间件的常用策略的利弊，能让我们有的放矢，从而给出合理的解决方案。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50000"/>
                </a:schemeClr>
              </a:solidFill>
              <a:cs typeface="+mn-ea"/>
              <a:sym typeface="+mn-lt"/>
            </a:endParaRPr>
          </a:p>
          <a:p>
            <a:endParaRPr lang="en-US" altLang="zh-CN" sz="1200" b="1" dirty="0">
              <a:solidFill>
                <a:srgbClr val="D67A71"/>
              </a:solidFill>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97</a:t>
            </a:fld>
            <a:endParaRPr lang="zh-CN" altLang="en-US"/>
          </a:p>
        </p:txBody>
      </p:sp>
    </p:spTree>
    <p:extLst>
      <p:ext uri="{BB962C8B-B14F-4D97-AF65-F5344CB8AC3E}">
        <p14:creationId xmlns:p14="http://schemas.microsoft.com/office/powerpoint/2010/main" val="3830256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zh-CN" altLang="en-US"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0"/>
          </p:nvPr>
        </p:nvSpPr>
        <p:spPr/>
        <p:txBody>
          <a:bodyPr/>
          <a:lstStyle/>
          <a:p>
            <a:fld id="{3A812D4B-148B-4FF3-9DC5-521C1C664A8E}" type="slidenum">
              <a:rPr lang="zh-CN" altLang="en-US" smtClean="0"/>
              <a:t>98</a:t>
            </a:fld>
            <a:endParaRPr lang="zh-CN" altLang="en-US"/>
          </a:p>
        </p:txBody>
      </p:sp>
    </p:spTree>
    <p:extLst>
      <p:ext uri="{BB962C8B-B14F-4D97-AF65-F5344CB8AC3E}">
        <p14:creationId xmlns:p14="http://schemas.microsoft.com/office/powerpoint/2010/main" val="23299756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A812D4B-148B-4FF3-9DC5-521C1C664A8E}" type="slidenum">
              <a:rPr lang="zh-CN" altLang="en-US" smtClean="0"/>
              <a:t>99</a:t>
            </a:fld>
            <a:endParaRPr lang="zh-CN" altLang="en-US"/>
          </a:p>
        </p:txBody>
      </p:sp>
    </p:spTree>
    <p:extLst>
      <p:ext uri="{BB962C8B-B14F-4D97-AF65-F5344CB8AC3E}">
        <p14:creationId xmlns:p14="http://schemas.microsoft.com/office/powerpoint/2010/main" val="14334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79924" y="2121058"/>
            <a:ext cx="17279541" cy="4512122"/>
          </a:xfrm>
        </p:spPr>
        <p:txBody>
          <a:bodyPr anchor="b"/>
          <a:lstStyle>
            <a:lvl1pPr algn="ctr">
              <a:defRPr sz="11338"/>
            </a:lvl1pPr>
          </a:lstStyle>
          <a:p>
            <a:r>
              <a:rPr lang="zh-CN" altLang="en-US"/>
              <a:t>单击此处编辑母版标题样式</a:t>
            </a:r>
            <a:endParaRPr lang="en-US" dirty="0"/>
          </a:p>
        </p:txBody>
      </p:sp>
      <p:sp>
        <p:nvSpPr>
          <p:cNvPr id="3" name="Subtitle 2"/>
          <p:cNvSpPr>
            <a:spLocks noGrp="1"/>
          </p:cNvSpPr>
          <p:nvPr>
            <p:ph type="subTitle" idx="1"/>
          </p:nvPr>
        </p:nvSpPr>
        <p:spPr>
          <a:xfrm>
            <a:off x="2879924" y="6807185"/>
            <a:ext cx="17279541" cy="3129084"/>
          </a:xfrm>
        </p:spPr>
        <p:txBody>
          <a:bodyPr/>
          <a:lstStyle>
            <a:lvl1pPr marL="0" indent="0" algn="ctr">
              <a:buNone/>
              <a:defRPr sz="4535"/>
            </a:lvl1pPr>
            <a:lvl2pPr marL="863971" indent="0" algn="ctr">
              <a:buNone/>
              <a:defRPr sz="3779"/>
            </a:lvl2pPr>
            <a:lvl3pPr marL="1727942" indent="0" algn="ctr">
              <a:buNone/>
              <a:defRPr sz="3401"/>
            </a:lvl3pPr>
            <a:lvl4pPr marL="2591913" indent="0" algn="ctr">
              <a:buNone/>
              <a:defRPr sz="3024"/>
            </a:lvl4pPr>
            <a:lvl5pPr marL="3455883" indent="0" algn="ctr">
              <a:buNone/>
              <a:defRPr sz="3024"/>
            </a:lvl5pPr>
            <a:lvl6pPr marL="4319854" indent="0" algn="ctr">
              <a:buNone/>
              <a:defRPr sz="3024"/>
            </a:lvl6pPr>
            <a:lvl7pPr marL="5183825" indent="0" algn="ctr">
              <a:buNone/>
              <a:defRPr sz="3024"/>
            </a:lvl7pPr>
            <a:lvl8pPr marL="6047796" indent="0" algn="ctr">
              <a:buNone/>
              <a:defRPr sz="3024"/>
            </a:lvl8pPr>
            <a:lvl9pPr marL="6911767" indent="0" algn="ctr">
              <a:buNone/>
              <a:defRPr sz="302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72487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467354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487562" y="690018"/>
            <a:ext cx="4967868" cy="109832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83958" y="690018"/>
            <a:ext cx="14615612" cy="1098329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617280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5" y="0"/>
            <a:ext cx="23039390" cy="12960350"/>
          </a:xfrm>
          <a:prstGeom prst="rect">
            <a:avLst/>
          </a:prstGeom>
        </p:spPr>
      </p:pic>
    </p:spTree>
    <p:extLst>
      <p:ext uri="{BB962C8B-B14F-4D97-AF65-F5344CB8AC3E}">
        <p14:creationId xmlns:p14="http://schemas.microsoft.com/office/powerpoint/2010/main" val="819092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27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170272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71958" y="3231089"/>
            <a:ext cx="19871472" cy="5391145"/>
          </a:xfrm>
        </p:spPr>
        <p:txBody>
          <a:bodyPr anchor="b"/>
          <a:lstStyle>
            <a:lvl1pPr>
              <a:defRPr sz="11338"/>
            </a:lvl1pPr>
          </a:lstStyle>
          <a:p>
            <a:r>
              <a:rPr lang="zh-CN" altLang="en-US"/>
              <a:t>单击此处编辑母版标题样式</a:t>
            </a:r>
            <a:endParaRPr lang="en-US" dirty="0"/>
          </a:p>
        </p:txBody>
      </p:sp>
      <p:sp>
        <p:nvSpPr>
          <p:cNvPr id="3" name="Text Placeholder 2"/>
          <p:cNvSpPr>
            <a:spLocks noGrp="1"/>
          </p:cNvSpPr>
          <p:nvPr>
            <p:ph type="body" idx="1"/>
          </p:nvPr>
        </p:nvSpPr>
        <p:spPr>
          <a:xfrm>
            <a:off x="1571958" y="8673236"/>
            <a:ext cx="19871472" cy="2835076"/>
          </a:xfrm>
        </p:spPr>
        <p:txBody>
          <a:bodyPr/>
          <a:lstStyle>
            <a:lvl1pPr marL="0" indent="0">
              <a:buNone/>
              <a:defRPr sz="4535">
                <a:solidFill>
                  <a:schemeClr val="tx1">
                    <a:tint val="75000"/>
                  </a:schemeClr>
                </a:solidFill>
              </a:defRPr>
            </a:lvl1pPr>
            <a:lvl2pPr marL="863971" indent="0">
              <a:buNone/>
              <a:defRPr sz="3779">
                <a:solidFill>
                  <a:schemeClr val="tx1">
                    <a:tint val="75000"/>
                  </a:schemeClr>
                </a:solidFill>
              </a:defRPr>
            </a:lvl2pPr>
            <a:lvl3pPr marL="1727942" indent="0">
              <a:buNone/>
              <a:defRPr sz="3401">
                <a:solidFill>
                  <a:schemeClr val="tx1">
                    <a:tint val="75000"/>
                  </a:schemeClr>
                </a:solidFill>
              </a:defRPr>
            </a:lvl3pPr>
            <a:lvl4pPr marL="2591913" indent="0">
              <a:buNone/>
              <a:defRPr sz="3024">
                <a:solidFill>
                  <a:schemeClr val="tx1">
                    <a:tint val="75000"/>
                  </a:schemeClr>
                </a:solidFill>
              </a:defRPr>
            </a:lvl4pPr>
            <a:lvl5pPr marL="3455883" indent="0">
              <a:buNone/>
              <a:defRPr sz="3024">
                <a:solidFill>
                  <a:schemeClr val="tx1">
                    <a:tint val="75000"/>
                  </a:schemeClr>
                </a:solidFill>
              </a:defRPr>
            </a:lvl5pPr>
            <a:lvl6pPr marL="4319854" indent="0">
              <a:buNone/>
              <a:defRPr sz="3024">
                <a:solidFill>
                  <a:schemeClr val="tx1">
                    <a:tint val="75000"/>
                  </a:schemeClr>
                </a:solidFill>
              </a:defRPr>
            </a:lvl6pPr>
            <a:lvl7pPr marL="5183825" indent="0">
              <a:buNone/>
              <a:defRPr sz="3024">
                <a:solidFill>
                  <a:schemeClr val="tx1">
                    <a:tint val="75000"/>
                  </a:schemeClr>
                </a:solidFill>
              </a:defRPr>
            </a:lvl7pPr>
            <a:lvl8pPr marL="6047796" indent="0">
              <a:buNone/>
              <a:defRPr sz="3024">
                <a:solidFill>
                  <a:schemeClr val="tx1">
                    <a:tint val="75000"/>
                  </a:schemeClr>
                </a:solidFill>
              </a:defRPr>
            </a:lvl8pPr>
            <a:lvl9pPr marL="6911767" indent="0">
              <a:buNone/>
              <a:defRPr sz="302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79651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83958"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1663690" y="3450093"/>
            <a:ext cx="9791740" cy="82232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861638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86959" y="690019"/>
            <a:ext cx="19871472" cy="250506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86960" y="3177087"/>
            <a:ext cx="9746740"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4" name="Content Placeholder 3"/>
          <p:cNvSpPr>
            <a:spLocks noGrp="1"/>
          </p:cNvSpPr>
          <p:nvPr>
            <p:ph sz="half" idx="2"/>
          </p:nvPr>
        </p:nvSpPr>
        <p:spPr>
          <a:xfrm>
            <a:off x="1586960" y="4734128"/>
            <a:ext cx="9746740"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1663690" y="3177087"/>
            <a:ext cx="9794741" cy="1557041"/>
          </a:xfrm>
        </p:spPr>
        <p:txBody>
          <a:bodyPr anchor="b"/>
          <a:lstStyle>
            <a:lvl1pPr marL="0" indent="0">
              <a:buNone/>
              <a:defRPr sz="4535" b="1"/>
            </a:lvl1pPr>
            <a:lvl2pPr marL="863971" indent="0">
              <a:buNone/>
              <a:defRPr sz="3779" b="1"/>
            </a:lvl2pPr>
            <a:lvl3pPr marL="1727942" indent="0">
              <a:buNone/>
              <a:defRPr sz="3401" b="1"/>
            </a:lvl3pPr>
            <a:lvl4pPr marL="2591913" indent="0">
              <a:buNone/>
              <a:defRPr sz="3024" b="1"/>
            </a:lvl4pPr>
            <a:lvl5pPr marL="3455883" indent="0">
              <a:buNone/>
              <a:defRPr sz="3024" b="1"/>
            </a:lvl5pPr>
            <a:lvl6pPr marL="4319854" indent="0">
              <a:buNone/>
              <a:defRPr sz="3024" b="1"/>
            </a:lvl6pPr>
            <a:lvl7pPr marL="5183825" indent="0">
              <a:buNone/>
              <a:defRPr sz="3024" b="1"/>
            </a:lvl7pPr>
            <a:lvl8pPr marL="6047796" indent="0">
              <a:buNone/>
              <a:defRPr sz="3024" b="1"/>
            </a:lvl8pPr>
            <a:lvl9pPr marL="6911767" indent="0">
              <a:buNone/>
              <a:defRPr sz="3024" b="1"/>
            </a:lvl9pPr>
          </a:lstStyle>
          <a:p>
            <a:pPr lvl="0"/>
            <a:r>
              <a:rPr lang="zh-CN" altLang="en-US"/>
              <a:t>单击此处编辑母版文本样式</a:t>
            </a:r>
          </a:p>
        </p:txBody>
      </p:sp>
      <p:sp>
        <p:nvSpPr>
          <p:cNvPr id="6" name="Content Placeholder 5"/>
          <p:cNvSpPr>
            <a:spLocks noGrp="1"/>
          </p:cNvSpPr>
          <p:nvPr>
            <p:ph sz="quarter" idx="4"/>
          </p:nvPr>
        </p:nvSpPr>
        <p:spPr>
          <a:xfrm>
            <a:off x="11663690" y="4734128"/>
            <a:ext cx="9794741" cy="6963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243267C-67BA-4A9C-91EC-EFE160850B1C}" type="slidenum">
              <a:rPr lang="zh-CN" altLang="en-US" smtClean="0"/>
              <a:t>‹#›</a:t>
            </a:fld>
            <a:endParaRPr lang="zh-CN" altLang="en-US"/>
          </a:p>
        </p:txBody>
      </p:sp>
      <p:sp>
        <p:nvSpPr>
          <p:cNvPr id="10" name="矩形 9">
            <a:extLst>
              <a:ext uri="{FF2B5EF4-FFF2-40B4-BE49-F238E27FC236}">
                <a16:creationId xmlns:a16="http://schemas.microsoft.com/office/drawing/2014/main" id="{64FA714C-563A-42B4-94AF-A2E253FBFCB6}"/>
              </a:ext>
            </a:extLst>
          </p:cNvPr>
          <p:cNvSpPr/>
          <p:nvPr userDrawn="1"/>
        </p:nvSpPr>
        <p:spPr>
          <a:xfrm>
            <a:off x="16401841" y="12127110"/>
            <a:ext cx="1825943" cy="354328"/>
          </a:xfrm>
          <a:prstGeom prst="rect">
            <a:avLst/>
          </a:prstGeom>
        </p:spPr>
        <p:txBody>
          <a:bodyPr wrap="square">
            <a:spAutoFit/>
          </a:bodyPr>
          <a:lstStyle/>
          <a:p>
            <a:r>
              <a:rPr lang="en-US" altLang="zh-CN" sz="189" dirty="0">
                <a:solidFill>
                  <a:prstClr val="white"/>
                </a:solidFill>
                <a:latin typeface="Calibri"/>
                <a:ea typeface="宋体"/>
              </a:rPr>
              <a:t>PPT</a:t>
            </a:r>
            <a:r>
              <a:rPr lang="zh-CN" altLang="en-US" sz="189" dirty="0">
                <a:solidFill>
                  <a:prstClr val="white"/>
                </a:solidFill>
                <a:latin typeface="Calibri"/>
                <a:ea typeface="宋体"/>
              </a:rPr>
              <a:t>模板下载：</a:t>
            </a:r>
            <a:r>
              <a:rPr lang="en-US" altLang="zh-CN" sz="189" dirty="0">
                <a:solidFill>
                  <a:prstClr val="white"/>
                </a:solidFill>
                <a:latin typeface="Calibri"/>
                <a:ea typeface="宋体"/>
              </a:rPr>
              <a:t>www.1ppt.com/moban/          </a:t>
            </a:r>
            <a:r>
              <a:rPr lang="zh-CN" altLang="en-US" sz="189" dirty="0">
                <a:solidFill>
                  <a:prstClr val="white"/>
                </a:solidFill>
                <a:latin typeface="Calibri"/>
                <a:ea typeface="宋体"/>
              </a:rPr>
              <a:t>行业</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www.1ppt.com/hangye/ </a:t>
            </a:r>
          </a:p>
          <a:p>
            <a:r>
              <a:rPr lang="zh-CN" altLang="en-US" sz="189" dirty="0">
                <a:solidFill>
                  <a:prstClr val="white"/>
                </a:solidFill>
                <a:latin typeface="Calibri"/>
                <a:ea typeface="宋体"/>
              </a:rPr>
              <a:t>节日</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www.1ppt.com/jieri/          PPT</a:t>
            </a:r>
            <a:r>
              <a:rPr lang="zh-CN" altLang="en-US" sz="189" dirty="0">
                <a:solidFill>
                  <a:prstClr val="white"/>
                </a:solidFill>
                <a:latin typeface="Calibri"/>
                <a:ea typeface="宋体"/>
              </a:rPr>
              <a:t>素材：</a:t>
            </a:r>
            <a:r>
              <a:rPr lang="en-US" altLang="zh-CN" sz="189" dirty="0">
                <a:solidFill>
                  <a:prstClr val="white"/>
                </a:solidFill>
                <a:latin typeface="Calibri"/>
                <a:ea typeface="宋体"/>
              </a:rPr>
              <a:t>www.1ppt.com/sucai/</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背景图片：</a:t>
            </a:r>
            <a:r>
              <a:rPr lang="en-US" altLang="zh-CN" sz="189" dirty="0">
                <a:solidFill>
                  <a:prstClr val="white"/>
                </a:solidFill>
                <a:latin typeface="Calibri"/>
                <a:ea typeface="宋体"/>
              </a:rPr>
              <a:t>www.1ppt.com/beijing/        PPT</a:t>
            </a:r>
            <a:r>
              <a:rPr lang="zh-CN" altLang="en-US" sz="189" dirty="0">
                <a:solidFill>
                  <a:prstClr val="white"/>
                </a:solidFill>
                <a:latin typeface="Calibri"/>
                <a:ea typeface="宋体"/>
              </a:rPr>
              <a:t>图表：</a:t>
            </a:r>
            <a:r>
              <a:rPr lang="en-US" altLang="zh-CN" sz="189" dirty="0">
                <a:solidFill>
                  <a:prstClr val="white"/>
                </a:solidFill>
                <a:latin typeface="Calibri"/>
                <a:ea typeface="宋体"/>
              </a:rPr>
              <a:t>www.1ppt.com/tubiao/      </a:t>
            </a:r>
          </a:p>
          <a:p>
            <a:r>
              <a:rPr lang="zh-CN" altLang="en-US" sz="189" dirty="0">
                <a:solidFill>
                  <a:prstClr val="white"/>
                </a:solidFill>
                <a:latin typeface="Calibri"/>
                <a:ea typeface="宋体"/>
              </a:rPr>
              <a:t>精美</a:t>
            </a:r>
            <a:r>
              <a:rPr lang="en-US" altLang="zh-CN" sz="189" dirty="0">
                <a:solidFill>
                  <a:prstClr val="white"/>
                </a:solidFill>
                <a:latin typeface="Calibri"/>
                <a:ea typeface="宋体"/>
              </a:rPr>
              <a:t>PPT</a:t>
            </a:r>
            <a:r>
              <a:rPr lang="zh-CN" altLang="en-US" sz="189" dirty="0">
                <a:solidFill>
                  <a:prstClr val="white"/>
                </a:solidFill>
                <a:latin typeface="Calibri"/>
                <a:ea typeface="宋体"/>
              </a:rPr>
              <a:t>下载：</a:t>
            </a:r>
            <a:r>
              <a:rPr lang="en-US" altLang="zh-CN" sz="189" dirty="0">
                <a:solidFill>
                  <a:prstClr val="white"/>
                </a:solidFill>
                <a:latin typeface="Calibri"/>
                <a:ea typeface="宋体"/>
              </a:rPr>
              <a:t>www.1ppt.com/xiazai/         PPT</a:t>
            </a:r>
            <a:r>
              <a:rPr lang="zh-CN" altLang="en-US" sz="189" dirty="0">
                <a:solidFill>
                  <a:prstClr val="white"/>
                </a:solidFill>
                <a:latin typeface="Calibri"/>
                <a:ea typeface="宋体"/>
              </a:rPr>
              <a:t>教程： </a:t>
            </a:r>
            <a:r>
              <a:rPr lang="en-US" altLang="zh-CN" sz="189" dirty="0">
                <a:solidFill>
                  <a:prstClr val="white"/>
                </a:solidFill>
                <a:latin typeface="Calibri"/>
                <a:ea typeface="宋体"/>
              </a:rPr>
              <a:t>www.1ppt.com/powerpoint/      </a:t>
            </a:r>
          </a:p>
          <a:p>
            <a:r>
              <a:rPr lang="en-US" altLang="zh-CN" sz="189" dirty="0">
                <a:solidFill>
                  <a:prstClr val="white"/>
                </a:solidFill>
                <a:latin typeface="Calibri"/>
                <a:ea typeface="宋体"/>
              </a:rPr>
              <a:t>PPT</a:t>
            </a:r>
            <a:r>
              <a:rPr lang="zh-CN" altLang="en-US" sz="189" dirty="0">
                <a:solidFill>
                  <a:prstClr val="white"/>
                </a:solidFill>
                <a:latin typeface="Calibri"/>
                <a:ea typeface="宋体"/>
              </a:rPr>
              <a:t>课件：</a:t>
            </a:r>
            <a:r>
              <a:rPr lang="en-US" altLang="zh-CN" sz="189" dirty="0">
                <a:solidFill>
                  <a:prstClr val="white"/>
                </a:solidFill>
                <a:latin typeface="Calibri"/>
                <a:ea typeface="宋体"/>
              </a:rPr>
              <a:t>www.1ppt.com/kejian/             </a:t>
            </a:r>
            <a:r>
              <a:rPr lang="zh-CN" altLang="en-US" sz="189" dirty="0">
                <a:solidFill>
                  <a:prstClr val="white"/>
                </a:solidFill>
                <a:latin typeface="Calibri"/>
                <a:ea typeface="宋体"/>
              </a:rPr>
              <a:t>字体下载：</a:t>
            </a:r>
            <a:r>
              <a:rPr lang="en-US" altLang="zh-CN" sz="189" dirty="0">
                <a:solidFill>
                  <a:prstClr val="white"/>
                </a:solidFill>
                <a:latin typeface="Calibri"/>
                <a:ea typeface="宋体"/>
              </a:rPr>
              <a:t>www.1ppt.com/ziti/</a:t>
            </a:r>
          </a:p>
          <a:p>
            <a:r>
              <a:rPr lang="zh-CN" altLang="en-US" sz="189" dirty="0">
                <a:solidFill>
                  <a:prstClr val="white"/>
                </a:solidFill>
                <a:latin typeface="Calibri"/>
                <a:ea typeface="宋体"/>
              </a:rPr>
              <a:t>工作总结</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www.1ppt.com/xiazai/zongjie/ </a:t>
            </a:r>
            <a:r>
              <a:rPr lang="zh-CN" altLang="en-US" sz="189" dirty="0">
                <a:solidFill>
                  <a:prstClr val="white"/>
                </a:solidFill>
                <a:latin typeface="Calibri"/>
                <a:ea typeface="宋体"/>
              </a:rPr>
              <a:t>工作计划：</a:t>
            </a:r>
            <a:r>
              <a:rPr lang="en-US" altLang="zh-CN" sz="189" dirty="0">
                <a:solidFill>
                  <a:prstClr val="white"/>
                </a:solidFill>
                <a:latin typeface="Calibri"/>
                <a:ea typeface="宋体"/>
              </a:rPr>
              <a:t>www.1ppt.com/xiazai/jihua/</a:t>
            </a:r>
          </a:p>
          <a:p>
            <a:r>
              <a:rPr lang="zh-CN" altLang="en-US" sz="189" dirty="0">
                <a:solidFill>
                  <a:prstClr val="white"/>
                </a:solidFill>
                <a:latin typeface="Calibri"/>
                <a:ea typeface="宋体"/>
              </a:rPr>
              <a:t>商务</a:t>
            </a:r>
            <a:r>
              <a:rPr lang="en-US" altLang="zh-CN" sz="189" dirty="0">
                <a:solidFill>
                  <a:prstClr val="white"/>
                </a:solidFill>
                <a:latin typeface="Calibri"/>
                <a:ea typeface="宋体"/>
              </a:rPr>
              <a:t>PPT</a:t>
            </a:r>
            <a:r>
              <a:rPr lang="zh-CN" altLang="en-US" sz="189" dirty="0">
                <a:solidFill>
                  <a:prstClr val="white"/>
                </a:solidFill>
                <a:latin typeface="Calibri"/>
                <a:ea typeface="宋体"/>
              </a:rPr>
              <a:t>模板：</a:t>
            </a:r>
            <a:r>
              <a:rPr lang="en-US" altLang="zh-CN" sz="189" dirty="0">
                <a:solidFill>
                  <a:prstClr val="white"/>
                </a:solidFill>
                <a:latin typeface="Calibri"/>
                <a:ea typeface="宋体"/>
              </a:rPr>
              <a:t>www.1ppt.com/moban/shangwu/  </a:t>
            </a:r>
            <a:r>
              <a:rPr lang="zh-CN" altLang="en-US" sz="189" dirty="0">
                <a:solidFill>
                  <a:prstClr val="white"/>
                </a:solidFill>
                <a:latin typeface="Calibri"/>
                <a:ea typeface="宋体"/>
              </a:rPr>
              <a:t>个人简历</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www.1ppt.com/xiazai/jianli/  </a:t>
            </a:r>
          </a:p>
          <a:p>
            <a:r>
              <a:rPr lang="zh-CN" altLang="en-US" sz="189" dirty="0">
                <a:solidFill>
                  <a:prstClr val="white"/>
                </a:solidFill>
                <a:latin typeface="Calibri"/>
                <a:ea typeface="宋体"/>
              </a:rPr>
              <a:t>毕业答辩</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www.1ppt.com/xiazai/dabian/  </a:t>
            </a:r>
            <a:r>
              <a:rPr lang="zh-CN" altLang="en-US" sz="189" dirty="0">
                <a:solidFill>
                  <a:prstClr val="white"/>
                </a:solidFill>
                <a:latin typeface="Calibri"/>
                <a:ea typeface="宋体"/>
              </a:rPr>
              <a:t>工作汇报</a:t>
            </a:r>
            <a:r>
              <a:rPr lang="en-US" altLang="zh-CN" sz="189" dirty="0">
                <a:solidFill>
                  <a:prstClr val="white"/>
                </a:solidFill>
                <a:latin typeface="Calibri"/>
                <a:ea typeface="宋体"/>
              </a:rPr>
              <a:t>PPT</a:t>
            </a:r>
            <a:r>
              <a:rPr lang="zh-CN" altLang="en-US" sz="189" dirty="0">
                <a:solidFill>
                  <a:prstClr val="white"/>
                </a:solidFill>
                <a:latin typeface="Calibri"/>
                <a:ea typeface="宋体"/>
              </a:rPr>
              <a:t>：</a:t>
            </a:r>
            <a:r>
              <a:rPr lang="en-US" altLang="zh-CN" sz="189" dirty="0">
                <a:solidFill>
                  <a:prstClr val="white"/>
                </a:solidFill>
                <a:latin typeface="Calibri"/>
                <a:ea typeface="宋体"/>
              </a:rPr>
              <a:t>www.1ppt.com/xiazai/huibao/    </a:t>
            </a:r>
          </a:p>
          <a:p>
            <a:r>
              <a:rPr lang="en-US" altLang="zh-CN" sz="189" dirty="0">
                <a:solidFill>
                  <a:prstClr val="white"/>
                </a:solidFill>
                <a:latin typeface="Calibri"/>
                <a:ea typeface="宋体"/>
              </a:rPr>
              <a:t> </a:t>
            </a:r>
          </a:p>
        </p:txBody>
      </p:sp>
    </p:spTree>
    <p:extLst>
      <p:ext uri="{BB962C8B-B14F-4D97-AF65-F5344CB8AC3E}">
        <p14:creationId xmlns:p14="http://schemas.microsoft.com/office/powerpoint/2010/main" val="344363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177974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356033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Content Placeholder 2"/>
          <p:cNvSpPr>
            <a:spLocks noGrp="1"/>
          </p:cNvSpPr>
          <p:nvPr>
            <p:ph idx="1"/>
          </p:nvPr>
        </p:nvSpPr>
        <p:spPr>
          <a:xfrm>
            <a:off x="9794741" y="1866051"/>
            <a:ext cx="11663690" cy="9210249"/>
          </a:xfrm>
        </p:spPr>
        <p:txBody>
          <a:bodyPr/>
          <a:lstStyle>
            <a:lvl1pPr>
              <a:defRPr sz="6047"/>
            </a:lvl1pPr>
            <a:lvl2pPr>
              <a:defRPr sz="5291"/>
            </a:lvl2pPr>
            <a:lvl3pPr>
              <a:defRPr sz="4535"/>
            </a:lvl3pPr>
            <a:lvl4pPr>
              <a:defRPr sz="3779"/>
            </a:lvl4pPr>
            <a:lvl5pPr>
              <a:defRPr sz="3779"/>
            </a:lvl5pPr>
            <a:lvl6pPr>
              <a:defRPr sz="3779"/>
            </a:lvl6pPr>
            <a:lvl7pPr>
              <a:defRPr sz="3779"/>
            </a:lvl7pPr>
            <a:lvl8pPr>
              <a:defRPr sz="3779"/>
            </a:lvl8pPr>
            <a:lvl9pPr>
              <a:defRPr sz="377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292718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586960" y="864023"/>
            <a:ext cx="7430802" cy="3024082"/>
          </a:xfrm>
        </p:spPr>
        <p:txBody>
          <a:bodyPr anchor="b"/>
          <a:lstStyle>
            <a:lvl1pPr>
              <a:defRPr sz="6047"/>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794741" y="1866051"/>
            <a:ext cx="11663690" cy="9210249"/>
          </a:xfrm>
        </p:spPr>
        <p:txBody>
          <a:bodyPr anchor="t"/>
          <a:lstStyle>
            <a:lvl1pPr marL="0" indent="0">
              <a:buNone/>
              <a:defRPr sz="6047"/>
            </a:lvl1pPr>
            <a:lvl2pPr marL="863971" indent="0">
              <a:buNone/>
              <a:defRPr sz="5291"/>
            </a:lvl2pPr>
            <a:lvl3pPr marL="1727942" indent="0">
              <a:buNone/>
              <a:defRPr sz="4535"/>
            </a:lvl3pPr>
            <a:lvl4pPr marL="2591913" indent="0">
              <a:buNone/>
              <a:defRPr sz="3779"/>
            </a:lvl4pPr>
            <a:lvl5pPr marL="3455883" indent="0">
              <a:buNone/>
              <a:defRPr sz="3779"/>
            </a:lvl5pPr>
            <a:lvl6pPr marL="4319854" indent="0">
              <a:buNone/>
              <a:defRPr sz="3779"/>
            </a:lvl6pPr>
            <a:lvl7pPr marL="5183825" indent="0">
              <a:buNone/>
              <a:defRPr sz="3779"/>
            </a:lvl7pPr>
            <a:lvl8pPr marL="6047796" indent="0">
              <a:buNone/>
              <a:defRPr sz="3779"/>
            </a:lvl8pPr>
            <a:lvl9pPr marL="6911767" indent="0">
              <a:buNone/>
              <a:defRPr sz="3779"/>
            </a:lvl9pPr>
          </a:lstStyle>
          <a:p>
            <a:r>
              <a:rPr lang="zh-CN" altLang="en-US"/>
              <a:t>单击图标添加图片</a:t>
            </a:r>
            <a:endParaRPr lang="en-US" dirty="0"/>
          </a:p>
        </p:txBody>
      </p:sp>
      <p:sp>
        <p:nvSpPr>
          <p:cNvPr id="4" name="Text Placeholder 3"/>
          <p:cNvSpPr>
            <a:spLocks noGrp="1"/>
          </p:cNvSpPr>
          <p:nvPr>
            <p:ph type="body" sz="half" idx="2"/>
          </p:nvPr>
        </p:nvSpPr>
        <p:spPr>
          <a:xfrm>
            <a:off x="1586960" y="3888105"/>
            <a:ext cx="7430802" cy="7203195"/>
          </a:xfrm>
        </p:spPr>
        <p:txBody>
          <a:bodyPr/>
          <a:lstStyle>
            <a:lvl1pPr marL="0" indent="0">
              <a:buNone/>
              <a:defRPr sz="3024"/>
            </a:lvl1pPr>
            <a:lvl2pPr marL="863971" indent="0">
              <a:buNone/>
              <a:defRPr sz="2646"/>
            </a:lvl2pPr>
            <a:lvl3pPr marL="1727942" indent="0">
              <a:buNone/>
              <a:defRPr sz="2268"/>
            </a:lvl3pPr>
            <a:lvl4pPr marL="2591913" indent="0">
              <a:buNone/>
              <a:defRPr sz="1890"/>
            </a:lvl4pPr>
            <a:lvl5pPr marL="3455883" indent="0">
              <a:buNone/>
              <a:defRPr sz="1890"/>
            </a:lvl5pPr>
            <a:lvl6pPr marL="4319854" indent="0">
              <a:buNone/>
              <a:defRPr sz="1890"/>
            </a:lvl6pPr>
            <a:lvl7pPr marL="5183825" indent="0">
              <a:buNone/>
              <a:defRPr sz="1890"/>
            </a:lvl7pPr>
            <a:lvl8pPr marL="6047796" indent="0">
              <a:buNone/>
              <a:defRPr sz="1890"/>
            </a:lvl8pPr>
            <a:lvl9pPr marL="6911767" indent="0">
              <a:buNone/>
              <a:defRPr sz="189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1307FCC-64BD-4951-AF5D-79ABDFF88F25}" type="datetimeFigureOut">
              <a:rPr lang="zh-CN" altLang="en-US" smtClean="0"/>
              <a:t>2021/11/2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75348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83958" y="690019"/>
            <a:ext cx="19871472" cy="250506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83958" y="3450093"/>
            <a:ext cx="19871472" cy="82232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583958" y="12012325"/>
            <a:ext cx="5183862" cy="690019"/>
          </a:xfrm>
          <a:prstGeom prst="rect">
            <a:avLst/>
          </a:prstGeom>
        </p:spPr>
        <p:txBody>
          <a:bodyPr vert="horz" lIns="91440" tIns="45720" rIns="91440" bIns="45720" rtlCol="0" anchor="ctr"/>
          <a:lstStyle>
            <a:lvl1pPr algn="l">
              <a:defRPr sz="2268">
                <a:solidFill>
                  <a:schemeClr val="tx1">
                    <a:tint val="75000"/>
                  </a:schemeClr>
                </a:solidFill>
              </a:defRPr>
            </a:lvl1pPr>
          </a:lstStyle>
          <a:p>
            <a:fld id="{F1307FCC-64BD-4951-AF5D-79ABDFF88F25}" type="datetimeFigureOut">
              <a:rPr lang="zh-CN" altLang="en-US" smtClean="0"/>
              <a:t>2021/11/2</a:t>
            </a:fld>
            <a:endParaRPr lang="zh-CN" altLang="en-US"/>
          </a:p>
        </p:txBody>
      </p:sp>
      <p:sp>
        <p:nvSpPr>
          <p:cNvPr id="5" name="Footer Placeholder 4"/>
          <p:cNvSpPr>
            <a:spLocks noGrp="1"/>
          </p:cNvSpPr>
          <p:nvPr>
            <p:ph type="ftr" sz="quarter" idx="3"/>
          </p:nvPr>
        </p:nvSpPr>
        <p:spPr>
          <a:xfrm>
            <a:off x="7631798" y="12012325"/>
            <a:ext cx="7775793" cy="690019"/>
          </a:xfrm>
          <a:prstGeom prst="rect">
            <a:avLst/>
          </a:prstGeom>
        </p:spPr>
        <p:txBody>
          <a:bodyPr vert="horz" lIns="91440" tIns="45720" rIns="91440" bIns="45720" rtlCol="0" anchor="ctr"/>
          <a:lstStyle>
            <a:lvl1pPr algn="ctr">
              <a:defRPr sz="2268">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271568" y="12012325"/>
            <a:ext cx="5183862" cy="690019"/>
          </a:xfrm>
          <a:prstGeom prst="rect">
            <a:avLst/>
          </a:prstGeom>
        </p:spPr>
        <p:txBody>
          <a:bodyPr vert="horz" lIns="91440" tIns="45720" rIns="91440" bIns="45720" rtlCol="0" anchor="ctr"/>
          <a:lstStyle>
            <a:lvl1pPr algn="r">
              <a:defRPr sz="2268">
                <a:solidFill>
                  <a:schemeClr val="tx1">
                    <a:tint val="75000"/>
                  </a:schemeClr>
                </a:solidFill>
              </a:defRPr>
            </a:lvl1pPr>
          </a:lstStyle>
          <a:p>
            <a:fld id="{5243267C-67BA-4A9C-91EC-EFE160850B1C}" type="slidenum">
              <a:rPr lang="zh-CN" altLang="en-US" smtClean="0"/>
              <a:t>‹#›</a:t>
            </a:fld>
            <a:endParaRPr lang="zh-CN" altLang="en-US"/>
          </a:p>
        </p:txBody>
      </p:sp>
    </p:spTree>
    <p:extLst>
      <p:ext uri="{BB962C8B-B14F-4D97-AF65-F5344CB8AC3E}">
        <p14:creationId xmlns:p14="http://schemas.microsoft.com/office/powerpoint/2010/main" val="124760070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61" r:id="rId13"/>
  </p:sldLayoutIdLst>
  <p:txStyles>
    <p:titleStyle>
      <a:lvl1pPr algn="l" defTabSz="1727942" rtl="0" eaLnBrk="1" latinLnBrk="0" hangingPunct="1">
        <a:lnSpc>
          <a:spcPct val="90000"/>
        </a:lnSpc>
        <a:spcBef>
          <a:spcPct val="0"/>
        </a:spcBef>
        <a:buNone/>
        <a:defRPr sz="8315" kern="1200">
          <a:solidFill>
            <a:schemeClr val="tx1"/>
          </a:solidFill>
          <a:latin typeface="+mj-lt"/>
          <a:ea typeface="+mj-ea"/>
          <a:cs typeface="+mj-cs"/>
        </a:defRPr>
      </a:lvl1pPr>
    </p:titleStyle>
    <p:bodyStyle>
      <a:lvl1pPr marL="431985" indent="-431985" algn="l" defTabSz="1727942" rtl="0" eaLnBrk="1" latinLnBrk="0" hangingPunct="1">
        <a:lnSpc>
          <a:spcPct val="90000"/>
        </a:lnSpc>
        <a:spcBef>
          <a:spcPts val="1890"/>
        </a:spcBef>
        <a:buFont typeface="Arial" panose="020B0604020202020204" pitchFamily="34" charset="0"/>
        <a:buChar char="•"/>
        <a:defRPr sz="5291" kern="1200">
          <a:solidFill>
            <a:schemeClr val="tx1"/>
          </a:solidFill>
          <a:latin typeface="+mn-lt"/>
          <a:ea typeface="+mn-ea"/>
          <a:cs typeface="+mn-cs"/>
        </a:defRPr>
      </a:lvl1pPr>
      <a:lvl2pPr marL="1295956" indent="-431985" algn="l" defTabSz="1727942" rtl="0" eaLnBrk="1" latinLnBrk="0" hangingPunct="1">
        <a:lnSpc>
          <a:spcPct val="90000"/>
        </a:lnSpc>
        <a:spcBef>
          <a:spcPts val="945"/>
        </a:spcBef>
        <a:buFont typeface="Arial" panose="020B0604020202020204" pitchFamily="34" charset="0"/>
        <a:buChar char="•"/>
        <a:defRPr sz="4535" kern="1200">
          <a:solidFill>
            <a:schemeClr val="tx1"/>
          </a:solidFill>
          <a:latin typeface="+mn-lt"/>
          <a:ea typeface="+mn-ea"/>
          <a:cs typeface="+mn-cs"/>
        </a:defRPr>
      </a:lvl2pPr>
      <a:lvl3pPr marL="2159927" indent="-431985" algn="l" defTabSz="1727942" rtl="0" eaLnBrk="1" latinLnBrk="0" hangingPunct="1">
        <a:lnSpc>
          <a:spcPct val="90000"/>
        </a:lnSpc>
        <a:spcBef>
          <a:spcPts val="945"/>
        </a:spcBef>
        <a:buFont typeface="Arial" panose="020B0604020202020204" pitchFamily="34" charset="0"/>
        <a:buChar char="•"/>
        <a:defRPr sz="3779" kern="1200">
          <a:solidFill>
            <a:schemeClr val="tx1"/>
          </a:solidFill>
          <a:latin typeface="+mn-lt"/>
          <a:ea typeface="+mn-ea"/>
          <a:cs typeface="+mn-cs"/>
        </a:defRPr>
      </a:lvl3pPr>
      <a:lvl4pPr marL="3023898"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4pPr>
      <a:lvl5pPr marL="3887869"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5pPr>
      <a:lvl6pPr marL="475184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6pPr>
      <a:lvl7pPr marL="5615810"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7pPr>
      <a:lvl8pPr marL="6479781"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8pPr>
      <a:lvl9pPr marL="7343752" indent="-431985" algn="l" defTabSz="1727942" rtl="0" eaLnBrk="1" latinLnBrk="0" hangingPunct="1">
        <a:lnSpc>
          <a:spcPct val="90000"/>
        </a:lnSpc>
        <a:spcBef>
          <a:spcPts val="945"/>
        </a:spcBef>
        <a:buFont typeface="Arial" panose="020B0604020202020204" pitchFamily="34" charset="0"/>
        <a:buChar char="•"/>
        <a:defRPr sz="3401" kern="1200">
          <a:solidFill>
            <a:schemeClr val="tx1"/>
          </a:solidFill>
          <a:latin typeface="+mn-lt"/>
          <a:ea typeface="+mn-ea"/>
          <a:cs typeface="+mn-cs"/>
        </a:defRPr>
      </a:lvl9pPr>
    </p:bodyStyle>
    <p:otherStyle>
      <a:defPPr>
        <a:defRPr lang="en-US"/>
      </a:defPPr>
      <a:lvl1pPr marL="0" algn="l" defTabSz="1727942" rtl="0" eaLnBrk="1" latinLnBrk="0" hangingPunct="1">
        <a:defRPr sz="3401" kern="1200">
          <a:solidFill>
            <a:schemeClr val="tx1"/>
          </a:solidFill>
          <a:latin typeface="+mn-lt"/>
          <a:ea typeface="+mn-ea"/>
          <a:cs typeface="+mn-cs"/>
        </a:defRPr>
      </a:lvl1pPr>
      <a:lvl2pPr marL="863971" algn="l" defTabSz="1727942" rtl="0" eaLnBrk="1" latinLnBrk="0" hangingPunct="1">
        <a:defRPr sz="3401" kern="1200">
          <a:solidFill>
            <a:schemeClr val="tx1"/>
          </a:solidFill>
          <a:latin typeface="+mn-lt"/>
          <a:ea typeface="+mn-ea"/>
          <a:cs typeface="+mn-cs"/>
        </a:defRPr>
      </a:lvl2pPr>
      <a:lvl3pPr marL="1727942" algn="l" defTabSz="1727942" rtl="0" eaLnBrk="1" latinLnBrk="0" hangingPunct="1">
        <a:defRPr sz="3401" kern="1200">
          <a:solidFill>
            <a:schemeClr val="tx1"/>
          </a:solidFill>
          <a:latin typeface="+mn-lt"/>
          <a:ea typeface="+mn-ea"/>
          <a:cs typeface="+mn-cs"/>
        </a:defRPr>
      </a:lvl3pPr>
      <a:lvl4pPr marL="2591913" algn="l" defTabSz="1727942" rtl="0" eaLnBrk="1" latinLnBrk="0" hangingPunct="1">
        <a:defRPr sz="3401" kern="1200">
          <a:solidFill>
            <a:schemeClr val="tx1"/>
          </a:solidFill>
          <a:latin typeface="+mn-lt"/>
          <a:ea typeface="+mn-ea"/>
          <a:cs typeface="+mn-cs"/>
        </a:defRPr>
      </a:lvl4pPr>
      <a:lvl5pPr marL="3455883" algn="l" defTabSz="1727942" rtl="0" eaLnBrk="1" latinLnBrk="0" hangingPunct="1">
        <a:defRPr sz="3401" kern="1200">
          <a:solidFill>
            <a:schemeClr val="tx1"/>
          </a:solidFill>
          <a:latin typeface="+mn-lt"/>
          <a:ea typeface="+mn-ea"/>
          <a:cs typeface="+mn-cs"/>
        </a:defRPr>
      </a:lvl5pPr>
      <a:lvl6pPr marL="4319854" algn="l" defTabSz="1727942" rtl="0" eaLnBrk="1" latinLnBrk="0" hangingPunct="1">
        <a:defRPr sz="3401" kern="1200">
          <a:solidFill>
            <a:schemeClr val="tx1"/>
          </a:solidFill>
          <a:latin typeface="+mn-lt"/>
          <a:ea typeface="+mn-ea"/>
          <a:cs typeface="+mn-cs"/>
        </a:defRPr>
      </a:lvl6pPr>
      <a:lvl7pPr marL="5183825" algn="l" defTabSz="1727942" rtl="0" eaLnBrk="1" latinLnBrk="0" hangingPunct="1">
        <a:defRPr sz="3401" kern="1200">
          <a:solidFill>
            <a:schemeClr val="tx1"/>
          </a:solidFill>
          <a:latin typeface="+mn-lt"/>
          <a:ea typeface="+mn-ea"/>
          <a:cs typeface="+mn-cs"/>
        </a:defRPr>
      </a:lvl7pPr>
      <a:lvl8pPr marL="6047796" algn="l" defTabSz="1727942" rtl="0" eaLnBrk="1" latinLnBrk="0" hangingPunct="1">
        <a:defRPr sz="3401" kern="1200">
          <a:solidFill>
            <a:schemeClr val="tx1"/>
          </a:solidFill>
          <a:latin typeface="+mn-lt"/>
          <a:ea typeface="+mn-ea"/>
          <a:cs typeface="+mn-cs"/>
        </a:defRPr>
      </a:lvl8pPr>
      <a:lvl9pPr marL="6911767" algn="l" defTabSz="1727942" rtl="0" eaLnBrk="1" latinLnBrk="0" hangingPunct="1">
        <a:defRPr sz="34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3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hyperlink" Target="https://ramcloud.atlassian.net/wiki/download/attachments/6586375/raft.pdf" TargetMode="External"/><Relationship Id="rId13" Type="http://schemas.openxmlformats.org/officeDocument/2006/relationships/hyperlink" Target="http://thesecretlivesofdata.com/raft" TargetMode="External"/><Relationship Id="rId18" Type="http://schemas.openxmlformats.org/officeDocument/2006/relationships/hyperlink" Target="https://www.cnblogs.com/savorboard/p/distributed-system-transaction-consistency.html" TargetMode="External"/><Relationship Id="rId26" Type="http://schemas.openxmlformats.org/officeDocument/2006/relationships/hyperlink" Target="https://time.geekbang.org/course/intro/100003901" TargetMode="External"/><Relationship Id="rId3" Type="http://schemas.openxmlformats.org/officeDocument/2006/relationships/hyperlink" Target="https://research.microsoft.com/en-us/um/people/lamport/pubs/lamport-paxos.pdf" TargetMode="External"/><Relationship Id="rId21" Type="http://schemas.openxmlformats.org/officeDocument/2006/relationships/hyperlink" Target="https://item.jd.com/11449803.html" TargetMode="External"/><Relationship Id="rId7" Type="http://schemas.openxmlformats.org/officeDocument/2006/relationships/hyperlink" Target="https://www.youtube.com/watch?v=d7nAGI_NZPk" TargetMode="External"/><Relationship Id="rId12" Type="http://schemas.openxmlformats.org/officeDocument/2006/relationships/hyperlink" Target="https://zhuanlan.zhihu.com/p/32052223" TargetMode="External"/><Relationship Id="rId17" Type="http://schemas.openxmlformats.org/officeDocument/2006/relationships/hyperlink" Target="https://www.jianshu.com/p/76cc8ba5ca91" TargetMode="External"/><Relationship Id="rId25" Type="http://schemas.openxmlformats.org/officeDocument/2006/relationships/hyperlink" Target="https://time.geekbang.org/column/intro/100046201" TargetMode="External"/><Relationship Id="rId2" Type="http://schemas.openxmlformats.org/officeDocument/2006/relationships/notesSlide" Target="../notesSlides/notesSlide98.xml"/><Relationship Id="rId16" Type="http://schemas.openxmlformats.org/officeDocument/2006/relationships/hyperlink" Target="https://dubbo.apache.org/zh/docs/v2.7/dev/source/loadbalance/" TargetMode="External"/><Relationship Id="rId20" Type="http://schemas.openxmlformats.org/officeDocument/2006/relationships/hyperlink" Target="https://item.jd.com/11322972.html" TargetMode="External"/><Relationship Id="rId1" Type="http://schemas.openxmlformats.org/officeDocument/2006/relationships/slideLayout" Target="../slideLayouts/slideLayout7.xml"/><Relationship Id="rId6" Type="http://schemas.openxmlformats.org/officeDocument/2006/relationships/hyperlink" Target="https://www.bilibili.com/video/av36556594" TargetMode="External"/><Relationship Id="rId11" Type="http://schemas.openxmlformats.org/officeDocument/2006/relationships/hyperlink" Target="http://www2.cs.uh.edu/~paris/6360/PowerPoint/Raft.ppt" TargetMode="External"/><Relationship Id="rId24" Type="http://schemas.openxmlformats.org/officeDocument/2006/relationships/hyperlink" Target="https://time.geekbang.org/column/intro/100014401" TargetMode="External"/><Relationship Id="rId5" Type="http://schemas.openxmlformats.org/officeDocument/2006/relationships/hyperlink" Target="https://zhuanlan.zhihu.com/p/31780743" TargetMode="External"/><Relationship Id="rId15" Type="http://schemas.openxmlformats.org/officeDocument/2006/relationships/hyperlink" Target="https://zhuanlan.zhihu.com/p/32841479" TargetMode="External"/><Relationship Id="rId23" Type="http://schemas.openxmlformats.org/officeDocument/2006/relationships/hyperlink" Target="https://time.geekbang.org/column/intro/100006601" TargetMode="External"/><Relationship Id="rId10" Type="http://schemas.openxmlformats.org/officeDocument/2006/relationships/hyperlink" Target="https://www.youtube.com/watch?v=YbZ3zDzDnrw&amp;feature=youtu.be" TargetMode="External"/><Relationship Id="rId19" Type="http://schemas.openxmlformats.org/officeDocument/2006/relationships/hyperlink" Target="https://juejin.im/post/5c0e5bf8e51d45063322fe50" TargetMode="External"/><Relationship Id="rId4" Type="http://schemas.openxmlformats.org/officeDocument/2006/relationships/hyperlink" Target="https://lamport.azurewebsites.net/pubs/paxos-simple.pdf" TargetMode="External"/><Relationship Id="rId9" Type="http://schemas.openxmlformats.org/officeDocument/2006/relationships/hyperlink" Target="https://github.com/maemual/raft-zh_cn/blob/master/raft-zh_cn.md" TargetMode="External"/><Relationship Id="rId14" Type="http://schemas.openxmlformats.org/officeDocument/2006/relationships/hyperlink" Target="https://www.youtube.com/watch?reload=9&amp;app=desktop&amp;v=iqOTT7_7qXY" TargetMode="External"/><Relationship Id="rId22" Type="http://schemas.openxmlformats.org/officeDocument/2006/relationships/hyperlink" Target="https://github.com/donnemartin/system-design-primer/blob/master/README-zh-Hans.md"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FD6199F-389F-40C2-AA07-23ED986F4779}"/>
              </a:ext>
            </a:extLst>
          </p:cNvPr>
          <p:cNvGrpSpPr/>
          <p:nvPr/>
        </p:nvGrpSpPr>
        <p:grpSpPr>
          <a:xfrm>
            <a:off x="3243704" y="3799235"/>
            <a:ext cx="16551980" cy="5361880"/>
            <a:chOff x="3243704" y="3256963"/>
            <a:chExt cx="16551980" cy="5361880"/>
          </a:xfrm>
        </p:grpSpPr>
        <p:grpSp>
          <p:nvGrpSpPr>
            <p:cNvPr id="3" name="组合 2">
              <a:extLst>
                <a:ext uri="{FF2B5EF4-FFF2-40B4-BE49-F238E27FC236}">
                  <a16:creationId xmlns:a16="http://schemas.microsoft.com/office/drawing/2014/main" id="{7FDFDD35-DBE7-4DE7-B219-8CD39875748D}"/>
                </a:ext>
              </a:extLst>
            </p:cNvPr>
            <p:cNvGrpSpPr/>
            <p:nvPr/>
          </p:nvGrpSpPr>
          <p:grpSpPr>
            <a:xfrm>
              <a:off x="3243704" y="3256963"/>
              <a:ext cx="16551980" cy="2487909"/>
              <a:chOff x="3243704" y="3256963"/>
              <a:chExt cx="16551980" cy="2487909"/>
            </a:xfrm>
          </p:grpSpPr>
          <p:sp>
            <p:nvSpPr>
              <p:cNvPr id="98" name="TextBox 7"/>
              <p:cNvSpPr>
                <a:spLocks noChangeArrowheads="1"/>
              </p:cNvSpPr>
              <p:nvPr/>
            </p:nvSpPr>
            <p:spPr bwMode="auto">
              <a:xfrm>
                <a:off x="3243704" y="3256963"/>
                <a:ext cx="16551980" cy="139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1727993">
                  <a:defRPr/>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微软雅黑" pitchFamily="34" charset="-122"/>
                  </a:rPr>
                  <a:t>漫谈分布式系统架构</a:t>
                </a:r>
              </a:p>
            </p:txBody>
          </p:sp>
          <p:cxnSp>
            <p:nvCxnSpPr>
              <p:cNvPr id="99" name="直接连接符 98"/>
              <p:cNvCxnSpPr/>
              <p:nvPr/>
            </p:nvCxnSpPr>
            <p:spPr>
              <a:xfrm>
                <a:off x="5260268" y="4868480"/>
                <a:ext cx="12518853" cy="0"/>
              </a:xfrm>
              <a:prstGeom prst="line">
                <a:avLst/>
              </a:prstGeom>
              <a:noFill/>
              <a:ln w="28575" cap="flat" cmpd="sng" algn="ctr">
                <a:solidFill>
                  <a:srgbClr val="202A36"/>
                </a:solidFill>
                <a:prstDash val="sysDash"/>
                <a:headEnd type="diamond" w="med" len="med"/>
                <a:tailEnd type="diamond" w="med" len="med"/>
              </a:ln>
              <a:effectLst/>
            </p:spPr>
          </p:cxnSp>
          <p:sp>
            <p:nvSpPr>
              <p:cNvPr id="100" name="TextBox 7"/>
              <p:cNvSpPr>
                <a:spLocks noChangeArrowheads="1"/>
              </p:cNvSpPr>
              <p:nvPr/>
            </p:nvSpPr>
            <p:spPr bwMode="auto">
              <a:xfrm>
                <a:off x="5124193" y="5036646"/>
                <a:ext cx="12791002" cy="58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defRPr/>
                </a:pP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简介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理论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算法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设计 </a:t>
                </a:r>
                <a:r>
                  <a:rPr lang="en-US" altLang="zh-CN" sz="3779" kern="0" spc="567"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3779" kern="0" spc="567" dirty="0">
                    <a:solidFill>
                      <a:schemeClr val="tx1">
                        <a:lumMod val="50000"/>
                        <a:lumOff val="50000"/>
                      </a:schemeClr>
                    </a:solidFill>
                    <a:latin typeface="微软雅黑" panose="020B0503020204020204" pitchFamily="34" charset="-122"/>
                    <a:ea typeface="微软雅黑" panose="020B0503020204020204" pitchFamily="34" charset="-122"/>
                  </a:rPr>
                  <a:t> 应用</a:t>
                </a:r>
              </a:p>
            </p:txBody>
          </p:sp>
          <p:cxnSp>
            <p:nvCxnSpPr>
              <p:cNvPr id="101" name="直接连接符 100"/>
              <p:cNvCxnSpPr/>
              <p:nvPr/>
            </p:nvCxnSpPr>
            <p:spPr>
              <a:xfrm>
                <a:off x="5260268" y="5744872"/>
                <a:ext cx="12518853" cy="0"/>
              </a:xfrm>
              <a:prstGeom prst="line">
                <a:avLst/>
              </a:prstGeom>
              <a:noFill/>
              <a:ln w="28575" cap="flat" cmpd="sng" algn="ctr">
                <a:solidFill>
                  <a:srgbClr val="202A36"/>
                </a:solidFill>
                <a:prstDash val="sysDash"/>
                <a:headEnd type="diamond" w="med" len="med"/>
                <a:tailEnd type="diamond" w="med" len="med"/>
              </a:ln>
              <a:effectLst/>
            </p:spPr>
          </p:cxnSp>
        </p:grpSp>
        <p:sp>
          <p:nvSpPr>
            <p:cNvPr id="102" name="矩形 3"/>
            <p:cNvSpPr>
              <a:spLocks noChangeArrowheads="1"/>
            </p:cNvSpPr>
            <p:nvPr/>
          </p:nvSpPr>
          <p:spPr bwMode="auto">
            <a:xfrm>
              <a:off x="7405383" y="6204375"/>
              <a:ext cx="8228621" cy="8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9583" tIns="64793" rIns="129583" bIns="64793">
              <a:spAutoFit/>
            </a:bodyPr>
            <a:lstStyle/>
            <a:p>
              <a:pPr defTabSz="1727993">
                <a:defRPr/>
              </a:pP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讲师：张鹏</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rPr>
                <a:t>时间：</a:t>
              </a:r>
              <a:r>
                <a:rPr lang="en-US" altLang="zh-CN" sz="4800" kern="0" dirty="0">
                  <a:solidFill>
                    <a:schemeClr val="tx1">
                      <a:lumMod val="50000"/>
                      <a:lumOff val="50000"/>
                    </a:schemeClr>
                  </a:solidFill>
                  <a:latin typeface="微软雅黑" panose="020B0503020204020204" pitchFamily="34" charset="-122"/>
                  <a:ea typeface="微软雅黑" panose="020B0503020204020204" pitchFamily="34" charset="-122"/>
                </a:rPr>
                <a:t>2021.06</a:t>
              </a:r>
              <a:endParaRPr lang="zh-CN" altLang="en-US" sz="48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1A625073-9821-4275-B7EC-2435CD3D5045}"/>
                </a:ext>
              </a:extLst>
            </p:cNvPr>
            <p:cNvGrpSpPr/>
            <p:nvPr/>
          </p:nvGrpSpPr>
          <p:grpSpPr>
            <a:xfrm>
              <a:off x="7625110" y="7533392"/>
              <a:ext cx="7789165" cy="1085451"/>
              <a:chOff x="3961689" y="5134662"/>
              <a:chExt cx="4121876" cy="574400"/>
            </a:xfrm>
          </p:grpSpPr>
          <p:grpSp>
            <p:nvGrpSpPr>
              <p:cNvPr id="103" name="组合 102"/>
              <p:cNvGrpSpPr/>
              <p:nvPr/>
            </p:nvGrpSpPr>
            <p:grpSpPr>
              <a:xfrm>
                <a:off x="3961689" y="5134662"/>
                <a:ext cx="571870" cy="574400"/>
                <a:chOff x="9096726" y="250316"/>
                <a:chExt cx="626458" cy="629230"/>
              </a:xfrm>
            </p:grpSpPr>
            <p:sp>
              <p:nvSpPr>
                <p:cNvPr id="104" name="Oval 4"/>
                <p:cNvSpPr/>
                <p:nvPr/>
              </p:nvSpPr>
              <p:spPr>
                <a:xfrm>
                  <a:off x="9096726" y="250316"/>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grpSp>
              <p:nvGrpSpPr>
                <p:cNvPr id="105" name="Group 4"/>
                <p:cNvGrpSpPr>
                  <a:grpSpLocks noChangeAspect="1"/>
                </p:cNvGrpSpPr>
                <p:nvPr/>
              </p:nvGrpSpPr>
              <p:grpSpPr bwMode="auto">
                <a:xfrm>
                  <a:off x="9304846" y="396473"/>
                  <a:ext cx="210218" cy="336915"/>
                  <a:chOff x="4638" y="-33"/>
                  <a:chExt cx="667" cy="1069"/>
                </a:xfrm>
                <a:solidFill>
                  <a:sysClr val="window" lastClr="FFFFFF"/>
                </a:solidFill>
              </p:grpSpPr>
              <p:sp>
                <p:nvSpPr>
                  <p:cNvPr id="106"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sp>
                <p:nvSpPr>
                  <p:cNvPr id="107"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pPr defTabSz="1295994">
                      <a:defRPr/>
                    </a:pPr>
                    <a:endParaRPr lang="zh-CN" altLang="en-US" sz="2268" kern="0">
                      <a:solidFill>
                        <a:prstClr val="black"/>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5145024" y="5134662"/>
                <a:ext cx="571870" cy="574400"/>
                <a:chOff x="10596810" y="-683024"/>
                <a:chExt cx="626458" cy="629230"/>
              </a:xfrm>
            </p:grpSpPr>
            <p:sp>
              <p:nvSpPr>
                <p:cNvPr id="109" name="Oval 4"/>
                <p:cNvSpPr/>
                <p:nvPr/>
              </p:nvSpPr>
              <p:spPr>
                <a:xfrm>
                  <a:off x="10596810" y="-683024"/>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0" name="Freeform 9"/>
                <p:cNvSpPr>
                  <a:spLocks noEditPoints="1"/>
                </p:cNvSpPr>
                <p:nvPr/>
              </p:nvSpPr>
              <p:spPr bwMode="auto">
                <a:xfrm rot="19469485">
                  <a:off x="10713085" y="-577124"/>
                  <a:ext cx="358763" cy="382284"/>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6328359" y="5134662"/>
                <a:ext cx="571870" cy="574400"/>
                <a:chOff x="10596810" y="503370"/>
                <a:chExt cx="626458" cy="629230"/>
              </a:xfrm>
            </p:grpSpPr>
            <p:sp>
              <p:nvSpPr>
                <p:cNvPr id="112" name="Oval 4"/>
                <p:cNvSpPr/>
                <p:nvPr/>
              </p:nvSpPr>
              <p:spPr>
                <a:xfrm>
                  <a:off x="10596810" y="503370"/>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3" name="Freeform 145"/>
                <p:cNvSpPr>
                  <a:spLocks noEditPoints="1"/>
                </p:cNvSpPr>
                <p:nvPr/>
              </p:nvSpPr>
              <p:spPr bwMode="auto">
                <a:xfrm>
                  <a:off x="10817663" y="652160"/>
                  <a:ext cx="219899" cy="331652"/>
                </a:xfrm>
                <a:custGeom>
                  <a:avLst/>
                  <a:gdLst>
                    <a:gd name="T0" fmla="*/ 92 w 122"/>
                    <a:gd name="T1" fmla="*/ 98 h 184"/>
                    <a:gd name="T2" fmla="*/ 80 w 122"/>
                    <a:gd name="T3" fmla="*/ 55 h 184"/>
                    <a:gd name="T4" fmla="*/ 111 w 122"/>
                    <a:gd name="T5" fmla="*/ 73 h 184"/>
                    <a:gd name="T6" fmla="*/ 122 w 122"/>
                    <a:gd name="T7" fmla="*/ 117 h 184"/>
                    <a:gd name="T8" fmla="*/ 92 w 122"/>
                    <a:gd name="T9" fmla="*/ 98 h 184"/>
                    <a:gd name="T10" fmla="*/ 31 w 122"/>
                    <a:gd name="T11" fmla="*/ 36 h 184"/>
                    <a:gd name="T12" fmla="*/ 18 w 122"/>
                    <a:gd name="T13" fmla="*/ 0 h 184"/>
                    <a:gd name="T14" fmla="*/ 80 w 122"/>
                    <a:gd name="T15" fmla="*/ 0 h 184"/>
                    <a:gd name="T16" fmla="*/ 67 w 122"/>
                    <a:gd name="T17" fmla="*/ 36 h 184"/>
                    <a:gd name="T18" fmla="*/ 31 w 122"/>
                    <a:gd name="T19" fmla="*/ 36 h 184"/>
                    <a:gd name="T20" fmla="*/ 67 w 122"/>
                    <a:gd name="T21" fmla="*/ 43 h 184"/>
                    <a:gd name="T22" fmla="*/ 89 w 122"/>
                    <a:gd name="T23" fmla="*/ 112 h 184"/>
                    <a:gd name="T24" fmla="*/ 90 w 122"/>
                    <a:gd name="T25" fmla="*/ 112 h 184"/>
                    <a:gd name="T26" fmla="*/ 89 w 122"/>
                    <a:gd name="T27" fmla="*/ 113 h 184"/>
                    <a:gd name="T28" fmla="*/ 98 w 122"/>
                    <a:gd name="T29" fmla="*/ 141 h 184"/>
                    <a:gd name="T30" fmla="*/ 49 w 122"/>
                    <a:gd name="T31" fmla="*/ 184 h 184"/>
                    <a:gd name="T32" fmla="*/ 0 w 122"/>
                    <a:gd name="T33" fmla="*/ 141 h 184"/>
                    <a:gd name="T34" fmla="*/ 31 w 122"/>
                    <a:gd name="T35" fmla="*/ 43 h 184"/>
                    <a:gd name="T36" fmla="*/ 67 w 122"/>
                    <a:gd name="T37" fmla="*/ 43 h 184"/>
                    <a:gd name="T38" fmla="*/ 55 w 122"/>
                    <a:gd name="T39" fmla="*/ 55 h 184"/>
                    <a:gd name="T40" fmla="*/ 43 w 122"/>
                    <a:gd name="T41" fmla="*/ 55 h 184"/>
                    <a:gd name="T42" fmla="*/ 35 w 122"/>
                    <a:gd name="T43" fmla="*/ 81 h 184"/>
                    <a:gd name="T44" fmla="*/ 56 w 122"/>
                    <a:gd name="T45" fmla="*/ 60 h 184"/>
                    <a:gd name="T46" fmla="*/ 55 w 122"/>
                    <a:gd name="T47" fmla="*/ 55 h 184"/>
                    <a:gd name="T48" fmla="*/ 49 w 122"/>
                    <a:gd name="T49" fmla="*/ 166 h 184"/>
                    <a:gd name="T50" fmla="*/ 80 w 122"/>
                    <a:gd name="T51" fmla="*/ 135 h 184"/>
                    <a:gd name="T52" fmla="*/ 77 w 122"/>
                    <a:gd name="T53" fmla="*/ 125 h 184"/>
                    <a:gd name="T54" fmla="*/ 43 w 122"/>
                    <a:gd name="T55" fmla="*/ 160 h 184"/>
                    <a:gd name="T56" fmla="*/ 49 w 122"/>
                    <a:gd name="T57" fmla="*/ 166 h 184"/>
                    <a:gd name="T58" fmla="*/ 33 w 122"/>
                    <a:gd name="T59" fmla="*/ 149 h 184"/>
                    <a:gd name="T60" fmla="*/ 72 w 122"/>
                    <a:gd name="T61" fmla="*/ 110 h 184"/>
                    <a:gd name="T62" fmla="*/ 68 w 122"/>
                    <a:gd name="T63" fmla="*/ 98 h 184"/>
                    <a:gd name="T64" fmla="*/ 25 w 122"/>
                    <a:gd name="T65" fmla="*/ 141 h 184"/>
                    <a:gd name="T66" fmla="*/ 33 w 122"/>
                    <a:gd name="T67" fmla="*/ 149 h 184"/>
                    <a:gd name="T68" fmla="*/ 21 w 122"/>
                    <a:gd name="T69" fmla="*/ 128 h 184"/>
                    <a:gd name="T70" fmla="*/ 64 w 122"/>
                    <a:gd name="T71" fmla="*/ 84 h 184"/>
                    <a:gd name="T72" fmla="*/ 61 w 122"/>
                    <a:gd name="T73" fmla="*/ 73 h 184"/>
                    <a:gd name="T74" fmla="*/ 27 w 122"/>
                    <a:gd name="T75" fmla="*/ 106 h 184"/>
                    <a:gd name="T76" fmla="*/ 21 w 122"/>
                    <a:gd name="T7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84">
                      <a:moveTo>
                        <a:pt x="92" y="98"/>
                      </a:moveTo>
                      <a:lnTo>
                        <a:pt x="80" y="55"/>
                      </a:lnTo>
                      <a:lnTo>
                        <a:pt x="111" y="73"/>
                      </a:lnTo>
                      <a:lnTo>
                        <a:pt x="122" y="117"/>
                      </a:lnTo>
                      <a:lnTo>
                        <a:pt x="92" y="98"/>
                      </a:lnTo>
                      <a:close/>
                      <a:moveTo>
                        <a:pt x="31" y="36"/>
                      </a:moveTo>
                      <a:lnTo>
                        <a:pt x="18" y="0"/>
                      </a:lnTo>
                      <a:lnTo>
                        <a:pt x="80" y="0"/>
                      </a:lnTo>
                      <a:lnTo>
                        <a:pt x="67" y="36"/>
                      </a:lnTo>
                      <a:lnTo>
                        <a:pt x="31" y="36"/>
                      </a:lnTo>
                      <a:close/>
                      <a:moveTo>
                        <a:pt x="67" y="43"/>
                      </a:moveTo>
                      <a:lnTo>
                        <a:pt x="89" y="112"/>
                      </a:lnTo>
                      <a:lnTo>
                        <a:pt x="90" y="112"/>
                      </a:lnTo>
                      <a:lnTo>
                        <a:pt x="89" y="113"/>
                      </a:lnTo>
                      <a:lnTo>
                        <a:pt x="98" y="141"/>
                      </a:lnTo>
                      <a:lnTo>
                        <a:pt x="49" y="184"/>
                      </a:lnTo>
                      <a:lnTo>
                        <a:pt x="0" y="141"/>
                      </a:lnTo>
                      <a:lnTo>
                        <a:pt x="31" y="43"/>
                      </a:lnTo>
                      <a:lnTo>
                        <a:pt x="67" y="43"/>
                      </a:lnTo>
                      <a:close/>
                      <a:moveTo>
                        <a:pt x="55" y="55"/>
                      </a:moveTo>
                      <a:lnTo>
                        <a:pt x="43" y="55"/>
                      </a:lnTo>
                      <a:lnTo>
                        <a:pt x="35" y="81"/>
                      </a:lnTo>
                      <a:lnTo>
                        <a:pt x="56" y="60"/>
                      </a:lnTo>
                      <a:lnTo>
                        <a:pt x="55" y="55"/>
                      </a:lnTo>
                      <a:close/>
                      <a:moveTo>
                        <a:pt x="49" y="166"/>
                      </a:moveTo>
                      <a:lnTo>
                        <a:pt x="80" y="135"/>
                      </a:lnTo>
                      <a:lnTo>
                        <a:pt x="77" y="125"/>
                      </a:lnTo>
                      <a:lnTo>
                        <a:pt x="43" y="160"/>
                      </a:lnTo>
                      <a:lnTo>
                        <a:pt x="49" y="166"/>
                      </a:lnTo>
                      <a:close/>
                      <a:moveTo>
                        <a:pt x="33" y="149"/>
                      </a:moveTo>
                      <a:lnTo>
                        <a:pt x="72" y="110"/>
                      </a:lnTo>
                      <a:lnTo>
                        <a:pt x="68" y="98"/>
                      </a:lnTo>
                      <a:lnTo>
                        <a:pt x="25" y="141"/>
                      </a:lnTo>
                      <a:lnTo>
                        <a:pt x="33" y="149"/>
                      </a:lnTo>
                      <a:close/>
                      <a:moveTo>
                        <a:pt x="21" y="128"/>
                      </a:moveTo>
                      <a:lnTo>
                        <a:pt x="64" y="84"/>
                      </a:lnTo>
                      <a:lnTo>
                        <a:pt x="61" y="73"/>
                      </a:lnTo>
                      <a:lnTo>
                        <a:pt x="27" y="106"/>
                      </a:lnTo>
                      <a:lnTo>
                        <a:pt x="21" y="128"/>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7511695" y="5134662"/>
                <a:ext cx="571870" cy="574400"/>
                <a:chOff x="10596810" y="1655498"/>
                <a:chExt cx="626458" cy="629230"/>
              </a:xfrm>
            </p:grpSpPr>
            <p:sp>
              <p:nvSpPr>
                <p:cNvPr id="115" name="Oval 4"/>
                <p:cNvSpPr/>
                <p:nvPr/>
              </p:nvSpPr>
              <p:spPr>
                <a:xfrm>
                  <a:off x="10596810" y="1655498"/>
                  <a:ext cx="626458" cy="629230"/>
                </a:xfrm>
                <a:prstGeom prst="ellipse">
                  <a:avLst/>
                </a:prstGeom>
                <a:solidFill>
                  <a:schemeClr val="tx1">
                    <a:lumMod val="65000"/>
                    <a:lumOff val="35000"/>
                  </a:schemeClr>
                </a:solidFill>
                <a:ln w="25400" cap="flat" cmpd="sng" algn="ctr">
                  <a:noFill/>
                  <a:prstDash val="solid"/>
                </a:ln>
                <a:effectLst/>
              </p:spPr>
              <p:txBody>
                <a:bodyPr rtlCol="0" anchor="ctr"/>
                <a:lstStyle/>
                <a:p>
                  <a:pPr algn="ctr" defTabSz="1727993">
                    <a:defRPr/>
                  </a:pPr>
                  <a:endParaRPr lang="en-US" sz="5291" kern="0">
                    <a:solidFill>
                      <a:prstClr val="white">
                        <a:lumMod val="95000"/>
                      </a:prstClr>
                    </a:solidFill>
                    <a:latin typeface="微软雅黑" panose="020B0503020204020204" pitchFamily="34" charset="-122"/>
                    <a:ea typeface="微软雅黑" panose="020B0503020204020204" pitchFamily="34" charset="-122"/>
                  </a:endParaRPr>
                </a:p>
              </p:txBody>
            </p:sp>
            <p:sp>
              <p:nvSpPr>
                <p:cNvPr id="116" name="Freeform 206"/>
                <p:cNvSpPr>
                  <a:spLocks noChangeAspect="1" noEditPoints="1"/>
                </p:cNvSpPr>
                <p:nvPr/>
              </p:nvSpPr>
              <p:spPr bwMode="auto">
                <a:xfrm>
                  <a:off x="10795680" y="1793062"/>
                  <a:ext cx="263864" cy="31895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ysClr val="window" lastClr="FFFFFF"/>
                </a:solidFill>
                <a:ln>
                  <a:noFill/>
                </a:ln>
              </p:spPr>
              <p:txBody>
                <a:bodyPr vert="horz" wrap="square" lIns="172795" tIns="86398" rIns="172795" bIns="86398" numCol="1" anchor="t" anchorCtr="0" compatLnSpc="1">
                  <a:prstTxWarp prst="textNoShape">
                    <a:avLst/>
                  </a:prstTxWarp>
                </a:bodyPr>
                <a:lstStyle/>
                <a:p>
                  <a:pPr defTabSz="1727993">
                    <a:defRPr/>
                  </a:pPr>
                  <a:endParaRPr lang="zh-CN" altLang="en-US" sz="3024" ker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spTree>
    <p:extLst>
      <p:ext uri="{BB962C8B-B14F-4D97-AF65-F5344CB8AC3E}">
        <p14:creationId xmlns:p14="http://schemas.microsoft.com/office/powerpoint/2010/main" val="29982648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9" name="组合 28">
            <a:extLst>
              <a:ext uri="{FF2B5EF4-FFF2-40B4-BE49-F238E27FC236}">
                <a16:creationId xmlns:a16="http://schemas.microsoft.com/office/drawing/2014/main" id="{93309711-1D45-4F34-80D0-0B77FB45BCC7}"/>
              </a:ext>
            </a:extLst>
          </p:cNvPr>
          <p:cNvGrpSpPr/>
          <p:nvPr/>
        </p:nvGrpSpPr>
        <p:grpSpPr>
          <a:xfrm>
            <a:off x="5700541" y="2151548"/>
            <a:ext cx="10661580" cy="9441483"/>
            <a:chOff x="5700541" y="2446517"/>
            <a:chExt cx="10661580" cy="9441483"/>
          </a:xfrm>
        </p:grpSpPr>
        <p:sp>
          <p:nvSpPr>
            <p:cNvPr id="282" name="矩形: 圆角 281">
              <a:extLst>
                <a:ext uri="{FF2B5EF4-FFF2-40B4-BE49-F238E27FC236}">
                  <a16:creationId xmlns:a16="http://schemas.microsoft.com/office/drawing/2014/main" id="{7D15F6F3-08D7-4950-832A-A2E71BD2625C}"/>
                </a:ext>
              </a:extLst>
            </p:cNvPr>
            <p:cNvSpPr/>
            <p:nvPr/>
          </p:nvSpPr>
          <p:spPr>
            <a:xfrm>
              <a:off x="7081637"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3" name="矩形 282">
              <a:extLst>
                <a:ext uri="{FF2B5EF4-FFF2-40B4-BE49-F238E27FC236}">
                  <a16:creationId xmlns:a16="http://schemas.microsoft.com/office/drawing/2014/main" id="{DA815945-7BDB-4229-BCDE-510998D26D01}"/>
                </a:ext>
              </a:extLst>
            </p:cNvPr>
            <p:cNvSpPr/>
            <p:nvPr/>
          </p:nvSpPr>
          <p:spPr>
            <a:xfrm>
              <a:off x="7417987"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84" name="文本框 283">
              <a:extLst>
                <a:ext uri="{FF2B5EF4-FFF2-40B4-BE49-F238E27FC236}">
                  <a16:creationId xmlns:a16="http://schemas.microsoft.com/office/drawing/2014/main" id="{203D521A-9D96-4AF1-8140-7FCE29CF918C}"/>
                </a:ext>
              </a:extLst>
            </p:cNvPr>
            <p:cNvSpPr txBox="1"/>
            <p:nvPr/>
          </p:nvSpPr>
          <p:spPr>
            <a:xfrm>
              <a:off x="7210520"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192.168.0.1</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sp>
          <p:nvSpPr>
            <p:cNvPr id="230" name="矩形: 圆角 229">
              <a:extLst>
                <a:ext uri="{FF2B5EF4-FFF2-40B4-BE49-F238E27FC236}">
                  <a16:creationId xmlns:a16="http://schemas.microsoft.com/office/drawing/2014/main" id="{E2E935D4-CE07-4677-A456-FE06838366AB}"/>
                </a:ext>
              </a:extLst>
            </p:cNvPr>
            <p:cNvSpPr/>
            <p:nvPr/>
          </p:nvSpPr>
          <p:spPr>
            <a:xfrm>
              <a:off x="7011472" y="1007983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231" name="矩形: 圆角 230">
              <a:extLst>
                <a:ext uri="{FF2B5EF4-FFF2-40B4-BE49-F238E27FC236}">
                  <a16:creationId xmlns:a16="http://schemas.microsoft.com/office/drawing/2014/main" id="{559480FD-ED59-4098-B7B1-B897EEA4DAC6}"/>
                </a:ext>
              </a:extLst>
            </p:cNvPr>
            <p:cNvSpPr/>
            <p:nvPr/>
          </p:nvSpPr>
          <p:spPr>
            <a:xfrm>
              <a:off x="11736494" y="10108659"/>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a:solidFill>
                  <a:srgbClr val="20497D"/>
                </a:solidFill>
                <a:latin typeface="微软雅黑" panose="020B0503020204020204" pitchFamily="34" charset="-122"/>
                <a:ea typeface="微软雅黑" panose="020B0503020204020204" pitchFamily="34" charset="-122"/>
              </a:endParaRPr>
            </a:p>
            <a:p>
              <a:pPr algn="ctr"/>
              <a:r>
                <a:rPr lang="en-US" altLang="zh-CN" sz="2400" b="1">
                  <a:solidFill>
                    <a:srgbClr val="20497D"/>
                  </a:solidFill>
                  <a:latin typeface="微软雅黑" panose="020B0503020204020204" pitchFamily="34" charset="-122"/>
                  <a:ea typeface="微软雅黑" panose="020B0503020204020204" pitchFamily="34" charset="-122"/>
                </a:rPr>
                <a:t>(</a:t>
              </a:r>
              <a:r>
                <a:rPr lang="zh-CN" altLang="en-US" sz="2400" b="1">
                  <a:solidFill>
                    <a:srgbClr val="20497D"/>
                  </a:solidFill>
                  <a:latin typeface="微软雅黑" panose="020B0503020204020204" pitchFamily="34" charset="-122"/>
                  <a:ea typeface="微软雅黑" panose="020B0503020204020204" pitchFamily="34" charset="-122"/>
                </a:rPr>
                <a:t>主</a:t>
              </a:r>
              <a:r>
                <a:rPr lang="en-US" altLang="zh-CN" sz="2400" b="1">
                  <a:solidFill>
                    <a:srgbClr val="20497D"/>
                  </a:solidFill>
                  <a:latin typeface="微软雅黑" panose="020B0503020204020204" pitchFamily="34" charset="-122"/>
                  <a:ea typeface="微软雅黑" panose="020B0503020204020204" pitchFamily="34" charset="-122"/>
                </a:rPr>
                <a:t>)</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sp>
          <p:nvSpPr>
            <p:cNvPr id="279" name="矩形: 圆角 278">
              <a:extLst>
                <a:ext uri="{FF2B5EF4-FFF2-40B4-BE49-F238E27FC236}">
                  <a16:creationId xmlns:a16="http://schemas.microsoft.com/office/drawing/2014/main" id="{7529C2D9-04D4-49E1-BE60-DFA3853E7C65}"/>
                </a:ext>
              </a:extLst>
            </p:cNvPr>
            <p:cNvSpPr/>
            <p:nvPr/>
          </p:nvSpPr>
          <p:spPr>
            <a:xfrm>
              <a:off x="10162111"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80" name="矩形 279">
              <a:extLst>
                <a:ext uri="{FF2B5EF4-FFF2-40B4-BE49-F238E27FC236}">
                  <a16:creationId xmlns:a16="http://schemas.microsoft.com/office/drawing/2014/main" id="{B6B81440-CFF0-4333-B6F2-1A591F31D10F}"/>
                </a:ext>
              </a:extLst>
            </p:cNvPr>
            <p:cNvSpPr/>
            <p:nvPr/>
          </p:nvSpPr>
          <p:spPr>
            <a:xfrm>
              <a:off x="10498461"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81" name="文本框 280">
              <a:extLst>
                <a:ext uri="{FF2B5EF4-FFF2-40B4-BE49-F238E27FC236}">
                  <a16:creationId xmlns:a16="http://schemas.microsoft.com/office/drawing/2014/main" id="{98519415-48F5-437B-B5AC-0696960B36B2}"/>
                </a:ext>
              </a:extLst>
            </p:cNvPr>
            <p:cNvSpPr txBox="1"/>
            <p:nvPr/>
          </p:nvSpPr>
          <p:spPr>
            <a:xfrm>
              <a:off x="10290994"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192.168.0.2</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sp>
          <p:nvSpPr>
            <p:cNvPr id="276" name="矩形: 圆角 275">
              <a:extLst>
                <a:ext uri="{FF2B5EF4-FFF2-40B4-BE49-F238E27FC236}">
                  <a16:creationId xmlns:a16="http://schemas.microsoft.com/office/drawing/2014/main" id="{08048D63-79A8-4F0C-899A-B9E57B43F455}"/>
                </a:ext>
              </a:extLst>
            </p:cNvPr>
            <p:cNvSpPr/>
            <p:nvPr/>
          </p:nvSpPr>
          <p:spPr>
            <a:xfrm>
              <a:off x="13242585" y="7370603"/>
              <a:ext cx="2715035" cy="194376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77" name="矩形 276">
              <a:extLst>
                <a:ext uri="{FF2B5EF4-FFF2-40B4-BE49-F238E27FC236}">
                  <a16:creationId xmlns:a16="http://schemas.microsoft.com/office/drawing/2014/main" id="{16854B38-777C-46AF-A05F-85A6943C0D5A}"/>
                </a:ext>
              </a:extLst>
            </p:cNvPr>
            <p:cNvSpPr/>
            <p:nvPr/>
          </p:nvSpPr>
          <p:spPr>
            <a:xfrm>
              <a:off x="13578935" y="8288208"/>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本地缓存</a:t>
              </a:r>
            </a:p>
          </p:txBody>
        </p:sp>
        <p:sp>
          <p:nvSpPr>
            <p:cNvPr id="278" name="文本框 277">
              <a:extLst>
                <a:ext uri="{FF2B5EF4-FFF2-40B4-BE49-F238E27FC236}">
                  <a16:creationId xmlns:a16="http://schemas.microsoft.com/office/drawing/2014/main" id="{D3FC3A37-8022-4E06-B791-A7D8145DDB5A}"/>
                </a:ext>
              </a:extLst>
            </p:cNvPr>
            <p:cNvSpPr txBox="1"/>
            <p:nvPr/>
          </p:nvSpPr>
          <p:spPr>
            <a:xfrm>
              <a:off x="13371468" y="7546635"/>
              <a:ext cx="2457268" cy="707886"/>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a:solidFill>
                  <a:srgbClr val="696773"/>
                </a:solidFill>
                <a:latin typeface="微软雅黑" panose="020B0503020204020204" pitchFamily="34" charset="-122"/>
                <a:ea typeface="微软雅黑" panose="020B0503020204020204" pitchFamily="34" charset="-122"/>
              </a:endParaRPr>
            </a:p>
            <a:p>
              <a:pPr algn="ctr"/>
              <a:r>
                <a:rPr lang="zh-CN" altLang="en-US" sz="2000" b="1">
                  <a:solidFill>
                    <a:srgbClr val="696773"/>
                  </a:solidFill>
                  <a:latin typeface="微软雅黑" panose="020B0503020204020204" pitchFamily="34" charset="-122"/>
                  <a:ea typeface="微软雅黑" panose="020B0503020204020204" pitchFamily="34" charset="-122"/>
                </a:rPr>
                <a:t>（</a:t>
              </a:r>
              <a:r>
                <a:rPr lang="en-US" altLang="zh-CN" sz="2000" b="1">
                  <a:solidFill>
                    <a:srgbClr val="696773"/>
                  </a:solidFill>
                  <a:latin typeface="微软雅黑" panose="020B0503020204020204" pitchFamily="34" charset="-122"/>
                  <a:ea typeface="微软雅黑" panose="020B0503020204020204" pitchFamily="34" charset="-122"/>
                </a:rPr>
                <a:t>192.168.0.3</a:t>
              </a:r>
              <a:r>
                <a:rPr lang="zh-CN" altLang="en-US" sz="2000" b="1">
                  <a:solidFill>
                    <a:srgbClr val="696773"/>
                  </a:solidFill>
                  <a:latin typeface="微软雅黑" panose="020B0503020204020204" pitchFamily="34" charset="-122"/>
                  <a:ea typeface="微软雅黑" panose="020B0503020204020204" pitchFamily="34" charset="-122"/>
                </a:rPr>
                <a:t>）</a:t>
              </a:r>
              <a:endParaRPr lang="zh-CN" altLang="en-US" sz="2000" b="1" dirty="0">
                <a:solidFill>
                  <a:srgbClr val="696773"/>
                </a:solidFill>
                <a:latin typeface="微软雅黑" panose="020B0503020204020204" pitchFamily="34" charset="-122"/>
                <a:ea typeface="微软雅黑" panose="020B0503020204020204" pitchFamily="34" charset="-122"/>
              </a:endParaRPr>
            </a:p>
          </p:txBody>
        </p:sp>
        <p:grpSp>
          <p:nvGrpSpPr>
            <p:cNvPr id="234" name="组合 233">
              <a:extLst>
                <a:ext uri="{FF2B5EF4-FFF2-40B4-BE49-F238E27FC236}">
                  <a16:creationId xmlns:a16="http://schemas.microsoft.com/office/drawing/2014/main" id="{F15C9C68-CE69-4873-9418-3E75C0983687}"/>
                </a:ext>
              </a:extLst>
            </p:cNvPr>
            <p:cNvGrpSpPr/>
            <p:nvPr/>
          </p:nvGrpSpPr>
          <p:grpSpPr>
            <a:xfrm>
              <a:off x="9230415" y="10084645"/>
              <a:ext cx="2309830" cy="1190740"/>
              <a:chOff x="9509910" y="7622139"/>
              <a:chExt cx="2459129" cy="1276350"/>
            </a:xfrm>
          </p:grpSpPr>
          <p:sp>
            <p:nvSpPr>
              <p:cNvPr id="273" name="矩形: 圆角 272">
                <a:extLst>
                  <a:ext uri="{FF2B5EF4-FFF2-40B4-BE49-F238E27FC236}">
                    <a16:creationId xmlns:a16="http://schemas.microsoft.com/office/drawing/2014/main" id="{86E2EFC4-890B-4BBE-967B-FA01C842684B}"/>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4" name="矩形: 圆角 273">
                <a:extLst>
                  <a:ext uri="{FF2B5EF4-FFF2-40B4-BE49-F238E27FC236}">
                    <a16:creationId xmlns:a16="http://schemas.microsoft.com/office/drawing/2014/main" id="{781F441C-5678-47EF-9225-7BCBA98502AA}"/>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5" name="矩形: 圆角 274">
                <a:extLst>
                  <a:ext uri="{FF2B5EF4-FFF2-40B4-BE49-F238E27FC236}">
                    <a16:creationId xmlns:a16="http://schemas.microsoft.com/office/drawing/2014/main" id="{020394D1-96C7-4D33-AEAD-050AF753A21A}"/>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分布式缓存</a:t>
                </a:r>
                <a:endParaRPr lang="en-US" altLang="zh-CN" sz="2400" b="1">
                  <a:solidFill>
                    <a:schemeClr val="bg1"/>
                  </a:solidFill>
                  <a:latin typeface="微软雅黑" panose="020B0503020204020204" pitchFamily="34" charset="-122"/>
                  <a:ea typeface="微软雅黑" panose="020B0503020204020204" pitchFamily="34" charset="-122"/>
                </a:endParaRPr>
              </a:p>
              <a:p>
                <a:pPr algn="ctr"/>
                <a:r>
                  <a:rPr lang="zh-CN" altLang="en-US" sz="2400" b="1">
                    <a:solidFill>
                      <a:schemeClr val="bg1"/>
                    </a:solidFill>
                    <a:latin typeface="微软雅黑" panose="020B0503020204020204" pitchFamily="34" charset="-122"/>
                    <a:ea typeface="微软雅黑" panose="020B0503020204020204" pitchFamily="34" charset="-122"/>
                  </a:rPr>
                  <a:t>（</a:t>
                </a:r>
                <a:r>
                  <a:rPr lang="en-US" altLang="zh-CN" sz="2400" b="1">
                    <a:solidFill>
                      <a:schemeClr val="bg1"/>
                    </a:solidFill>
                    <a:latin typeface="微软雅黑" panose="020B0503020204020204" pitchFamily="34" charset="-122"/>
                    <a:ea typeface="微软雅黑" panose="020B0503020204020204" pitchFamily="34" charset="-122"/>
                  </a:rPr>
                  <a:t>Redis</a:t>
                </a:r>
                <a:r>
                  <a:rPr lang="zh-CN" altLang="en-US" sz="2400" b="1">
                    <a:solidFill>
                      <a:schemeClr val="bg1"/>
                    </a:solidFill>
                    <a:latin typeface="微软雅黑" panose="020B0503020204020204" pitchFamily="34" charset="-122"/>
                    <a:ea typeface="微软雅黑" panose="020B0503020204020204" pitchFamily="34" charset="-122"/>
                  </a:rPr>
                  <a: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5" name="矩形: 圆角 234">
              <a:extLst>
                <a:ext uri="{FF2B5EF4-FFF2-40B4-BE49-F238E27FC236}">
                  <a16:creationId xmlns:a16="http://schemas.microsoft.com/office/drawing/2014/main" id="{B9DA7DD9-BB31-4D2B-BC2B-D2D7CBDFBC66}"/>
                </a:ext>
              </a:extLst>
            </p:cNvPr>
            <p:cNvSpPr/>
            <p:nvPr/>
          </p:nvSpPr>
          <p:spPr>
            <a:xfrm>
              <a:off x="10333066" y="3071513"/>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236" name="矩形: 圆角 235">
              <a:extLst>
                <a:ext uri="{FF2B5EF4-FFF2-40B4-BE49-F238E27FC236}">
                  <a16:creationId xmlns:a16="http://schemas.microsoft.com/office/drawing/2014/main" id="{40C61936-CE00-4FFC-9183-604CE8A196AC}"/>
                </a:ext>
              </a:extLst>
            </p:cNvPr>
            <p:cNvSpPr/>
            <p:nvPr/>
          </p:nvSpPr>
          <p:spPr>
            <a:xfrm>
              <a:off x="14156988" y="3071513"/>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237" name="直接箭头连接符 236">
              <a:extLst>
                <a:ext uri="{FF2B5EF4-FFF2-40B4-BE49-F238E27FC236}">
                  <a16:creationId xmlns:a16="http://schemas.microsoft.com/office/drawing/2014/main" id="{7E8E77D5-77CA-4521-A106-EEC9C081682E}"/>
                </a:ext>
              </a:extLst>
            </p:cNvPr>
            <p:cNvCxnSpPr>
              <a:cxnSpLocks/>
            </p:cNvCxnSpPr>
            <p:nvPr/>
          </p:nvCxnSpPr>
          <p:spPr>
            <a:xfrm>
              <a:off x="12356601" y="3271480"/>
              <a:ext cx="180145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DC0AC099-FFE3-4C4C-8FFD-EE3260765CD3}"/>
                </a:ext>
              </a:extLst>
            </p:cNvPr>
            <p:cNvCxnSpPr>
              <a:cxnSpLocks/>
            </p:cNvCxnSpPr>
            <p:nvPr/>
          </p:nvCxnSpPr>
          <p:spPr>
            <a:xfrm flipH="1">
              <a:off x="12356601" y="3861409"/>
              <a:ext cx="180146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39" name="矩形 238">
              <a:extLst>
                <a:ext uri="{FF2B5EF4-FFF2-40B4-BE49-F238E27FC236}">
                  <a16:creationId xmlns:a16="http://schemas.microsoft.com/office/drawing/2014/main" id="{A9CB73FC-E106-42EA-BA37-42CD88692070}"/>
                </a:ext>
              </a:extLst>
            </p:cNvPr>
            <p:cNvSpPr/>
            <p:nvPr/>
          </p:nvSpPr>
          <p:spPr>
            <a:xfrm>
              <a:off x="11925155" y="2748770"/>
              <a:ext cx="2403342" cy="400110"/>
            </a:xfrm>
            <a:prstGeom prst="rect">
              <a:avLst/>
            </a:prstGeom>
          </p:spPr>
          <p:txBody>
            <a:bodyPr wrap="none">
              <a:spAutoFit/>
            </a:bodyPr>
            <a:lstStyle/>
            <a:p>
              <a:r>
                <a:rPr lang="en-US" altLang="zh-CN" sz="2000" b="1">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240" name="矩形 239">
              <a:extLst>
                <a:ext uri="{FF2B5EF4-FFF2-40B4-BE49-F238E27FC236}">
                  <a16:creationId xmlns:a16="http://schemas.microsoft.com/office/drawing/2014/main" id="{A0BF4D88-5ADE-4ED0-9904-44B441A76D77}"/>
                </a:ext>
              </a:extLst>
            </p:cNvPr>
            <p:cNvSpPr/>
            <p:nvPr/>
          </p:nvSpPr>
          <p:spPr>
            <a:xfrm>
              <a:off x="12151007" y="4019284"/>
              <a:ext cx="2124729" cy="400110"/>
            </a:xfrm>
            <a:prstGeom prst="rect">
              <a:avLst/>
            </a:prstGeom>
          </p:spPr>
          <p:txBody>
            <a:bodyPr wrap="none">
              <a:spAutoFit/>
            </a:bodyPr>
            <a:lstStyle/>
            <a:p>
              <a:pPr algn="ctr">
                <a:lnSpc>
                  <a:spcPct val="100000"/>
                </a:lnSpc>
              </a:pPr>
              <a:r>
                <a:rPr lang="en-US" altLang="zh-CN" sz="2000" b="1">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241" name="组合 240">
              <a:extLst>
                <a:ext uri="{FF2B5EF4-FFF2-40B4-BE49-F238E27FC236}">
                  <a16:creationId xmlns:a16="http://schemas.microsoft.com/office/drawing/2014/main" id="{098E31FA-32C9-4734-87E2-BEFD56912AFD}"/>
                </a:ext>
              </a:extLst>
            </p:cNvPr>
            <p:cNvGrpSpPr/>
            <p:nvPr/>
          </p:nvGrpSpPr>
          <p:grpSpPr>
            <a:xfrm>
              <a:off x="5700541" y="9549208"/>
              <a:ext cx="10661580" cy="2338792"/>
              <a:chOff x="723529" y="10316635"/>
              <a:chExt cx="11350707" cy="2160000"/>
            </a:xfrm>
          </p:grpSpPr>
          <p:sp>
            <p:nvSpPr>
              <p:cNvPr id="270" name="矩形 269">
                <a:extLst>
                  <a:ext uri="{FF2B5EF4-FFF2-40B4-BE49-F238E27FC236}">
                    <a16:creationId xmlns:a16="http://schemas.microsoft.com/office/drawing/2014/main" id="{34DBA0DF-40D4-4BC0-B8DB-EE37FB819CBC}"/>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71" name="矩形 270">
                <a:extLst>
                  <a:ext uri="{FF2B5EF4-FFF2-40B4-BE49-F238E27FC236}">
                    <a16:creationId xmlns:a16="http://schemas.microsoft.com/office/drawing/2014/main" id="{B474F0C1-763D-400C-9A8F-59DF492717E9}"/>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72" name="文本框 271">
                <a:extLst>
                  <a:ext uri="{FF2B5EF4-FFF2-40B4-BE49-F238E27FC236}">
                    <a16:creationId xmlns:a16="http://schemas.microsoft.com/office/drawing/2014/main" id="{E341975A-E2E0-4629-8C6A-865EFE7CD291}"/>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242" name="组合 241">
              <a:extLst>
                <a:ext uri="{FF2B5EF4-FFF2-40B4-BE49-F238E27FC236}">
                  <a16:creationId xmlns:a16="http://schemas.microsoft.com/office/drawing/2014/main" id="{A58366B5-540D-42F6-B4DD-7B1A1E53E5E4}"/>
                </a:ext>
              </a:extLst>
            </p:cNvPr>
            <p:cNvGrpSpPr/>
            <p:nvPr/>
          </p:nvGrpSpPr>
          <p:grpSpPr>
            <a:xfrm>
              <a:off x="5700541" y="6963147"/>
              <a:ext cx="10661580" cy="2586060"/>
              <a:chOff x="723529" y="10316635"/>
              <a:chExt cx="11350707" cy="2160000"/>
            </a:xfrm>
          </p:grpSpPr>
          <p:sp>
            <p:nvSpPr>
              <p:cNvPr id="267" name="矩形 266">
                <a:extLst>
                  <a:ext uri="{FF2B5EF4-FFF2-40B4-BE49-F238E27FC236}">
                    <a16:creationId xmlns:a16="http://schemas.microsoft.com/office/drawing/2014/main" id="{FDE82CB1-98A1-46F7-9577-50FA32BCB003}"/>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68" name="矩形 267">
                <a:extLst>
                  <a:ext uri="{FF2B5EF4-FFF2-40B4-BE49-F238E27FC236}">
                    <a16:creationId xmlns:a16="http://schemas.microsoft.com/office/drawing/2014/main" id="{F0609D5A-5A4F-4043-BEC5-E5046862702C}"/>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9" name="文本框 268">
                <a:extLst>
                  <a:ext uri="{FF2B5EF4-FFF2-40B4-BE49-F238E27FC236}">
                    <a16:creationId xmlns:a16="http://schemas.microsoft.com/office/drawing/2014/main" id="{F8AAD214-3A06-4582-8890-4ED2E244B43E}"/>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243" name="组合 242">
              <a:extLst>
                <a:ext uri="{FF2B5EF4-FFF2-40B4-BE49-F238E27FC236}">
                  <a16:creationId xmlns:a16="http://schemas.microsoft.com/office/drawing/2014/main" id="{C1BAD0FD-462C-4152-B61F-1BDD0C885B04}"/>
                </a:ext>
              </a:extLst>
            </p:cNvPr>
            <p:cNvGrpSpPr/>
            <p:nvPr/>
          </p:nvGrpSpPr>
          <p:grpSpPr>
            <a:xfrm>
              <a:off x="5700541" y="4498820"/>
              <a:ext cx="10661580" cy="2456152"/>
              <a:chOff x="723529" y="10303871"/>
              <a:chExt cx="11350707" cy="2160000"/>
            </a:xfrm>
          </p:grpSpPr>
          <p:sp>
            <p:nvSpPr>
              <p:cNvPr id="264" name="矩形 263">
                <a:extLst>
                  <a:ext uri="{FF2B5EF4-FFF2-40B4-BE49-F238E27FC236}">
                    <a16:creationId xmlns:a16="http://schemas.microsoft.com/office/drawing/2014/main" id="{3C30F980-8B23-4251-B0B6-0548318BE464}"/>
                  </a:ext>
                </a:extLst>
              </p:cNvPr>
              <p:cNvSpPr/>
              <p:nvPr/>
            </p:nvSpPr>
            <p:spPr>
              <a:xfrm>
                <a:off x="1880007" y="10303871"/>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65" name="矩形 264">
                <a:extLst>
                  <a:ext uri="{FF2B5EF4-FFF2-40B4-BE49-F238E27FC236}">
                    <a16:creationId xmlns:a16="http://schemas.microsoft.com/office/drawing/2014/main" id="{CAE9B12C-FE70-4928-B497-C52FD0359313}"/>
                  </a:ext>
                </a:extLst>
              </p:cNvPr>
              <p:cNvSpPr/>
              <p:nvPr/>
            </p:nvSpPr>
            <p:spPr>
              <a:xfrm>
                <a:off x="723529" y="10303871"/>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6" name="文本框 265">
                <a:extLst>
                  <a:ext uri="{FF2B5EF4-FFF2-40B4-BE49-F238E27FC236}">
                    <a16:creationId xmlns:a16="http://schemas.microsoft.com/office/drawing/2014/main" id="{4614734D-1919-4B26-B6AC-A129491D5EA0}"/>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244" name="组合 243">
              <a:extLst>
                <a:ext uri="{FF2B5EF4-FFF2-40B4-BE49-F238E27FC236}">
                  <a16:creationId xmlns:a16="http://schemas.microsoft.com/office/drawing/2014/main" id="{8D39ED71-DD4F-418A-8664-91A65FEB72BF}"/>
                </a:ext>
              </a:extLst>
            </p:cNvPr>
            <p:cNvGrpSpPr/>
            <p:nvPr/>
          </p:nvGrpSpPr>
          <p:grpSpPr>
            <a:xfrm>
              <a:off x="9576141" y="4772364"/>
              <a:ext cx="3472456" cy="1959462"/>
              <a:chOff x="9509910" y="7622139"/>
              <a:chExt cx="2459129" cy="1276350"/>
            </a:xfrm>
            <a:solidFill>
              <a:srgbClr val="72CCF8"/>
            </a:solidFill>
          </p:grpSpPr>
          <p:sp>
            <p:nvSpPr>
              <p:cNvPr id="261" name="矩形: 圆角 260">
                <a:extLst>
                  <a:ext uri="{FF2B5EF4-FFF2-40B4-BE49-F238E27FC236}">
                    <a16:creationId xmlns:a16="http://schemas.microsoft.com/office/drawing/2014/main" id="{02B0376D-8848-42C1-BF99-64B3D225C5F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62" name="矩形: 圆角 261">
                <a:extLst>
                  <a:ext uri="{FF2B5EF4-FFF2-40B4-BE49-F238E27FC236}">
                    <a16:creationId xmlns:a16="http://schemas.microsoft.com/office/drawing/2014/main" id="{B49F23F9-E7AA-4022-B77A-E6460E5DCBD1}"/>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63" name="矩形: 圆角 262">
                <a:extLst>
                  <a:ext uri="{FF2B5EF4-FFF2-40B4-BE49-F238E27FC236}">
                    <a16:creationId xmlns:a16="http://schemas.microsoft.com/office/drawing/2014/main" id="{28B3F8F2-D4D2-4A47-88E4-C3853E074D6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245" name="直接箭头连接符 244">
              <a:extLst>
                <a:ext uri="{FF2B5EF4-FFF2-40B4-BE49-F238E27FC236}">
                  <a16:creationId xmlns:a16="http://schemas.microsoft.com/office/drawing/2014/main" id="{BB9C3467-1723-4FE1-8A11-FB7935F3AA1E}"/>
                </a:ext>
              </a:extLst>
            </p:cNvPr>
            <p:cNvCxnSpPr>
              <a:cxnSpLocks/>
              <a:stCxn id="263" idx="2"/>
              <a:endCxn id="282" idx="0"/>
            </p:cNvCxnSpPr>
            <p:nvPr/>
          </p:nvCxnSpPr>
          <p:spPr>
            <a:xfrm flipH="1">
              <a:off x="8439155" y="6731826"/>
              <a:ext cx="3088413"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0956A2D7-2174-420E-8561-96FFF543B074}"/>
                </a:ext>
              </a:extLst>
            </p:cNvPr>
            <p:cNvCxnSpPr>
              <a:cxnSpLocks/>
              <a:stCxn id="263" idx="2"/>
              <a:endCxn id="279" idx="0"/>
            </p:cNvCxnSpPr>
            <p:nvPr/>
          </p:nvCxnSpPr>
          <p:spPr>
            <a:xfrm flipH="1">
              <a:off x="11519629" y="6731826"/>
              <a:ext cx="7939"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07A664AB-1EE9-4F5E-8BD2-C0378D0FE9AF}"/>
                </a:ext>
              </a:extLst>
            </p:cNvPr>
            <p:cNvCxnSpPr>
              <a:cxnSpLocks/>
              <a:stCxn id="263" idx="2"/>
              <a:endCxn id="276" idx="0"/>
            </p:cNvCxnSpPr>
            <p:nvPr/>
          </p:nvCxnSpPr>
          <p:spPr>
            <a:xfrm>
              <a:off x="11527568" y="6731826"/>
              <a:ext cx="3072535" cy="63877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48" name="组合 247">
              <a:extLst>
                <a:ext uri="{FF2B5EF4-FFF2-40B4-BE49-F238E27FC236}">
                  <a16:creationId xmlns:a16="http://schemas.microsoft.com/office/drawing/2014/main" id="{C5DA377F-4FA7-4EF7-A814-AD105759F431}"/>
                </a:ext>
              </a:extLst>
            </p:cNvPr>
            <p:cNvGrpSpPr/>
            <p:nvPr/>
          </p:nvGrpSpPr>
          <p:grpSpPr>
            <a:xfrm>
              <a:off x="5700541" y="2446517"/>
              <a:ext cx="10661580" cy="2058922"/>
              <a:chOff x="723529" y="10316635"/>
              <a:chExt cx="11350707" cy="2160000"/>
            </a:xfrm>
          </p:grpSpPr>
          <p:sp>
            <p:nvSpPr>
              <p:cNvPr id="258" name="矩形 257">
                <a:extLst>
                  <a:ext uri="{FF2B5EF4-FFF2-40B4-BE49-F238E27FC236}">
                    <a16:creationId xmlns:a16="http://schemas.microsoft.com/office/drawing/2014/main" id="{C517BF6F-B209-4766-AFA3-C3DC2CF756A3}"/>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59" name="矩形 258">
                <a:extLst>
                  <a:ext uri="{FF2B5EF4-FFF2-40B4-BE49-F238E27FC236}">
                    <a16:creationId xmlns:a16="http://schemas.microsoft.com/office/drawing/2014/main" id="{31DA2E7A-7774-4F5C-92D5-AA7F88778546}"/>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60" name="文本框 259">
                <a:extLst>
                  <a:ext uri="{FF2B5EF4-FFF2-40B4-BE49-F238E27FC236}">
                    <a16:creationId xmlns:a16="http://schemas.microsoft.com/office/drawing/2014/main" id="{85E8824C-1FEF-402F-8ADD-1D13161965C1}"/>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249" name="直接箭头连接符 248">
              <a:extLst>
                <a:ext uri="{FF2B5EF4-FFF2-40B4-BE49-F238E27FC236}">
                  <a16:creationId xmlns:a16="http://schemas.microsoft.com/office/drawing/2014/main" id="{641DF0CC-D66B-4B15-B54D-9988EFA24767}"/>
                </a:ext>
              </a:extLst>
            </p:cNvPr>
            <p:cNvCxnSpPr>
              <a:cxnSpLocks/>
              <a:stCxn id="235" idx="2"/>
              <a:endCxn id="261" idx="0"/>
            </p:cNvCxnSpPr>
            <p:nvPr/>
          </p:nvCxnSpPr>
          <p:spPr>
            <a:xfrm flipH="1">
              <a:off x="11097170" y="3977897"/>
              <a:ext cx="247664" cy="79446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0" name="箭头: 右 249">
              <a:extLst>
                <a:ext uri="{FF2B5EF4-FFF2-40B4-BE49-F238E27FC236}">
                  <a16:creationId xmlns:a16="http://schemas.microsoft.com/office/drawing/2014/main" id="{488644A8-0395-44B8-9457-8153E4A9F0C8}"/>
                </a:ext>
              </a:extLst>
            </p:cNvPr>
            <p:cNvSpPr/>
            <p:nvPr/>
          </p:nvSpPr>
          <p:spPr>
            <a:xfrm rot="16200000" flipH="1">
              <a:off x="11211340"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251" name="箭头: 右 250">
              <a:extLst>
                <a:ext uri="{FF2B5EF4-FFF2-40B4-BE49-F238E27FC236}">
                  <a16:creationId xmlns:a16="http://schemas.microsoft.com/office/drawing/2014/main" id="{D9B66330-4681-482E-AFD0-EFB1FDB7722A}"/>
                </a:ext>
              </a:extLst>
            </p:cNvPr>
            <p:cNvSpPr/>
            <p:nvPr/>
          </p:nvSpPr>
          <p:spPr>
            <a:xfrm rot="16200000" flipH="1">
              <a:off x="8147940"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252" name="箭头: 右 251">
              <a:extLst>
                <a:ext uri="{FF2B5EF4-FFF2-40B4-BE49-F238E27FC236}">
                  <a16:creationId xmlns:a16="http://schemas.microsoft.com/office/drawing/2014/main" id="{2E4D26EE-8018-4FCA-928F-F04DC72EDB9A}"/>
                </a:ext>
              </a:extLst>
            </p:cNvPr>
            <p:cNvSpPr/>
            <p:nvPr/>
          </p:nvSpPr>
          <p:spPr>
            <a:xfrm rot="16200000" flipH="1">
              <a:off x="14308888" y="937552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253" name="组合 252">
              <a:extLst>
                <a:ext uri="{FF2B5EF4-FFF2-40B4-BE49-F238E27FC236}">
                  <a16:creationId xmlns:a16="http://schemas.microsoft.com/office/drawing/2014/main" id="{E3E782FB-85F4-466C-980E-7A64E90F8C04}"/>
                </a:ext>
              </a:extLst>
            </p:cNvPr>
            <p:cNvGrpSpPr/>
            <p:nvPr/>
          </p:nvGrpSpPr>
          <p:grpSpPr>
            <a:xfrm>
              <a:off x="13906160" y="10084645"/>
              <a:ext cx="2309830" cy="1190740"/>
              <a:chOff x="9509910" y="7622139"/>
              <a:chExt cx="2459129" cy="1276350"/>
            </a:xfrm>
            <a:solidFill>
              <a:srgbClr val="F19B97"/>
            </a:solidFill>
          </p:grpSpPr>
          <p:sp>
            <p:nvSpPr>
              <p:cNvPr id="255" name="矩形: 圆角 254">
                <a:extLst>
                  <a:ext uri="{FF2B5EF4-FFF2-40B4-BE49-F238E27FC236}">
                    <a16:creationId xmlns:a16="http://schemas.microsoft.com/office/drawing/2014/main" id="{3FDAAC9A-AC0E-49C3-A1DA-1F438457EE9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56" name="矩形: 圆角 255">
                <a:extLst>
                  <a:ext uri="{FF2B5EF4-FFF2-40B4-BE49-F238E27FC236}">
                    <a16:creationId xmlns:a16="http://schemas.microsoft.com/office/drawing/2014/main" id="{11AD8786-D498-4CA0-AF2E-767F9EF1D8A6}"/>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257" name="矩形: 圆角 256">
                <a:extLst>
                  <a:ext uri="{FF2B5EF4-FFF2-40B4-BE49-F238E27FC236}">
                    <a16:creationId xmlns:a16="http://schemas.microsoft.com/office/drawing/2014/main" id="{F71004C1-EC9A-477B-AA62-832122C0FBE9}"/>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rgbClr val="20497D"/>
                    </a:solidFill>
                    <a:latin typeface="微软雅黑" panose="020B0503020204020204" pitchFamily="34" charset="-122"/>
                    <a:ea typeface="微软雅黑" panose="020B0503020204020204" pitchFamily="34" charset="-122"/>
                  </a:rPr>
                  <a:t>数据库服务</a:t>
                </a:r>
                <a:endParaRPr lang="en-US" altLang="zh-CN" sz="2400" b="1">
                  <a:solidFill>
                    <a:srgbClr val="20497D"/>
                  </a:solidFill>
                  <a:latin typeface="微软雅黑" panose="020B0503020204020204" pitchFamily="34" charset="-122"/>
                  <a:ea typeface="微软雅黑" panose="020B0503020204020204" pitchFamily="34" charset="-122"/>
                </a:endParaRPr>
              </a:p>
              <a:p>
                <a:pPr algn="ctr"/>
                <a:r>
                  <a:rPr lang="en-US" altLang="zh-CN" sz="2400" b="1">
                    <a:solidFill>
                      <a:srgbClr val="20497D"/>
                    </a:solidFill>
                    <a:latin typeface="微软雅黑" panose="020B0503020204020204" pitchFamily="34" charset="-122"/>
                    <a:ea typeface="微软雅黑" panose="020B0503020204020204" pitchFamily="34" charset="-122"/>
                  </a:rPr>
                  <a:t>(</a:t>
                </a:r>
                <a:r>
                  <a:rPr lang="zh-CN" altLang="en-US" sz="2400" b="1">
                    <a:solidFill>
                      <a:srgbClr val="20497D"/>
                    </a:solidFill>
                    <a:latin typeface="微软雅黑" panose="020B0503020204020204" pitchFamily="34" charset="-122"/>
                    <a:ea typeface="微软雅黑" panose="020B0503020204020204" pitchFamily="34" charset="-122"/>
                  </a:rPr>
                  <a:t>从</a:t>
                </a:r>
                <a:r>
                  <a:rPr lang="en-US" altLang="zh-CN" sz="2400" b="1">
                    <a:solidFill>
                      <a:srgbClr val="20497D"/>
                    </a:solidFill>
                    <a:latin typeface="微软雅黑" panose="020B0503020204020204" pitchFamily="34" charset="-122"/>
                    <a:ea typeface="微软雅黑" panose="020B0503020204020204" pitchFamily="34" charset="-122"/>
                  </a:rPr>
                  <a:t>)</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grpSp>
        <p:cxnSp>
          <p:nvCxnSpPr>
            <p:cNvPr id="254" name="连接符: 肘形 253">
              <a:extLst>
                <a:ext uri="{FF2B5EF4-FFF2-40B4-BE49-F238E27FC236}">
                  <a16:creationId xmlns:a16="http://schemas.microsoft.com/office/drawing/2014/main" id="{095D0E97-CBDD-4290-B794-9D1DFE117C62}"/>
                </a:ext>
              </a:extLst>
            </p:cNvPr>
            <p:cNvCxnSpPr>
              <a:cxnSpLocks/>
              <a:stCxn id="231" idx="2"/>
              <a:endCxn id="257" idx="2"/>
            </p:cNvCxnSpPr>
            <p:nvPr/>
          </p:nvCxnSpPr>
          <p:spPr>
            <a:xfrm rot="16200000" flipH="1">
              <a:off x="13846071" y="9917233"/>
              <a:ext cx="260342" cy="2455961"/>
            </a:xfrm>
            <a:prstGeom prst="bentConnector3">
              <a:avLst>
                <a:gd name="adj1" fmla="val 224394"/>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86" name="矩形 285">
              <a:extLst>
                <a:ext uri="{FF2B5EF4-FFF2-40B4-BE49-F238E27FC236}">
                  <a16:creationId xmlns:a16="http://schemas.microsoft.com/office/drawing/2014/main" id="{F2BF0AC5-64C1-4D2F-A024-146D6E05F4DB}"/>
                </a:ext>
              </a:extLst>
            </p:cNvPr>
            <p:cNvSpPr/>
            <p:nvPr/>
          </p:nvSpPr>
          <p:spPr>
            <a:xfrm>
              <a:off x="10517511" y="5829254"/>
              <a:ext cx="2042333" cy="785590"/>
            </a:xfrm>
            <a:prstGeom prst="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动态代理缓存</a:t>
              </a:r>
            </a:p>
          </p:txBody>
        </p:sp>
        <p:sp>
          <p:nvSpPr>
            <p:cNvPr id="287" name="矩形: 圆角 286">
              <a:extLst>
                <a:ext uri="{FF2B5EF4-FFF2-40B4-BE49-F238E27FC236}">
                  <a16:creationId xmlns:a16="http://schemas.microsoft.com/office/drawing/2014/main" id="{C7E15C00-3B34-4CB7-AA5D-4EC97B7FCF2D}"/>
                </a:ext>
              </a:extLst>
            </p:cNvPr>
            <p:cNvSpPr/>
            <p:nvPr/>
          </p:nvSpPr>
          <p:spPr>
            <a:xfrm>
              <a:off x="7011471" y="3095267"/>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chemeClr val="bg1"/>
                  </a:solidFill>
                  <a:latin typeface="微软雅黑" panose="020B0503020204020204" pitchFamily="34" charset="-122"/>
                  <a:ea typeface="微软雅黑" panose="020B0503020204020204" pitchFamily="34" charset="-122"/>
                </a:rPr>
                <a:t>CDN</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288" name="直接箭头连接符 287">
              <a:extLst>
                <a:ext uri="{FF2B5EF4-FFF2-40B4-BE49-F238E27FC236}">
                  <a16:creationId xmlns:a16="http://schemas.microsoft.com/office/drawing/2014/main" id="{73B241A0-9522-4B75-99A1-5F885B4F8EBE}"/>
                </a:ext>
              </a:extLst>
            </p:cNvPr>
            <p:cNvCxnSpPr>
              <a:cxnSpLocks/>
            </p:cNvCxnSpPr>
            <p:nvPr/>
          </p:nvCxnSpPr>
          <p:spPr>
            <a:xfrm>
              <a:off x="9051253" y="3271480"/>
              <a:ext cx="127411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AA6C8358-BE66-4E90-A50E-0E5465D69168}"/>
                </a:ext>
              </a:extLst>
            </p:cNvPr>
            <p:cNvCxnSpPr>
              <a:cxnSpLocks/>
            </p:cNvCxnSpPr>
            <p:nvPr/>
          </p:nvCxnSpPr>
          <p:spPr>
            <a:xfrm flipH="1">
              <a:off x="9035007" y="3861409"/>
              <a:ext cx="1207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94" name="文本框 293">
            <a:extLst>
              <a:ext uri="{FF2B5EF4-FFF2-40B4-BE49-F238E27FC236}">
                <a16:creationId xmlns:a16="http://schemas.microsoft.com/office/drawing/2014/main" id="{44AD2755-51E8-4634-81DA-A779D8D7ADC3}"/>
              </a:ext>
            </a:extLst>
          </p:cNvPr>
          <p:cNvSpPr txBox="1"/>
          <p:nvPr/>
        </p:nvSpPr>
        <p:spPr>
          <a:xfrm>
            <a:off x="9360655" y="11675566"/>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多级缓存</a:t>
            </a:r>
          </a:p>
        </p:txBody>
      </p:sp>
    </p:spTree>
    <p:extLst>
      <p:ext uri="{BB962C8B-B14F-4D97-AF65-F5344CB8AC3E}">
        <p14:creationId xmlns:p14="http://schemas.microsoft.com/office/powerpoint/2010/main" val="12278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D375E467-9972-433F-B513-3D6CCAFB4D7C}"/>
              </a:ext>
            </a:extLst>
          </p:cNvPr>
          <p:cNvGrpSpPr/>
          <p:nvPr/>
        </p:nvGrpSpPr>
        <p:grpSpPr>
          <a:xfrm>
            <a:off x="5214074" y="1847966"/>
            <a:ext cx="11634513" cy="9631998"/>
            <a:chOff x="5214074" y="1847966"/>
            <a:chExt cx="11634513" cy="9631998"/>
          </a:xfrm>
        </p:grpSpPr>
        <p:sp>
          <p:nvSpPr>
            <p:cNvPr id="80" name="矩形: 圆角 79">
              <a:extLst>
                <a:ext uri="{FF2B5EF4-FFF2-40B4-BE49-F238E27FC236}">
                  <a16:creationId xmlns:a16="http://schemas.microsoft.com/office/drawing/2014/main" id="{0AEE38A9-8B00-414C-B70F-C24DF69D9422}"/>
                </a:ext>
              </a:extLst>
            </p:cNvPr>
            <p:cNvSpPr/>
            <p:nvPr/>
          </p:nvSpPr>
          <p:spPr>
            <a:xfrm>
              <a:off x="6525006" y="8360400"/>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grpSp>
          <p:nvGrpSpPr>
            <p:cNvPr id="88" name="组合 87">
              <a:extLst>
                <a:ext uri="{FF2B5EF4-FFF2-40B4-BE49-F238E27FC236}">
                  <a16:creationId xmlns:a16="http://schemas.microsoft.com/office/drawing/2014/main" id="{EEB85213-3DBA-4463-A9EC-05ACE5133229}"/>
                </a:ext>
              </a:extLst>
            </p:cNvPr>
            <p:cNvGrpSpPr/>
            <p:nvPr/>
          </p:nvGrpSpPr>
          <p:grpSpPr>
            <a:xfrm>
              <a:off x="6525005" y="9442781"/>
              <a:ext cx="2309830" cy="1190741"/>
              <a:chOff x="9509910" y="7622139"/>
              <a:chExt cx="2459129" cy="1276351"/>
            </a:xfrm>
          </p:grpSpPr>
          <p:sp>
            <p:nvSpPr>
              <p:cNvPr id="131" name="矩形: 圆角 130">
                <a:extLst>
                  <a:ext uri="{FF2B5EF4-FFF2-40B4-BE49-F238E27FC236}">
                    <a16:creationId xmlns:a16="http://schemas.microsoft.com/office/drawing/2014/main" id="{BCA541E0-2792-4CDA-9449-33170231DA17}"/>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2" name="矩形: 圆角 131">
                <a:extLst>
                  <a:ext uri="{FF2B5EF4-FFF2-40B4-BE49-F238E27FC236}">
                    <a16:creationId xmlns:a16="http://schemas.microsoft.com/office/drawing/2014/main" id="{7E5F4C6D-21F2-4717-BABB-FD3597511111}"/>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3" name="矩形: 圆角 132">
                <a:extLst>
                  <a:ext uri="{FF2B5EF4-FFF2-40B4-BE49-F238E27FC236}">
                    <a16:creationId xmlns:a16="http://schemas.microsoft.com/office/drawing/2014/main" id="{476F632B-48B4-4682-A271-3808C0B0564E}"/>
                  </a:ext>
                </a:extLst>
              </p:cNvPr>
              <p:cNvSpPr/>
              <p:nvPr/>
            </p:nvSpPr>
            <p:spPr>
              <a:xfrm>
                <a:off x="9814710" y="7926940"/>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89" name="矩形: 圆角 88">
              <a:extLst>
                <a:ext uri="{FF2B5EF4-FFF2-40B4-BE49-F238E27FC236}">
                  <a16:creationId xmlns:a16="http://schemas.microsoft.com/office/drawing/2014/main" id="{46FD9D0F-514E-4CFB-A3D5-95F73DBD8643}"/>
                </a:ext>
              </a:extLst>
            </p:cNvPr>
            <p:cNvSpPr/>
            <p:nvPr/>
          </p:nvSpPr>
          <p:spPr>
            <a:xfrm>
              <a:off x="10377544" y="2472962"/>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90" name="矩形: 圆角 89">
              <a:extLst>
                <a:ext uri="{FF2B5EF4-FFF2-40B4-BE49-F238E27FC236}">
                  <a16:creationId xmlns:a16="http://schemas.microsoft.com/office/drawing/2014/main" id="{44B9CEC5-029F-4AF5-8D60-BEE81C037493}"/>
                </a:ext>
              </a:extLst>
            </p:cNvPr>
            <p:cNvSpPr/>
            <p:nvPr/>
          </p:nvSpPr>
          <p:spPr>
            <a:xfrm>
              <a:off x="14201466" y="2472962"/>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8780C704-A582-4DAF-A145-BB58517C1607}"/>
                </a:ext>
              </a:extLst>
            </p:cNvPr>
            <p:cNvCxnSpPr>
              <a:cxnSpLocks/>
            </p:cNvCxnSpPr>
            <p:nvPr/>
          </p:nvCxnSpPr>
          <p:spPr>
            <a:xfrm>
              <a:off x="12401079" y="2672929"/>
              <a:ext cx="180145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3CAA61F-AAA6-4B76-A19C-FB8077980FCD}"/>
                </a:ext>
              </a:extLst>
            </p:cNvPr>
            <p:cNvCxnSpPr>
              <a:cxnSpLocks/>
            </p:cNvCxnSpPr>
            <p:nvPr/>
          </p:nvCxnSpPr>
          <p:spPr>
            <a:xfrm flipH="1">
              <a:off x="12401079" y="3262858"/>
              <a:ext cx="1801460"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A9C9FA8C-3041-45F0-A335-1D10FCAEC70C}"/>
                </a:ext>
              </a:extLst>
            </p:cNvPr>
            <p:cNvSpPr/>
            <p:nvPr/>
          </p:nvSpPr>
          <p:spPr>
            <a:xfrm>
              <a:off x="11969633" y="2150219"/>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21636CB2-B8F1-4743-96C1-8D04DCCC76C6}"/>
                </a:ext>
              </a:extLst>
            </p:cNvPr>
            <p:cNvSpPr/>
            <p:nvPr/>
          </p:nvSpPr>
          <p:spPr>
            <a:xfrm>
              <a:off x="12195485" y="3420733"/>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6BE7071D-E54E-406B-8F36-4D2B16596BE5}"/>
                </a:ext>
              </a:extLst>
            </p:cNvPr>
            <p:cNvGrpSpPr/>
            <p:nvPr/>
          </p:nvGrpSpPr>
          <p:grpSpPr>
            <a:xfrm>
              <a:off x="5214074" y="7829772"/>
              <a:ext cx="11634513" cy="3650192"/>
              <a:chOff x="723529" y="10316635"/>
              <a:chExt cx="11350707" cy="2160000"/>
            </a:xfrm>
          </p:grpSpPr>
          <p:sp>
            <p:nvSpPr>
              <p:cNvPr id="128" name="矩形 127">
                <a:extLst>
                  <a:ext uri="{FF2B5EF4-FFF2-40B4-BE49-F238E27FC236}">
                    <a16:creationId xmlns:a16="http://schemas.microsoft.com/office/drawing/2014/main" id="{27E3FE98-1B1E-46E6-B329-7C1636A84B0C}"/>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9" name="矩形 128">
                <a:extLst>
                  <a:ext uri="{FF2B5EF4-FFF2-40B4-BE49-F238E27FC236}">
                    <a16:creationId xmlns:a16="http://schemas.microsoft.com/office/drawing/2014/main" id="{2E5689DF-DA05-44C5-BA14-86D8D4D25A73}"/>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0" name="文本框 129">
                <a:extLst>
                  <a:ext uri="{FF2B5EF4-FFF2-40B4-BE49-F238E27FC236}">
                    <a16:creationId xmlns:a16="http://schemas.microsoft.com/office/drawing/2014/main" id="{C28A5731-4BF7-4383-B464-FAFC9917CB30}"/>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96" name="组合 95">
              <a:extLst>
                <a:ext uri="{FF2B5EF4-FFF2-40B4-BE49-F238E27FC236}">
                  <a16:creationId xmlns:a16="http://schemas.microsoft.com/office/drawing/2014/main" id="{C2D25AB7-9968-4BFB-ADB2-35F3A9993E62}"/>
                </a:ext>
              </a:extLst>
            </p:cNvPr>
            <p:cNvGrpSpPr/>
            <p:nvPr/>
          </p:nvGrpSpPr>
          <p:grpSpPr>
            <a:xfrm>
              <a:off x="5214075" y="5912954"/>
              <a:ext cx="11634512" cy="1916818"/>
              <a:chOff x="723529" y="10316635"/>
              <a:chExt cx="11350707" cy="2160000"/>
            </a:xfrm>
          </p:grpSpPr>
          <p:sp>
            <p:nvSpPr>
              <p:cNvPr id="125" name="矩形 124">
                <a:extLst>
                  <a:ext uri="{FF2B5EF4-FFF2-40B4-BE49-F238E27FC236}">
                    <a16:creationId xmlns:a16="http://schemas.microsoft.com/office/drawing/2014/main" id="{ED04F797-4ECA-4D4F-BC77-0FB7BD8E2906}"/>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55686B56-F4E0-4B47-BED1-3684133C8355}"/>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FBD49171-F3B6-49DC-81BA-E2AF357E43AC}"/>
                  </a:ext>
                </a:extLst>
              </p:cNvPr>
              <p:cNvSpPr txBox="1"/>
              <p:nvPr/>
            </p:nvSpPr>
            <p:spPr>
              <a:xfrm>
                <a:off x="1055865" y="10535748"/>
                <a:ext cx="600538" cy="1801566"/>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97" name="组合 96">
              <a:extLst>
                <a:ext uri="{FF2B5EF4-FFF2-40B4-BE49-F238E27FC236}">
                  <a16:creationId xmlns:a16="http://schemas.microsoft.com/office/drawing/2014/main" id="{BF82FB80-0AC9-4736-B00B-17BBAD1831AB}"/>
                </a:ext>
              </a:extLst>
            </p:cNvPr>
            <p:cNvGrpSpPr/>
            <p:nvPr/>
          </p:nvGrpSpPr>
          <p:grpSpPr>
            <a:xfrm>
              <a:off x="5214075" y="3909115"/>
              <a:ext cx="11634512" cy="1996151"/>
              <a:chOff x="723529" y="10316635"/>
              <a:chExt cx="11350707" cy="2160000"/>
            </a:xfrm>
          </p:grpSpPr>
          <p:sp>
            <p:nvSpPr>
              <p:cNvPr id="122" name="矩形 121">
                <a:extLst>
                  <a:ext uri="{FF2B5EF4-FFF2-40B4-BE49-F238E27FC236}">
                    <a16:creationId xmlns:a16="http://schemas.microsoft.com/office/drawing/2014/main" id="{16A4299E-5114-4ED3-BDC3-427508C7B67B}"/>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051C97A-C109-4A77-A690-0C212C48388D}"/>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58E15F87-1263-4179-B95E-D0DE57368412}"/>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cxnSp>
          <p:nvCxnSpPr>
            <p:cNvPr id="99" name="直接箭头连接符 98">
              <a:extLst>
                <a:ext uri="{FF2B5EF4-FFF2-40B4-BE49-F238E27FC236}">
                  <a16:creationId xmlns:a16="http://schemas.microsoft.com/office/drawing/2014/main" id="{E0EA4F0D-AAC3-4600-B2C0-EE8D00CE9070}"/>
                </a:ext>
              </a:extLst>
            </p:cNvPr>
            <p:cNvCxnSpPr>
              <a:cxnSpLocks/>
              <a:stCxn id="153" idx="2"/>
              <a:endCxn id="139" idx="0"/>
            </p:cNvCxnSpPr>
            <p:nvPr/>
          </p:nvCxnSpPr>
          <p:spPr>
            <a:xfrm flipH="1">
              <a:off x="7938378" y="5456256"/>
              <a:ext cx="3612809"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DD06D14-91C2-4CA8-8A01-4E02C9D93004}"/>
                </a:ext>
              </a:extLst>
            </p:cNvPr>
            <p:cNvCxnSpPr>
              <a:cxnSpLocks/>
              <a:stCxn id="153" idx="2"/>
              <a:endCxn id="143" idx="0"/>
            </p:cNvCxnSpPr>
            <p:nvPr/>
          </p:nvCxnSpPr>
          <p:spPr>
            <a:xfrm flipH="1">
              <a:off x="11418050" y="5456256"/>
              <a:ext cx="133137"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BC49864-A691-45C7-AF67-96ABAB8E836C}"/>
                </a:ext>
              </a:extLst>
            </p:cNvPr>
            <p:cNvCxnSpPr>
              <a:cxnSpLocks/>
              <a:stCxn id="153" idx="2"/>
              <a:endCxn id="147" idx="0"/>
            </p:cNvCxnSpPr>
            <p:nvPr/>
          </p:nvCxnSpPr>
          <p:spPr>
            <a:xfrm>
              <a:off x="11551187" y="5456256"/>
              <a:ext cx="3346535" cy="80473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7793E49E-36CE-400C-B651-E8F8E88CB2EF}"/>
                </a:ext>
              </a:extLst>
            </p:cNvPr>
            <p:cNvGrpSpPr/>
            <p:nvPr/>
          </p:nvGrpSpPr>
          <p:grpSpPr>
            <a:xfrm>
              <a:off x="5214075" y="1847966"/>
              <a:ext cx="11634512" cy="2058922"/>
              <a:chOff x="723529" y="10316635"/>
              <a:chExt cx="11350707" cy="2160000"/>
            </a:xfrm>
          </p:grpSpPr>
          <p:sp>
            <p:nvSpPr>
              <p:cNvPr id="116" name="矩形 115">
                <a:extLst>
                  <a:ext uri="{FF2B5EF4-FFF2-40B4-BE49-F238E27FC236}">
                    <a16:creationId xmlns:a16="http://schemas.microsoft.com/office/drawing/2014/main" id="{0B74271E-205C-4FE9-B882-6221AF1BEE3A}"/>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06A2FBE-55E0-4CF7-BE22-11AFA84783C4}"/>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18" name="文本框 117">
                <a:extLst>
                  <a:ext uri="{FF2B5EF4-FFF2-40B4-BE49-F238E27FC236}">
                    <a16:creationId xmlns:a16="http://schemas.microsoft.com/office/drawing/2014/main" id="{804F8328-A0E2-402A-B543-2D565A2AFC5C}"/>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sp>
          <p:nvSpPr>
            <p:cNvPr id="104" name="箭头: 右 103">
              <a:extLst>
                <a:ext uri="{FF2B5EF4-FFF2-40B4-BE49-F238E27FC236}">
                  <a16:creationId xmlns:a16="http://schemas.microsoft.com/office/drawing/2014/main" id="{0AA47946-7337-4528-B6DD-E9C668771D9A}"/>
                </a:ext>
              </a:extLst>
            </p:cNvPr>
            <p:cNvSpPr/>
            <p:nvPr/>
          </p:nvSpPr>
          <p:spPr>
            <a:xfrm rot="16200000" flipH="1">
              <a:off x="11367317" y="76289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5" name="箭头: 右 104">
              <a:extLst>
                <a:ext uri="{FF2B5EF4-FFF2-40B4-BE49-F238E27FC236}">
                  <a16:creationId xmlns:a16="http://schemas.microsoft.com/office/drawing/2014/main" id="{06BBC9BA-9494-455F-B489-6EAEC9B7580A}"/>
                </a:ext>
              </a:extLst>
            </p:cNvPr>
            <p:cNvSpPr/>
            <p:nvPr/>
          </p:nvSpPr>
          <p:spPr>
            <a:xfrm rot="16200000" flipH="1">
              <a:off x="7928240" y="7628967"/>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6" name="箭头: 右 105">
              <a:extLst>
                <a:ext uri="{FF2B5EF4-FFF2-40B4-BE49-F238E27FC236}">
                  <a16:creationId xmlns:a16="http://schemas.microsoft.com/office/drawing/2014/main" id="{7DDD8A20-6FDA-4B3C-98FE-1EA1D716A0C5}"/>
                </a:ext>
              </a:extLst>
            </p:cNvPr>
            <p:cNvSpPr/>
            <p:nvPr/>
          </p:nvSpPr>
          <p:spPr>
            <a:xfrm rot="16200000" flipH="1">
              <a:off x="14910236" y="7599091"/>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10" name="矩形: 圆角 109">
              <a:extLst>
                <a:ext uri="{FF2B5EF4-FFF2-40B4-BE49-F238E27FC236}">
                  <a16:creationId xmlns:a16="http://schemas.microsoft.com/office/drawing/2014/main" id="{5B6AA9E0-2922-42D7-876F-B1D0E5F31E42}"/>
                </a:ext>
              </a:extLst>
            </p:cNvPr>
            <p:cNvSpPr/>
            <p:nvPr/>
          </p:nvSpPr>
          <p:spPr>
            <a:xfrm>
              <a:off x="7055949" y="2496716"/>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45C2695C-ABDE-4B6D-BA6C-DD53D711522D}"/>
                </a:ext>
              </a:extLst>
            </p:cNvPr>
            <p:cNvCxnSpPr>
              <a:cxnSpLocks/>
            </p:cNvCxnSpPr>
            <p:nvPr/>
          </p:nvCxnSpPr>
          <p:spPr>
            <a:xfrm>
              <a:off x="9095731" y="2672929"/>
              <a:ext cx="127411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E5ACAF4E-1262-4D50-82D7-7F611450B15E}"/>
                </a:ext>
              </a:extLst>
            </p:cNvPr>
            <p:cNvCxnSpPr>
              <a:cxnSpLocks/>
            </p:cNvCxnSpPr>
            <p:nvPr/>
          </p:nvCxnSpPr>
          <p:spPr>
            <a:xfrm flipH="1">
              <a:off x="9079485" y="3262858"/>
              <a:ext cx="1207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8" name="组合 137">
              <a:extLst>
                <a:ext uri="{FF2B5EF4-FFF2-40B4-BE49-F238E27FC236}">
                  <a16:creationId xmlns:a16="http://schemas.microsoft.com/office/drawing/2014/main" id="{7948F424-AF63-4126-9FDB-C784F55420AE}"/>
                </a:ext>
              </a:extLst>
            </p:cNvPr>
            <p:cNvGrpSpPr/>
            <p:nvPr/>
          </p:nvGrpSpPr>
          <p:grpSpPr>
            <a:xfrm>
              <a:off x="6926610" y="6260995"/>
              <a:ext cx="2309830" cy="1190740"/>
              <a:chOff x="9509910" y="7622139"/>
              <a:chExt cx="2459129" cy="1276350"/>
            </a:xfrm>
          </p:grpSpPr>
          <p:sp>
            <p:nvSpPr>
              <p:cNvPr id="139" name="矩形: 圆角 138">
                <a:extLst>
                  <a:ext uri="{FF2B5EF4-FFF2-40B4-BE49-F238E27FC236}">
                    <a16:creationId xmlns:a16="http://schemas.microsoft.com/office/drawing/2014/main" id="{AADD58C5-D36C-4234-B546-7B2DA70EBB1C}"/>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0" name="矩形: 圆角 139">
                <a:extLst>
                  <a:ext uri="{FF2B5EF4-FFF2-40B4-BE49-F238E27FC236}">
                    <a16:creationId xmlns:a16="http://schemas.microsoft.com/office/drawing/2014/main" id="{371DBBD6-BB02-4AB8-B977-10C9507BE4D2}"/>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1" name="矩形: 圆角 140">
                <a:extLst>
                  <a:ext uri="{FF2B5EF4-FFF2-40B4-BE49-F238E27FC236}">
                    <a16:creationId xmlns:a16="http://schemas.microsoft.com/office/drawing/2014/main" id="{720807C5-7E79-4458-8E9C-705C6D643865}"/>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用户中心</a:t>
                </a:r>
              </a:p>
            </p:txBody>
          </p:sp>
        </p:grpSp>
        <p:grpSp>
          <p:nvGrpSpPr>
            <p:cNvPr id="142" name="组合 141">
              <a:extLst>
                <a:ext uri="{FF2B5EF4-FFF2-40B4-BE49-F238E27FC236}">
                  <a16:creationId xmlns:a16="http://schemas.microsoft.com/office/drawing/2014/main" id="{5B8A4350-E9C4-4417-B8B8-C96E16D9C4A2}"/>
                </a:ext>
              </a:extLst>
            </p:cNvPr>
            <p:cNvGrpSpPr/>
            <p:nvPr/>
          </p:nvGrpSpPr>
          <p:grpSpPr>
            <a:xfrm>
              <a:off x="10406282" y="6260995"/>
              <a:ext cx="2309830" cy="1190740"/>
              <a:chOff x="9509910" y="7622139"/>
              <a:chExt cx="2459129" cy="1276350"/>
            </a:xfrm>
          </p:grpSpPr>
          <p:sp>
            <p:nvSpPr>
              <p:cNvPr id="143" name="矩形: 圆角 142">
                <a:extLst>
                  <a:ext uri="{FF2B5EF4-FFF2-40B4-BE49-F238E27FC236}">
                    <a16:creationId xmlns:a16="http://schemas.microsoft.com/office/drawing/2014/main" id="{AF094036-87B1-4D60-81EE-14F0E641A744}"/>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4" name="矩形: 圆角 143">
                <a:extLst>
                  <a:ext uri="{FF2B5EF4-FFF2-40B4-BE49-F238E27FC236}">
                    <a16:creationId xmlns:a16="http://schemas.microsoft.com/office/drawing/2014/main" id="{1CFB8DD4-74C0-4BE8-86E4-EFE08F342FAA}"/>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5" name="矩形: 圆角 144">
                <a:extLst>
                  <a:ext uri="{FF2B5EF4-FFF2-40B4-BE49-F238E27FC236}">
                    <a16:creationId xmlns:a16="http://schemas.microsoft.com/office/drawing/2014/main" id="{F8C537A3-DA6D-44BB-814B-4B5BA1F6D677}"/>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产品中心</a:t>
                </a:r>
              </a:p>
            </p:txBody>
          </p:sp>
        </p:grpSp>
        <p:grpSp>
          <p:nvGrpSpPr>
            <p:cNvPr id="146" name="组合 145">
              <a:extLst>
                <a:ext uri="{FF2B5EF4-FFF2-40B4-BE49-F238E27FC236}">
                  <a16:creationId xmlns:a16="http://schemas.microsoft.com/office/drawing/2014/main" id="{15DD41FE-A422-41BC-A6B3-D59641F3B997}"/>
                </a:ext>
              </a:extLst>
            </p:cNvPr>
            <p:cNvGrpSpPr/>
            <p:nvPr/>
          </p:nvGrpSpPr>
          <p:grpSpPr>
            <a:xfrm>
              <a:off x="13885954" y="6260995"/>
              <a:ext cx="2309830" cy="1190740"/>
              <a:chOff x="9509910" y="7622139"/>
              <a:chExt cx="2459129" cy="1276350"/>
            </a:xfrm>
          </p:grpSpPr>
          <p:sp>
            <p:nvSpPr>
              <p:cNvPr id="147" name="矩形: 圆角 146">
                <a:extLst>
                  <a:ext uri="{FF2B5EF4-FFF2-40B4-BE49-F238E27FC236}">
                    <a16:creationId xmlns:a16="http://schemas.microsoft.com/office/drawing/2014/main" id="{E12B8B60-B5E1-4DC5-A653-6DDF2234702E}"/>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8" name="矩形: 圆角 147">
                <a:extLst>
                  <a:ext uri="{FF2B5EF4-FFF2-40B4-BE49-F238E27FC236}">
                    <a16:creationId xmlns:a16="http://schemas.microsoft.com/office/drawing/2014/main" id="{D007349F-FC76-4DD5-828F-4ADC862DEEE0}"/>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9" name="矩形: 圆角 148">
                <a:extLst>
                  <a:ext uri="{FF2B5EF4-FFF2-40B4-BE49-F238E27FC236}">
                    <a16:creationId xmlns:a16="http://schemas.microsoft.com/office/drawing/2014/main" id="{04C23EFE-FE51-45A1-904C-67ABD75EB411}"/>
                  </a:ext>
                </a:extLst>
              </p:cNvPr>
              <p:cNvSpPr/>
              <p:nvPr/>
            </p:nvSpPr>
            <p:spPr>
              <a:xfrm>
                <a:off x="9814710" y="79269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订单中心</a:t>
                </a:r>
              </a:p>
            </p:txBody>
          </p:sp>
        </p:grpSp>
        <p:grpSp>
          <p:nvGrpSpPr>
            <p:cNvPr id="150" name="组合 149">
              <a:extLst>
                <a:ext uri="{FF2B5EF4-FFF2-40B4-BE49-F238E27FC236}">
                  <a16:creationId xmlns:a16="http://schemas.microsoft.com/office/drawing/2014/main" id="{4F26154B-8E1D-431D-831D-32A624EE4828}"/>
                </a:ext>
              </a:extLst>
            </p:cNvPr>
            <p:cNvGrpSpPr/>
            <p:nvPr/>
          </p:nvGrpSpPr>
          <p:grpSpPr>
            <a:xfrm>
              <a:off x="10253124" y="4265516"/>
              <a:ext cx="2309830" cy="1190740"/>
              <a:chOff x="9509910" y="7622139"/>
              <a:chExt cx="2459129" cy="1276350"/>
            </a:xfrm>
            <a:solidFill>
              <a:srgbClr val="72CCF8"/>
            </a:solidFill>
          </p:grpSpPr>
          <p:sp>
            <p:nvSpPr>
              <p:cNvPr id="151" name="矩形: 圆角 150">
                <a:extLst>
                  <a:ext uri="{FF2B5EF4-FFF2-40B4-BE49-F238E27FC236}">
                    <a16:creationId xmlns:a16="http://schemas.microsoft.com/office/drawing/2014/main" id="{719ACD09-B69B-4D1D-B80B-B8521BB0DC8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2" name="矩形: 圆角 151">
                <a:extLst>
                  <a:ext uri="{FF2B5EF4-FFF2-40B4-BE49-F238E27FC236}">
                    <a16:creationId xmlns:a16="http://schemas.microsoft.com/office/drawing/2014/main" id="{19E1E814-B47A-4400-AB65-1B7D22BAC229}"/>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3" name="矩形: 圆角 152">
                <a:extLst>
                  <a:ext uri="{FF2B5EF4-FFF2-40B4-BE49-F238E27FC236}">
                    <a16:creationId xmlns:a16="http://schemas.microsoft.com/office/drawing/2014/main" id="{735C5773-1D4A-4E58-AB18-EF27C7D214F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Nginx</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2DF803A1-DBD4-4285-A5D7-FBF77E24353A}"/>
                </a:ext>
              </a:extLst>
            </p:cNvPr>
            <p:cNvGrpSpPr/>
            <p:nvPr/>
          </p:nvGrpSpPr>
          <p:grpSpPr>
            <a:xfrm>
              <a:off x="9041314" y="8288635"/>
              <a:ext cx="3703103" cy="2773413"/>
              <a:chOff x="14551281" y="9769021"/>
              <a:chExt cx="3703103" cy="2773413"/>
            </a:xfrm>
          </p:grpSpPr>
          <p:sp>
            <p:nvSpPr>
              <p:cNvPr id="81" name="矩形: 圆角 80">
                <a:extLst>
                  <a:ext uri="{FF2B5EF4-FFF2-40B4-BE49-F238E27FC236}">
                    <a16:creationId xmlns:a16="http://schemas.microsoft.com/office/drawing/2014/main" id="{3D48204A-CD5B-4A88-9509-EF8B35BD462C}"/>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07" name="组合 106">
                <a:extLst>
                  <a:ext uri="{FF2B5EF4-FFF2-40B4-BE49-F238E27FC236}">
                    <a16:creationId xmlns:a16="http://schemas.microsoft.com/office/drawing/2014/main" id="{0D5FC744-749F-4C1F-85AC-30EB134D481F}"/>
                  </a:ext>
                </a:extLst>
              </p:cNvPr>
              <p:cNvGrpSpPr/>
              <p:nvPr/>
            </p:nvGrpSpPr>
            <p:grpSpPr>
              <a:xfrm>
                <a:off x="15348515" y="11115248"/>
                <a:ext cx="2309830" cy="1190740"/>
                <a:chOff x="9509910" y="7622139"/>
                <a:chExt cx="2459129" cy="1276350"/>
              </a:xfrm>
              <a:solidFill>
                <a:srgbClr val="F19B97"/>
              </a:solidFill>
            </p:grpSpPr>
            <p:sp>
              <p:nvSpPr>
                <p:cNvPr id="113" name="矩形: 圆角 112">
                  <a:extLst>
                    <a:ext uri="{FF2B5EF4-FFF2-40B4-BE49-F238E27FC236}">
                      <a16:creationId xmlns:a16="http://schemas.microsoft.com/office/drawing/2014/main" id="{F67BAF14-5F31-443B-B4E4-223AD565DCF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BDF243C6-9A85-4779-B2F3-046076D966B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5" name="矩形: 圆角 114">
                  <a:extLst>
                    <a:ext uri="{FF2B5EF4-FFF2-40B4-BE49-F238E27FC236}">
                      <a16:creationId xmlns:a16="http://schemas.microsoft.com/office/drawing/2014/main" id="{16845854-8541-475C-B185-471D851C963C}"/>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08" name="连接符: 肘形 107">
                <a:extLst>
                  <a:ext uri="{FF2B5EF4-FFF2-40B4-BE49-F238E27FC236}">
                    <a16:creationId xmlns:a16="http://schemas.microsoft.com/office/drawing/2014/main" id="{8D923977-76D1-4E63-9173-D9B5992BDE8E}"/>
                  </a:ext>
                </a:extLst>
              </p:cNvPr>
              <p:cNvCxnSpPr>
                <a:cxnSpLocks/>
                <a:stCxn id="81" idx="3"/>
                <a:endCxn id="115"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549851A-4040-42CE-878E-87A1558BAAB3}"/>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BC252F46-C65E-4C91-8250-301C6F4484FB}"/>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产品业务</a:t>
                </a:r>
              </a:p>
            </p:txBody>
          </p:sp>
        </p:grpSp>
        <p:grpSp>
          <p:nvGrpSpPr>
            <p:cNvPr id="155" name="组合 154">
              <a:extLst>
                <a:ext uri="{FF2B5EF4-FFF2-40B4-BE49-F238E27FC236}">
                  <a16:creationId xmlns:a16="http://schemas.microsoft.com/office/drawing/2014/main" id="{F97179C7-3630-43DC-9EF3-FC4971CD9A59}"/>
                </a:ext>
              </a:extLst>
            </p:cNvPr>
            <p:cNvGrpSpPr/>
            <p:nvPr/>
          </p:nvGrpSpPr>
          <p:grpSpPr>
            <a:xfrm>
              <a:off x="12915511" y="8297245"/>
              <a:ext cx="3703103" cy="2773413"/>
              <a:chOff x="14551281" y="9769021"/>
              <a:chExt cx="3703103" cy="2773413"/>
            </a:xfrm>
          </p:grpSpPr>
          <p:sp>
            <p:nvSpPr>
              <p:cNvPr id="156" name="矩形: 圆角 155">
                <a:extLst>
                  <a:ext uri="{FF2B5EF4-FFF2-40B4-BE49-F238E27FC236}">
                    <a16:creationId xmlns:a16="http://schemas.microsoft.com/office/drawing/2014/main" id="{BDD0C326-94A3-40BC-84BC-0482A863D361}"/>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57" name="组合 156">
                <a:extLst>
                  <a:ext uri="{FF2B5EF4-FFF2-40B4-BE49-F238E27FC236}">
                    <a16:creationId xmlns:a16="http://schemas.microsoft.com/office/drawing/2014/main" id="{41AED49D-5273-4F15-A6C8-EAE14D3DC9AE}"/>
                  </a:ext>
                </a:extLst>
              </p:cNvPr>
              <p:cNvGrpSpPr/>
              <p:nvPr/>
            </p:nvGrpSpPr>
            <p:grpSpPr>
              <a:xfrm>
                <a:off x="15348515" y="11115248"/>
                <a:ext cx="2309830" cy="1190740"/>
                <a:chOff x="9509910" y="7622139"/>
                <a:chExt cx="2459129" cy="1276350"/>
              </a:xfrm>
              <a:solidFill>
                <a:srgbClr val="F19B97"/>
              </a:solidFill>
            </p:grpSpPr>
            <p:sp>
              <p:nvSpPr>
                <p:cNvPr id="161" name="矩形: 圆角 160">
                  <a:extLst>
                    <a:ext uri="{FF2B5EF4-FFF2-40B4-BE49-F238E27FC236}">
                      <a16:creationId xmlns:a16="http://schemas.microsoft.com/office/drawing/2014/main" id="{540D2163-7160-4696-9EB2-9B414DF90D40}"/>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2" name="矩形: 圆角 161">
                  <a:extLst>
                    <a:ext uri="{FF2B5EF4-FFF2-40B4-BE49-F238E27FC236}">
                      <a16:creationId xmlns:a16="http://schemas.microsoft.com/office/drawing/2014/main" id="{B8FD766A-49DC-41BE-A163-D822925E103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59C5B800-F341-45E6-8E2A-2814AAEBF6B2}"/>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58" name="连接符: 肘形 157">
                <a:extLst>
                  <a:ext uri="{FF2B5EF4-FFF2-40B4-BE49-F238E27FC236}">
                    <a16:creationId xmlns:a16="http://schemas.microsoft.com/office/drawing/2014/main" id="{26EF69CB-AFC3-4B95-B4BE-B6EBC01A2286}"/>
                  </a:ext>
                </a:extLst>
              </p:cNvPr>
              <p:cNvCxnSpPr>
                <a:cxnSpLocks/>
                <a:stCxn id="156" idx="3"/>
                <a:endCxn id="163"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59" name="矩形: 圆角 158">
                <a:extLst>
                  <a:ext uri="{FF2B5EF4-FFF2-40B4-BE49-F238E27FC236}">
                    <a16:creationId xmlns:a16="http://schemas.microsoft.com/office/drawing/2014/main" id="{DB648F21-6316-46F5-B931-695AAA18C5AD}"/>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83C15542-8489-4815-8476-94FCFDDA25D7}"/>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支付业务</a:t>
                </a:r>
              </a:p>
            </p:txBody>
          </p:sp>
        </p:grpSp>
        <p:cxnSp>
          <p:nvCxnSpPr>
            <p:cNvPr id="103" name="直接箭头连接符 102">
              <a:extLst>
                <a:ext uri="{FF2B5EF4-FFF2-40B4-BE49-F238E27FC236}">
                  <a16:creationId xmlns:a16="http://schemas.microsoft.com/office/drawing/2014/main" id="{448B5992-7504-4B77-8CBF-8C5D6D23E9A5}"/>
                </a:ext>
              </a:extLst>
            </p:cNvPr>
            <p:cNvCxnSpPr>
              <a:cxnSpLocks/>
              <a:stCxn id="89" idx="2"/>
              <a:endCxn id="151" idx="0"/>
            </p:cNvCxnSpPr>
            <p:nvPr/>
          </p:nvCxnSpPr>
          <p:spPr>
            <a:xfrm flipH="1">
              <a:off x="11264892" y="3379346"/>
              <a:ext cx="124420" cy="88617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0" name="文本框 169">
            <a:extLst>
              <a:ext uri="{FF2B5EF4-FFF2-40B4-BE49-F238E27FC236}">
                <a16:creationId xmlns:a16="http://schemas.microsoft.com/office/drawing/2014/main" id="{74EBE21F-5C0F-428C-9AB9-F8F59850A8F4}"/>
              </a:ext>
            </a:extLst>
          </p:cNvPr>
          <p:cNvSpPr txBox="1"/>
          <p:nvPr/>
        </p:nvSpPr>
        <p:spPr>
          <a:xfrm>
            <a:off x="9360655" y="11675566"/>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业务拆分</a:t>
            </a:r>
          </a:p>
        </p:txBody>
      </p:sp>
    </p:spTree>
    <p:extLst>
      <p:ext uri="{BB962C8B-B14F-4D97-AF65-F5344CB8AC3E}">
        <p14:creationId xmlns:p14="http://schemas.microsoft.com/office/powerpoint/2010/main" val="29772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70" name="文本框 169">
            <a:extLst>
              <a:ext uri="{FF2B5EF4-FFF2-40B4-BE49-F238E27FC236}">
                <a16:creationId xmlns:a16="http://schemas.microsoft.com/office/drawing/2014/main" id="{74EBE21F-5C0F-428C-9AB9-F8F59850A8F4}"/>
              </a:ext>
            </a:extLst>
          </p:cNvPr>
          <p:cNvSpPr txBox="1"/>
          <p:nvPr/>
        </p:nvSpPr>
        <p:spPr>
          <a:xfrm>
            <a:off x="9360655" y="1176405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分库分表</a:t>
            </a:r>
          </a:p>
        </p:txBody>
      </p:sp>
      <p:grpSp>
        <p:nvGrpSpPr>
          <p:cNvPr id="28" name="组合 27">
            <a:extLst>
              <a:ext uri="{FF2B5EF4-FFF2-40B4-BE49-F238E27FC236}">
                <a16:creationId xmlns:a16="http://schemas.microsoft.com/office/drawing/2014/main" id="{77453285-4521-4F09-BC9D-CA9D7C5012DE}"/>
              </a:ext>
            </a:extLst>
          </p:cNvPr>
          <p:cNvGrpSpPr/>
          <p:nvPr/>
        </p:nvGrpSpPr>
        <p:grpSpPr>
          <a:xfrm>
            <a:off x="3788694" y="1965954"/>
            <a:ext cx="15112275" cy="9602501"/>
            <a:chOff x="5214075" y="1877463"/>
            <a:chExt cx="15112275" cy="9602501"/>
          </a:xfrm>
        </p:grpSpPr>
        <p:sp>
          <p:nvSpPr>
            <p:cNvPr id="80" name="矩形: 圆角 79">
              <a:extLst>
                <a:ext uri="{FF2B5EF4-FFF2-40B4-BE49-F238E27FC236}">
                  <a16:creationId xmlns:a16="http://schemas.microsoft.com/office/drawing/2014/main" id="{0AEE38A9-8B00-414C-B70F-C24DF69D9422}"/>
                </a:ext>
              </a:extLst>
            </p:cNvPr>
            <p:cNvSpPr/>
            <p:nvPr/>
          </p:nvSpPr>
          <p:spPr>
            <a:xfrm>
              <a:off x="6680663" y="8555006"/>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grpSp>
          <p:nvGrpSpPr>
            <p:cNvPr id="88" name="组合 87">
              <a:extLst>
                <a:ext uri="{FF2B5EF4-FFF2-40B4-BE49-F238E27FC236}">
                  <a16:creationId xmlns:a16="http://schemas.microsoft.com/office/drawing/2014/main" id="{EEB85213-3DBA-4463-A9EC-05ACE5133229}"/>
                </a:ext>
              </a:extLst>
            </p:cNvPr>
            <p:cNvGrpSpPr/>
            <p:nvPr/>
          </p:nvGrpSpPr>
          <p:grpSpPr>
            <a:xfrm>
              <a:off x="6544950" y="9771161"/>
              <a:ext cx="2309830" cy="1190741"/>
              <a:chOff x="9509910" y="7622139"/>
              <a:chExt cx="2459129" cy="1276351"/>
            </a:xfrm>
          </p:grpSpPr>
          <p:sp>
            <p:nvSpPr>
              <p:cNvPr id="131" name="矩形: 圆角 130">
                <a:extLst>
                  <a:ext uri="{FF2B5EF4-FFF2-40B4-BE49-F238E27FC236}">
                    <a16:creationId xmlns:a16="http://schemas.microsoft.com/office/drawing/2014/main" id="{BCA541E0-2792-4CDA-9449-33170231DA17}"/>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2" name="矩形: 圆角 131">
                <a:extLst>
                  <a:ext uri="{FF2B5EF4-FFF2-40B4-BE49-F238E27FC236}">
                    <a16:creationId xmlns:a16="http://schemas.microsoft.com/office/drawing/2014/main" id="{7E5F4C6D-21F2-4717-BABB-FD3597511111}"/>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33" name="矩形: 圆角 132">
                <a:extLst>
                  <a:ext uri="{FF2B5EF4-FFF2-40B4-BE49-F238E27FC236}">
                    <a16:creationId xmlns:a16="http://schemas.microsoft.com/office/drawing/2014/main" id="{476F632B-48B4-4682-A271-3808C0B0564E}"/>
                  </a:ext>
                </a:extLst>
              </p:cNvPr>
              <p:cNvSpPr/>
              <p:nvPr/>
            </p:nvSpPr>
            <p:spPr>
              <a:xfrm>
                <a:off x="9814710" y="7926940"/>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89" name="矩形: 圆角 88">
              <a:extLst>
                <a:ext uri="{FF2B5EF4-FFF2-40B4-BE49-F238E27FC236}">
                  <a16:creationId xmlns:a16="http://schemas.microsoft.com/office/drawing/2014/main" id="{46FD9D0F-514E-4CFB-A3D5-95F73DBD8643}"/>
                </a:ext>
              </a:extLst>
            </p:cNvPr>
            <p:cNvSpPr/>
            <p:nvPr/>
          </p:nvSpPr>
          <p:spPr>
            <a:xfrm>
              <a:off x="11793388" y="244346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90" name="矩形: 圆角 89">
              <a:extLst>
                <a:ext uri="{FF2B5EF4-FFF2-40B4-BE49-F238E27FC236}">
                  <a16:creationId xmlns:a16="http://schemas.microsoft.com/office/drawing/2014/main" id="{44B9CEC5-029F-4AF5-8D60-BEE81C037493}"/>
                </a:ext>
              </a:extLst>
            </p:cNvPr>
            <p:cNvSpPr/>
            <p:nvPr/>
          </p:nvSpPr>
          <p:spPr>
            <a:xfrm>
              <a:off x="16238208" y="2417860"/>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91" name="直接箭头连接符 90">
              <a:extLst>
                <a:ext uri="{FF2B5EF4-FFF2-40B4-BE49-F238E27FC236}">
                  <a16:creationId xmlns:a16="http://schemas.microsoft.com/office/drawing/2014/main" id="{8780C704-A582-4DAF-A145-BB58517C1607}"/>
                </a:ext>
              </a:extLst>
            </p:cNvPr>
            <p:cNvCxnSpPr>
              <a:cxnSpLocks/>
            </p:cNvCxnSpPr>
            <p:nvPr/>
          </p:nvCxnSpPr>
          <p:spPr>
            <a:xfrm>
              <a:off x="13816923" y="2643432"/>
              <a:ext cx="242128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3CAA61F-AAA6-4B76-A19C-FB8077980FCD}"/>
                </a:ext>
              </a:extLst>
            </p:cNvPr>
            <p:cNvCxnSpPr>
              <a:cxnSpLocks/>
            </p:cNvCxnSpPr>
            <p:nvPr/>
          </p:nvCxnSpPr>
          <p:spPr>
            <a:xfrm flipH="1">
              <a:off x="13816923" y="3233361"/>
              <a:ext cx="23659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A9C9FA8C-3041-45F0-A335-1D10FCAEC70C}"/>
                </a:ext>
              </a:extLst>
            </p:cNvPr>
            <p:cNvSpPr/>
            <p:nvPr/>
          </p:nvSpPr>
          <p:spPr>
            <a:xfrm>
              <a:off x="13742056" y="2157956"/>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21636CB2-B8F1-4743-96C1-8D04DCCC76C6}"/>
                </a:ext>
              </a:extLst>
            </p:cNvPr>
            <p:cNvSpPr/>
            <p:nvPr/>
          </p:nvSpPr>
          <p:spPr>
            <a:xfrm>
              <a:off x="13935903" y="3411431"/>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27E3FE98-1B1E-46E6-B329-7C1636A84B0C}"/>
                </a:ext>
              </a:extLst>
            </p:cNvPr>
            <p:cNvSpPr/>
            <p:nvPr/>
          </p:nvSpPr>
          <p:spPr>
            <a:xfrm>
              <a:off x="6398633" y="7829772"/>
              <a:ext cx="13927717"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9" name="矩形 128">
              <a:extLst>
                <a:ext uri="{FF2B5EF4-FFF2-40B4-BE49-F238E27FC236}">
                  <a16:creationId xmlns:a16="http://schemas.microsoft.com/office/drawing/2014/main" id="{2E5689DF-DA05-44C5-BA14-86D8D4D25A73}"/>
                </a:ext>
              </a:extLst>
            </p:cNvPr>
            <p:cNvSpPr/>
            <p:nvPr/>
          </p:nvSpPr>
          <p:spPr>
            <a:xfrm>
              <a:off x="5214075" y="7829772"/>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0" name="文本框 129">
              <a:extLst>
                <a:ext uri="{FF2B5EF4-FFF2-40B4-BE49-F238E27FC236}">
                  <a16:creationId xmlns:a16="http://schemas.microsoft.com/office/drawing/2014/main" id="{C28A5731-4BF7-4383-B464-FAFC9917CB30}"/>
                </a:ext>
              </a:extLst>
            </p:cNvPr>
            <p:cNvSpPr txBox="1"/>
            <p:nvPr/>
          </p:nvSpPr>
          <p:spPr>
            <a:xfrm>
              <a:off x="5535338" y="8329998"/>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nvGrpSpPr>
            <p:cNvPr id="96" name="组合 95">
              <a:extLst>
                <a:ext uri="{FF2B5EF4-FFF2-40B4-BE49-F238E27FC236}">
                  <a16:creationId xmlns:a16="http://schemas.microsoft.com/office/drawing/2014/main" id="{C2D25AB7-9968-4BFB-ADB2-35F3A9993E62}"/>
                </a:ext>
              </a:extLst>
            </p:cNvPr>
            <p:cNvGrpSpPr/>
            <p:nvPr/>
          </p:nvGrpSpPr>
          <p:grpSpPr>
            <a:xfrm>
              <a:off x="5214075" y="5912954"/>
              <a:ext cx="15112274" cy="1916818"/>
              <a:chOff x="723530" y="10316635"/>
              <a:chExt cx="11350706" cy="2160000"/>
            </a:xfrm>
          </p:grpSpPr>
          <p:sp>
            <p:nvSpPr>
              <p:cNvPr id="125" name="矩形 124">
                <a:extLst>
                  <a:ext uri="{FF2B5EF4-FFF2-40B4-BE49-F238E27FC236}">
                    <a16:creationId xmlns:a16="http://schemas.microsoft.com/office/drawing/2014/main" id="{ED04F797-4ECA-4D4F-BC77-0FB7BD8E2906}"/>
                  </a:ext>
                </a:extLst>
              </p:cNvPr>
              <p:cNvSpPr/>
              <p:nvPr/>
            </p:nvSpPr>
            <p:spPr>
              <a:xfrm>
                <a:off x="1613241" y="10316635"/>
                <a:ext cx="10460995"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55686B56-F4E0-4B47-BED1-3684133C8355}"/>
                  </a:ext>
                </a:extLst>
              </p:cNvPr>
              <p:cNvSpPr/>
              <p:nvPr/>
            </p:nvSpPr>
            <p:spPr>
              <a:xfrm>
                <a:off x="723530" y="10316635"/>
                <a:ext cx="889712"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FBD49171-F3B6-49DC-81BA-E2AF357E43AC}"/>
                  </a:ext>
                </a:extLst>
              </p:cNvPr>
              <p:cNvSpPr txBox="1"/>
              <p:nvPr/>
            </p:nvSpPr>
            <p:spPr>
              <a:xfrm>
                <a:off x="961435" y="10501768"/>
                <a:ext cx="462337" cy="1801566"/>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97" name="组合 96">
              <a:extLst>
                <a:ext uri="{FF2B5EF4-FFF2-40B4-BE49-F238E27FC236}">
                  <a16:creationId xmlns:a16="http://schemas.microsoft.com/office/drawing/2014/main" id="{BF82FB80-0AC9-4736-B00B-17BBAD1831AB}"/>
                </a:ext>
              </a:extLst>
            </p:cNvPr>
            <p:cNvGrpSpPr/>
            <p:nvPr/>
          </p:nvGrpSpPr>
          <p:grpSpPr>
            <a:xfrm>
              <a:off x="5214075" y="3909115"/>
              <a:ext cx="15112274" cy="1996151"/>
              <a:chOff x="723529" y="10316635"/>
              <a:chExt cx="11350707" cy="2160000"/>
            </a:xfrm>
          </p:grpSpPr>
          <p:sp>
            <p:nvSpPr>
              <p:cNvPr id="122" name="矩形 121">
                <a:extLst>
                  <a:ext uri="{FF2B5EF4-FFF2-40B4-BE49-F238E27FC236}">
                    <a16:creationId xmlns:a16="http://schemas.microsoft.com/office/drawing/2014/main" id="{16A4299E-5114-4ED3-BDC3-427508C7B67B}"/>
                  </a:ext>
                </a:extLst>
              </p:cNvPr>
              <p:cNvSpPr/>
              <p:nvPr/>
            </p:nvSpPr>
            <p:spPr>
              <a:xfrm>
                <a:off x="1613240" y="10316635"/>
                <a:ext cx="10460996"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5051C97A-C109-4A77-A690-0C212C48388D}"/>
                  </a:ext>
                </a:extLst>
              </p:cNvPr>
              <p:cNvSpPr/>
              <p:nvPr/>
            </p:nvSpPr>
            <p:spPr>
              <a:xfrm>
                <a:off x="723529" y="10316635"/>
                <a:ext cx="889711"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58E15F87-1263-4179-B95E-D0DE57368412}"/>
                  </a:ext>
                </a:extLst>
              </p:cNvPr>
              <p:cNvSpPr txBox="1"/>
              <p:nvPr/>
            </p:nvSpPr>
            <p:spPr>
              <a:xfrm>
                <a:off x="948601" y="10462067"/>
                <a:ext cx="462337" cy="1768925"/>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cxnSp>
          <p:nvCxnSpPr>
            <p:cNvPr id="99" name="直接箭头连接符 98">
              <a:extLst>
                <a:ext uri="{FF2B5EF4-FFF2-40B4-BE49-F238E27FC236}">
                  <a16:creationId xmlns:a16="http://schemas.microsoft.com/office/drawing/2014/main" id="{E0EA4F0D-AAC3-4600-B2C0-EE8D00CE9070}"/>
                </a:ext>
              </a:extLst>
            </p:cNvPr>
            <p:cNvCxnSpPr>
              <a:cxnSpLocks/>
              <a:stCxn id="153" idx="2"/>
              <a:endCxn id="139" idx="0"/>
            </p:cNvCxnSpPr>
            <p:nvPr/>
          </p:nvCxnSpPr>
          <p:spPr>
            <a:xfrm flipH="1">
              <a:off x="8601396" y="5427640"/>
              <a:ext cx="4423809"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5DD06D14-91C2-4CA8-8A01-4E02C9D93004}"/>
                </a:ext>
              </a:extLst>
            </p:cNvPr>
            <p:cNvCxnSpPr>
              <a:cxnSpLocks/>
              <a:stCxn id="153" idx="2"/>
              <a:endCxn id="143" idx="0"/>
            </p:cNvCxnSpPr>
            <p:nvPr/>
          </p:nvCxnSpPr>
          <p:spPr>
            <a:xfrm flipH="1">
              <a:off x="12844273" y="5427640"/>
              <a:ext cx="180932"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BBC49864-A691-45C7-AF67-96ABAB8E836C}"/>
                </a:ext>
              </a:extLst>
            </p:cNvPr>
            <p:cNvCxnSpPr>
              <a:cxnSpLocks/>
              <a:stCxn id="153" idx="2"/>
            </p:cNvCxnSpPr>
            <p:nvPr/>
          </p:nvCxnSpPr>
          <p:spPr>
            <a:xfrm>
              <a:off x="13025205" y="5427640"/>
              <a:ext cx="4200911" cy="70768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7793E49E-36CE-400C-B651-E8F8E88CB2EF}"/>
                </a:ext>
              </a:extLst>
            </p:cNvPr>
            <p:cNvGrpSpPr/>
            <p:nvPr/>
          </p:nvGrpSpPr>
          <p:grpSpPr>
            <a:xfrm>
              <a:off x="5214075" y="1877463"/>
              <a:ext cx="15112274" cy="2058922"/>
              <a:chOff x="723529" y="10316635"/>
              <a:chExt cx="11350707" cy="2160000"/>
            </a:xfrm>
          </p:grpSpPr>
          <p:sp>
            <p:nvSpPr>
              <p:cNvPr id="116" name="矩形 115">
                <a:extLst>
                  <a:ext uri="{FF2B5EF4-FFF2-40B4-BE49-F238E27FC236}">
                    <a16:creationId xmlns:a16="http://schemas.microsoft.com/office/drawing/2014/main" id="{0B74271E-205C-4FE9-B882-6221AF1BEE3A}"/>
                  </a:ext>
                </a:extLst>
              </p:cNvPr>
              <p:cNvSpPr/>
              <p:nvPr/>
            </p:nvSpPr>
            <p:spPr>
              <a:xfrm>
                <a:off x="1613240" y="10316635"/>
                <a:ext cx="10460996"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606A2FBE-55E0-4CF7-BE22-11AFA84783C4}"/>
                  </a:ext>
                </a:extLst>
              </p:cNvPr>
              <p:cNvSpPr/>
              <p:nvPr/>
            </p:nvSpPr>
            <p:spPr>
              <a:xfrm>
                <a:off x="723529" y="10316635"/>
                <a:ext cx="889711"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18" name="文本框 117">
                <a:extLst>
                  <a:ext uri="{FF2B5EF4-FFF2-40B4-BE49-F238E27FC236}">
                    <a16:creationId xmlns:a16="http://schemas.microsoft.com/office/drawing/2014/main" id="{804F8328-A0E2-402A-B543-2D565A2AFC5C}"/>
                  </a:ext>
                </a:extLst>
              </p:cNvPr>
              <p:cNvSpPr txBox="1"/>
              <p:nvPr/>
            </p:nvSpPr>
            <p:spPr>
              <a:xfrm>
                <a:off x="948601" y="10636693"/>
                <a:ext cx="462337" cy="1803268"/>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sp>
          <p:nvSpPr>
            <p:cNvPr id="104" name="箭头: 右 103">
              <a:extLst>
                <a:ext uri="{FF2B5EF4-FFF2-40B4-BE49-F238E27FC236}">
                  <a16:creationId xmlns:a16="http://schemas.microsoft.com/office/drawing/2014/main" id="{0AA47946-7337-4528-B6DD-E9C668771D9A}"/>
                </a:ext>
              </a:extLst>
            </p:cNvPr>
            <p:cNvSpPr/>
            <p:nvPr/>
          </p:nvSpPr>
          <p:spPr>
            <a:xfrm rot="16200000" flipH="1">
              <a:off x="12842229" y="7563985"/>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5" name="箭头: 右 104">
              <a:extLst>
                <a:ext uri="{FF2B5EF4-FFF2-40B4-BE49-F238E27FC236}">
                  <a16:creationId xmlns:a16="http://schemas.microsoft.com/office/drawing/2014/main" id="{06BBC9BA-9494-455F-B489-6EAEC9B7580A}"/>
                </a:ext>
              </a:extLst>
            </p:cNvPr>
            <p:cNvSpPr/>
            <p:nvPr/>
          </p:nvSpPr>
          <p:spPr>
            <a:xfrm rot="16200000" flipH="1">
              <a:off x="8596477" y="7601397"/>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06" name="箭头: 右 105">
              <a:extLst>
                <a:ext uri="{FF2B5EF4-FFF2-40B4-BE49-F238E27FC236}">
                  <a16:creationId xmlns:a16="http://schemas.microsoft.com/office/drawing/2014/main" id="{7DDD8A20-6FDA-4B3C-98FE-1EA1D716A0C5}"/>
                </a:ext>
              </a:extLst>
            </p:cNvPr>
            <p:cNvSpPr/>
            <p:nvPr/>
          </p:nvSpPr>
          <p:spPr>
            <a:xfrm rot="16200000" flipH="1">
              <a:off x="17084577" y="7563985"/>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10" name="矩形: 圆角 109">
              <a:extLst>
                <a:ext uri="{FF2B5EF4-FFF2-40B4-BE49-F238E27FC236}">
                  <a16:creationId xmlns:a16="http://schemas.microsoft.com/office/drawing/2014/main" id="{5B6AA9E0-2922-42D7-876F-B1D0E5F31E42}"/>
                </a:ext>
              </a:extLst>
            </p:cNvPr>
            <p:cNvSpPr/>
            <p:nvPr/>
          </p:nvSpPr>
          <p:spPr>
            <a:xfrm>
              <a:off x="7732775" y="249765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45C2695C-ABDE-4B6D-BA6C-DD53D711522D}"/>
                </a:ext>
              </a:extLst>
            </p:cNvPr>
            <p:cNvCxnSpPr>
              <a:cxnSpLocks/>
            </p:cNvCxnSpPr>
            <p:nvPr/>
          </p:nvCxnSpPr>
          <p:spPr>
            <a:xfrm>
              <a:off x="9752687" y="2643432"/>
              <a:ext cx="203300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E5ACAF4E-1262-4D50-82D7-7F611450B15E}"/>
                </a:ext>
              </a:extLst>
            </p:cNvPr>
            <p:cNvCxnSpPr>
              <a:cxnSpLocks/>
            </p:cNvCxnSpPr>
            <p:nvPr/>
          </p:nvCxnSpPr>
          <p:spPr>
            <a:xfrm flipH="1">
              <a:off x="9752687" y="3233361"/>
              <a:ext cx="1949818"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8" name="组合 137">
              <a:extLst>
                <a:ext uri="{FF2B5EF4-FFF2-40B4-BE49-F238E27FC236}">
                  <a16:creationId xmlns:a16="http://schemas.microsoft.com/office/drawing/2014/main" id="{7948F424-AF63-4126-9FDB-C784F55420AE}"/>
                </a:ext>
              </a:extLst>
            </p:cNvPr>
            <p:cNvGrpSpPr/>
            <p:nvPr/>
          </p:nvGrpSpPr>
          <p:grpSpPr>
            <a:xfrm>
              <a:off x="7589628" y="6281653"/>
              <a:ext cx="2309830" cy="1190740"/>
              <a:chOff x="9509910" y="7622139"/>
              <a:chExt cx="2459129" cy="1276350"/>
            </a:xfrm>
            <a:solidFill>
              <a:srgbClr val="FCD766"/>
            </a:solidFill>
          </p:grpSpPr>
          <p:sp>
            <p:nvSpPr>
              <p:cNvPr id="139" name="矩形: 圆角 138">
                <a:extLst>
                  <a:ext uri="{FF2B5EF4-FFF2-40B4-BE49-F238E27FC236}">
                    <a16:creationId xmlns:a16="http://schemas.microsoft.com/office/drawing/2014/main" id="{AADD58C5-D36C-4234-B546-7B2DA70EBB1C}"/>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0" name="矩形: 圆角 139">
                <a:extLst>
                  <a:ext uri="{FF2B5EF4-FFF2-40B4-BE49-F238E27FC236}">
                    <a16:creationId xmlns:a16="http://schemas.microsoft.com/office/drawing/2014/main" id="{371DBBD6-BB02-4AB8-B977-10C9507BE4D2}"/>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1" name="矩形: 圆角 140">
                <a:extLst>
                  <a:ext uri="{FF2B5EF4-FFF2-40B4-BE49-F238E27FC236}">
                    <a16:creationId xmlns:a16="http://schemas.microsoft.com/office/drawing/2014/main" id="{720807C5-7E79-4458-8E9C-705C6D643865}"/>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用户中心</a:t>
                </a:r>
              </a:p>
            </p:txBody>
          </p:sp>
        </p:grpSp>
        <p:grpSp>
          <p:nvGrpSpPr>
            <p:cNvPr id="142" name="组合 141">
              <a:extLst>
                <a:ext uri="{FF2B5EF4-FFF2-40B4-BE49-F238E27FC236}">
                  <a16:creationId xmlns:a16="http://schemas.microsoft.com/office/drawing/2014/main" id="{5B8A4350-E9C4-4417-B8B8-C96E16D9C4A2}"/>
                </a:ext>
              </a:extLst>
            </p:cNvPr>
            <p:cNvGrpSpPr/>
            <p:nvPr/>
          </p:nvGrpSpPr>
          <p:grpSpPr>
            <a:xfrm>
              <a:off x="11832505" y="6281653"/>
              <a:ext cx="2309830" cy="1190740"/>
              <a:chOff x="9509910" y="7622139"/>
              <a:chExt cx="2459129" cy="1276350"/>
            </a:xfrm>
            <a:solidFill>
              <a:srgbClr val="FCD766"/>
            </a:solidFill>
          </p:grpSpPr>
          <p:sp>
            <p:nvSpPr>
              <p:cNvPr id="143" name="矩形: 圆角 142">
                <a:extLst>
                  <a:ext uri="{FF2B5EF4-FFF2-40B4-BE49-F238E27FC236}">
                    <a16:creationId xmlns:a16="http://schemas.microsoft.com/office/drawing/2014/main" id="{AF094036-87B1-4D60-81EE-14F0E641A744}"/>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4" name="矩形: 圆角 143">
                <a:extLst>
                  <a:ext uri="{FF2B5EF4-FFF2-40B4-BE49-F238E27FC236}">
                    <a16:creationId xmlns:a16="http://schemas.microsoft.com/office/drawing/2014/main" id="{1CFB8DD4-74C0-4BE8-86E4-EFE08F342FAA}"/>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5" name="矩形: 圆角 144">
                <a:extLst>
                  <a:ext uri="{FF2B5EF4-FFF2-40B4-BE49-F238E27FC236}">
                    <a16:creationId xmlns:a16="http://schemas.microsoft.com/office/drawing/2014/main" id="{F8C537A3-DA6D-44BB-814B-4B5BA1F6D677}"/>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产品中心</a:t>
                </a:r>
              </a:p>
            </p:txBody>
          </p:sp>
        </p:grpSp>
        <p:grpSp>
          <p:nvGrpSpPr>
            <p:cNvPr id="146" name="组合 145">
              <a:extLst>
                <a:ext uri="{FF2B5EF4-FFF2-40B4-BE49-F238E27FC236}">
                  <a16:creationId xmlns:a16="http://schemas.microsoft.com/office/drawing/2014/main" id="{15DD41FE-A422-41BC-A6B3-D59641F3B997}"/>
                </a:ext>
              </a:extLst>
            </p:cNvPr>
            <p:cNvGrpSpPr/>
            <p:nvPr/>
          </p:nvGrpSpPr>
          <p:grpSpPr>
            <a:xfrm>
              <a:off x="16075382" y="6281653"/>
              <a:ext cx="2309830" cy="1190740"/>
              <a:chOff x="9509910" y="7622139"/>
              <a:chExt cx="2459129" cy="1276350"/>
            </a:xfrm>
            <a:solidFill>
              <a:srgbClr val="FCD766"/>
            </a:solidFill>
          </p:grpSpPr>
          <p:sp>
            <p:nvSpPr>
              <p:cNvPr id="147" name="矩形: 圆角 146">
                <a:extLst>
                  <a:ext uri="{FF2B5EF4-FFF2-40B4-BE49-F238E27FC236}">
                    <a16:creationId xmlns:a16="http://schemas.microsoft.com/office/drawing/2014/main" id="{E12B8B60-B5E1-4DC5-A653-6DDF2234702E}"/>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8" name="矩形: 圆角 147">
                <a:extLst>
                  <a:ext uri="{FF2B5EF4-FFF2-40B4-BE49-F238E27FC236}">
                    <a16:creationId xmlns:a16="http://schemas.microsoft.com/office/drawing/2014/main" id="{D007349F-FC76-4DD5-828F-4ADC862DEEE0}"/>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49" name="矩形: 圆角 148">
                <a:extLst>
                  <a:ext uri="{FF2B5EF4-FFF2-40B4-BE49-F238E27FC236}">
                    <a16:creationId xmlns:a16="http://schemas.microsoft.com/office/drawing/2014/main" id="{04C23EFE-FE51-45A1-904C-67ABD75EB411}"/>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订单中心</a:t>
                </a:r>
              </a:p>
            </p:txBody>
          </p:sp>
        </p:grpSp>
        <p:grpSp>
          <p:nvGrpSpPr>
            <p:cNvPr id="150" name="组合 149">
              <a:extLst>
                <a:ext uri="{FF2B5EF4-FFF2-40B4-BE49-F238E27FC236}">
                  <a16:creationId xmlns:a16="http://schemas.microsoft.com/office/drawing/2014/main" id="{4F26154B-8E1D-431D-831D-32A624EE4828}"/>
                </a:ext>
              </a:extLst>
            </p:cNvPr>
            <p:cNvGrpSpPr/>
            <p:nvPr/>
          </p:nvGrpSpPr>
          <p:grpSpPr>
            <a:xfrm>
              <a:off x="11727142" y="4236900"/>
              <a:ext cx="2309830" cy="1190740"/>
              <a:chOff x="9509910" y="7622139"/>
              <a:chExt cx="2459129" cy="1276350"/>
            </a:xfrm>
            <a:solidFill>
              <a:srgbClr val="72CCF8"/>
            </a:solidFill>
          </p:grpSpPr>
          <p:sp>
            <p:nvSpPr>
              <p:cNvPr id="151" name="矩形: 圆角 150">
                <a:extLst>
                  <a:ext uri="{FF2B5EF4-FFF2-40B4-BE49-F238E27FC236}">
                    <a16:creationId xmlns:a16="http://schemas.microsoft.com/office/drawing/2014/main" id="{719ACD09-B69B-4D1D-B80B-B8521BB0DC86}"/>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2" name="矩形: 圆角 151">
                <a:extLst>
                  <a:ext uri="{FF2B5EF4-FFF2-40B4-BE49-F238E27FC236}">
                    <a16:creationId xmlns:a16="http://schemas.microsoft.com/office/drawing/2014/main" id="{19E1E814-B47A-4400-AB65-1B7D22BAC229}"/>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53" name="矩形: 圆角 152">
                <a:extLst>
                  <a:ext uri="{FF2B5EF4-FFF2-40B4-BE49-F238E27FC236}">
                    <a16:creationId xmlns:a16="http://schemas.microsoft.com/office/drawing/2014/main" id="{735C5773-1D4A-4E58-AB18-EF27C7D214F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Nginx</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2DF803A1-DBD4-4285-A5D7-FBF77E24353A}"/>
                </a:ext>
              </a:extLst>
            </p:cNvPr>
            <p:cNvGrpSpPr/>
            <p:nvPr/>
          </p:nvGrpSpPr>
          <p:grpSpPr>
            <a:xfrm>
              <a:off x="9041314" y="8288635"/>
              <a:ext cx="3703103" cy="2969915"/>
              <a:chOff x="14551281" y="9769021"/>
              <a:chExt cx="3703103" cy="2773413"/>
            </a:xfrm>
          </p:grpSpPr>
          <p:sp>
            <p:nvSpPr>
              <p:cNvPr id="81" name="矩形: 圆角 80">
                <a:extLst>
                  <a:ext uri="{FF2B5EF4-FFF2-40B4-BE49-F238E27FC236}">
                    <a16:creationId xmlns:a16="http://schemas.microsoft.com/office/drawing/2014/main" id="{3D48204A-CD5B-4A88-9509-EF8B35BD462C}"/>
                  </a:ext>
                </a:extLst>
              </p:cNvPr>
              <p:cNvSpPr/>
              <p:nvPr/>
            </p:nvSpPr>
            <p:spPr>
              <a:xfrm>
                <a:off x="15491663" y="10017768"/>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主</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107" name="组合 106">
                <a:extLst>
                  <a:ext uri="{FF2B5EF4-FFF2-40B4-BE49-F238E27FC236}">
                    <a16:creationId xmlns:a16="http://schemas.microsoft.com/office/drawing/2014/main" id="{0D5FC744-749F-4C1F-85AC-30EB134D481F}"/>
                  </a:ext>
                </a:extLst>
              </p:cNvPr>
              <p:cNvGrpSpPr/>
              <p:nvPr/>
            </p:nvGrpSpPr>
            <p:grpSpPr>
              <a:xfrm>
                <a:off x="15348515" y="11115248"/>
                <a:ext cx="2309830" cy="1190740"/>
                <a:chOff x="9509910" y="7622139"/>
                <a:chExt cx="2459129" cy="1276350"/>
              </a:xfrm>
              <a:solidFill>
                <a:srgbClr val="F19B97"/>
              </a:solidFill>
            </p:grpSpPr>
            <p:sp>
              <p:nvSpPr>
                <p:cNvPr id="113" name="矩形: 圆角 112">
                  <a:extLst>
                    <a:ext uri="{FF2B5EF4-FFF2-40B4-BE49-F238E27FC236}">
                      <a16:creationId xmlns:a16="http://schemas.microsoft.com/office/drawing/2014/main" id="{F67BAF14-5F31-443B-B4E4-223AD565DCFF}"/>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BDF243C6-9A85-4779-B2F3-046076D966B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15" name="矩形: 圆角 114">
                  <a:extLst>
                    <a:ext uri="{FF2B5EF4-FFF2-40B4-BE49-F238E27FC236}">
                      <a16:creationId xmlns:a16="http://schemas.microsoft.com/office/drawing/2014/main" id="{16845854-8541-475C-B185-471D851C963C}"/>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cxnSp>
            <p:nvCxnSpPr>
              <p:cNvPr id="108" name="连接符: 肘形 107">
                <a:extLst>
                  <a:ext uri="{FF2B5EF4-FFF2-40B4-BE49-F238E27FC236}">
                    <a16:creationId xmlns:a16="http://schemas.microsoft.com/office/drawing/2014/main" id="{8D923977-76D1-4E63-9173-D9B5992BDE8E}"/>
                  </a:ext>
                </a:extLst>
              </p:cNvPr>
              <p:cNvCxnSpPr>
                <a:cxnSpLocks/>
                <a:stCxn id="81" idx="3"/>
                <a:endCxn id="115" idx="3"/>
              </p:cNvCxnSpPr>
              <p:nvPr/>
            </p:nvCxnSpPr>
            <p:spPr>
              <a:xfrm>
                <a:off x="17515198" y="10470960"/>
                <a:ext cx="143147" cy="1381836"/>
              </a:xfrm>
              <a:prstGeom prst="bentConnector3">
                <a:avLst>
                  <a:gd name="adj1" fmla="val 383332"/>
                </a:avLst>
              </a:prstGeom>
              <a:ln w="38100">
                <a:solidFill>
                  <a:schemeClr val="bg1">
                    <a:lumMod val="50000"/>
                  </a:schemeClr>
                </a:solidFill>
                <a:prstDash val="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0549851A-4040-42CE-878E-87A1558BAAB3}"/>
                  </a:ext>
                </a:extLst>
              </p:cNvPr>
              <p:cNvSpPr/>
              <p:nvPr/>
            </p:nvSpPr>
            <p:spPr>
              <a:xfrm>
                <a:off x="14551281" y="9769021"/>
                <a:ext cx="3703103" cy="2773413"/>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BC252F46-C65E-4C91-8250-301C6F4484FB}"/>
                  </a:ext>
                </a:extLst>
              </p:cNvPr>
              <p:cNvSpPr txBox="1"/>
              <p:nvPr/>
            </p:nvSpPr>
            <p:spPr>
              <a:xfrm>
                <a:off x="14647101" y="10134001"/>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产品业务</a:t>
                </a:r>
              </a:p>
            </p:txBody>
          </p:sp>
        </p:grpSp>
        <p:grpSp>
          <p:nvGrpSpPr>
            <p:cNvPr id="157" name="组合 156">
              <a:extLst>
                <a:ext uri="{FF2B5EF4-FFF2-40B4-BE49-F238E27FC236}">
                  <a16:creationId xmlns:a16="http://schemas.microsoft.com/office/drawing/2014/main" id="{41AED49D-5273-4F15-A6C8-EAE14D3DC9AE}"/>
                </a:ext>
              </a:extLst>
            </p:cNvPr>
            <p:cNvGrpSpPr/>
            <p:nvPr/>
          </p:nvGrpSpPr>
          <p:grpSpPr>
            <a:xfrm>
              <a:off x="17252014" y="9549842"/>
              <a:ext cx="2592596" cy="1190735"/>
              <a:chOff x="9509910" y="7622139"/>
              <a:chExt cx="2459129" cy="1276343"/>
            </a:xfrm>
            <a:solidFill>
              <a:srgbClr val="F19B97"/>
            </a:solidFill>
          </p:grpSpPr>
          <p:sp>
            <p:nvSpPr>
              <p:cNvPr id="161" name="矩形: 圆角 160">
                <a:extLst>
                  <a:ext uri="{FF2B5EF4-FFF2-40B4-BE49-F238E27FC236}">
                    <a16:creationId xmlns:a16="http://schemas.microsoft.com/office/drawing/2014/main" id="{540D2163-7160-4696-9EB2-9B414DF90D40}"/>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2" name="矩形: 圆角 161">
                <a:extLst>
                  <a:ext uri="{FF2B5EF4-FFF2-40B4-BE49-F238E27FC236}">
                    <a16:creationId xmlns:a16="http://schemas.microsoft.com/office/drawing/2014/main" id="{B8FD766A-49DC-41BE-A163-D822925E103E}"/>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59C5B800-F341-45E6-8E2A-2814AAEBF6B2}"/>
                  </a:ext>
                </a:extLst>
              </p:cNvPr>
              <p:cNvSpPr/>
              <p:nvPr/>
            </p:nvSpPr>
            <p:spPr>
              <a:xfrm>
                <a:off x="9814710" y="7926932"/>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r>
                  <a:rPr lang="en-US" altLang="zh-CN" sz="2400" b="1" dirty="0">
                    <a:solidFill>
                      <a:srgbClr val="20497D"/>
                    </a:solidFill>
                    <a:latin typeface="微软雅黑" panose="020B0503020204020204" pitchFamily="34" charset="-122"/>
                    <a:ea typeface="微软雅黑" panose="020B0503020204020204" pitchFamily="34" charset="-122"/>
                  </a:rPr>
                  <a:t>(</a:t>
                </a:r>
                <a:r>
                  <a:rPr lang="zh-CN" altLang="en-US" sz="2400" b="1" dirty="0">
                    <a:solidFill>
                      <a:srgbClr val="20497D"/>
                    </a:solidFill>
                    <a:latin typeface="微软雅黑" panose="020B0503020204020204" pitchFamily="34" charset="-122"/>
                    <a:ea typeface="微软雅黑" panose="020B0503020204020204" pitchFamily="34" charset="-122"/>
                  </a:rPr>
                  <a:t>从</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sp>
          <p:nvSpPr>
            <p:cNvPr id="159" name="矩形: 圆角 158">
              <a:extLst>
                <a:ext uri="{FF2B5EF4-FFF2-40B4-BE49-F238E27FC236}">
                  <a16:creationId xmlns:a16="http://schemas.microsoft.com/office/drawing/2014/main" id="{DB648F21-6316-46F5-B931-695AAA18C5AD}"/>
                </a:ext>
              </a:extLst>
            </p:cNvPr>
            <p:cNvSpPr/>
            <p:nvPr/>
          </p:nvSpPr>
          <p:spPr>
            <a:xfrm>
              <a:off x="12915511" y="8297245"/>
              <a:ext cx="7144139" cy="2961305"/>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83C15542-8489-4815-8476-94FCFDDA25D7}"/>
                </a:ext>
              </a:extLst>
            </p:cNvPr>
            <p:cNvSpPr txBox="1"/>
            <p:nvPr/>
          </p:nvSpPr>
          <p:spPr>
            <a:xfrm>
              <a:off x="13011331" y="8662225"/>
              <a:ext cx="615553" cy="211464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支付业务</a:t>
              </a:r>
            </a:p>
          </p:txBody>
        </p:sp>
        <p:cxnSp>
          <p:nvCxnSpPr>
            <p:cNvPr id="103" name="直接箭头连接符 102">
              <a:extLst>
                <a:ext uri="{FF2B5EF4-FFF2-40B4-BE49-F238E27FC236}">
                  <a16:creationId xmlns:a16="http://schemas.microsoft.com/office/drawing/2014/main" id="{448B5992-7504-4B77-8CBF-8C5D6D23E9A5}"/>
                </a:ext>
              </a:extLst>
            </p:cNvPr>
            <p:cNvCxnSpPr>
              <a:cxnSpLocks/>
              <a:stCxn id="89" idx="2"/>
              <a:endCxn id="151" idx="0"/>
            </p:cNvCxnSpPr>
            <p:nvPr/>
          </p:nvCxnSpPr>
          <p:spPr>
            <a:xfrm flipH="1">
              <a:off x="12738910" y="3349849"/>
              <a:ext cx="66246" cy="88705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1145EB4E-0456-40AA-A38D-22F7D7952AFB}"/>
                </a:ext>
              </a:extLst>
            </p:cNvPr>
            <p:cNvGrpSpPr/>
            <p:nvPr/>
          </p:nvGrpSpPr>
          <p:grpSpPr>
            <a:xfrm>
              <a:off x="13750951" y="8643272"/>
              <a:ext cx="2592596" cy="2418776"/>
              <a:chOff x="9509910" y="7622139"/>
              <a:chExt cx="2459129" cy="1276352"/>
            </a:xfrm>
            <a:solidFill>
              <a:srgbClr val="F19B97"/>
            </a:solidFill>
          </p:grpSpPr>
          <p:sp>
            <p:nvSpPr>
              <p:cNvPr id="84" name="矩形: 圆角 83">
                <a:extLst>
                  <a:ext uri="{FF2B5EF4-FFF2-40B4-BE49-F238E27FC236}">
                    <a16:creationId xmlns:a16="http://schemas.microsoft.com/office/drawing/2014/main" id="{553D6BC9-CF43-4841-90FD-86262317B090}"/>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5" name="矩形: 圆角 84">
                <a:extLst>
                  <a:ext uri="{FF2B5EF4-FFF2-40B4-BE49-F238E27FC236}">
                    <a16:creationId xmlns:a16="http://schemas.microsoft.com/office/drawing/2014/main" id="{D2846676-1B2F-4153-BE62-F3C2F2118BBE}"/>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6" name="矩形: 圆角 85">
                <a:extLst>
                  <a:ext uri="{FF2B5EF4-FFF2-40B4-BE49-F238E27FC236}">
                    <a16:creationId xmlns:a16="http://schemas.microsoft.com/office/drawing/2014/main" id="{870122DD-DA7C-469A-963E-80F65529B585}"/>
                  </a:ext>
                </a:extLst>
              </p:cNvPr>
              <p:cNvSpPr/>
              <p:nvPr/>
            </p:nvSpPr>
            <p:spPr>
              <a:xfrm>
                <a:off x="9814710" y="7926941"/>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主</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sp>
          <p:nvSpPr>
            <p:cNvPr id="8" name="矩形 7">
              <a:extLst>
                <a:ext uri="{FF2B5EF4-FFF2-40B4-BE49-F238E27FC236}">
                  <a16:creationId xmlns:a16="http://schemas.microsoft.com/office/drawing/2014/main" id="{4AF4B8A4-A015-4CF8-8542-A55906F41336}"/>
                </a:ext>
              </a:extLst>
            </p:cNvPr>
            <p:cNvSpPr/>
            <p:nvPr/>
          </p:nvSpPr>
          <p:spPr>
            <a:xfrm>
              <a:off x="15216138" y="9852041"/>
              <a:ext cx="792156" cy="3796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20497D"/>
                  </a:solidFill>
                </a:rPr>
                <a:t>1</a:t>
              </a:r>
              <a:r>
                <a:rPr lang="zh-CN" altLang="en-US" dirty="0">
                  <a:solidFill>
                    <a:srgbClr val="20497D"/>
                  </a:solidFill>
                </a:rPr>
                <a:t>月</a:t>
              </a:r>
            </a:p>
          </p:txBody>
        </p:sp>
        <p:sp>
          <p:nvSpPr>
            <p:cNvPr id="98" name="矩形 97">
              <a:extLst>
                <a:ext uri="{FF2B5EF4-FFF2-40B4-BE49-F238E27FC236}">
                  <a16:creationId xmlns:a16="http://schemas.microsoft.com/office/drawing/2014/main" id="{1B5087D2-D046-44D9-946F-4D3CBAFA3A83}"/>
                </a:ext>
              </a:extLst>
            </p:cNvPr>
            <p:cNvSpPr/>
            <p:nvPr/>
          </p:nvSpPr>
          <p:spPr>
            <a:xfrm>
              <a:off x="15216138" y="10233997"/>
              <a:ext cx="792156" cy="354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20497D"/>
                  </a:solidFill>
                </a:rPr>
                <a:t>…</a:t>
              </a:r>
              <a:endParaRPr lang="zh-CN" altLang="en-US" dirty="0">
                <a:solidFill>
                  <a:srgbClr val="20497D"/>
                </a:solidFill>
              </a:endParaRPr>
            </a:p>
          </p:txBody>
        </p:sp>
        <p:sp>
          <p:nvSpPr>
            <p:cNvPr id="119" name="矩形 118">
              <a:extLst>
                <a:ext uri="{FF2B5EF4-FFF2-40B4-BE49-F238E27FC236}">
                  <a16:creationId xmlns:a16="http://schemas.microsoft.com/office/drawing/2014/main" id="{3E22E087-0954-4797-A058-6347F0613FFA}"/>
                </a:ext>
              </a:extLst>
            </p:cNvPr>
            <p:cNvSpPr/>
            <p:nvPr/>
          </p:nvSpPr>
          <p:spPr>
            <a:xfrm>
              <a:off x="15216138" y="10598215"/>
              <a:ext cx="792156" cy="354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rgbClr val="20497D"/>
                  </a:solidFill>
                </a:rPr>
                <a:t>12</a:t>
              </a:r>
              <a:r>
                <a:rPr lang="zh-CN" altLang="en-US" dirty="0">
                  <a:solidFill>
                    <a:srgbClr val="20497D"/>
                  </a:solidFill>
                </a:rPr>
                <a:t>月</a:t>
              </a:r>
            </a:p>
          </p:txBody>
        </p:sp>
        <p:sp>
          <p:nvSpPr>
            <p:cNvPr id="120" name="文本框 119">
              <a:extLst>
                <a:ext uri="{FF2B5EF4-FFF2-40B4-BE49-F238E27FC236}">
                  <a16:creationId xmlns:a16="http://schemas.microsoft.com/office/drawing/2014/main" id="{8D26DB2F-6593-4784-9A81-0BD80DCB83F8}"/>
                </a:ext>
              </a:extLst>
            </p:cNvPr>
            <p:cNvSpPr txBox="1"/>
            <p:nvPr/>
          </p:nvSpPr>
          <p:spPr>
            <a:xfrm>
              <a:off x="14240673" y="9925051"/>
              <a:ext cx="492443" cy="843208"/>
            </a:xfrm>
            <a:prstGeom prst="rect">
              <a:avLst/>
            </a:prstGeom>
            <a:noFill/>
          </p:spPr>
          <p:txBody>
            <a:bodyPr vert="eaVert"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分表</a:t>
              </a:r>
            </a:p>
          </p:txBody>
        </p:sp>
        <p:cxnSp>
          <p:nvCxnSpPr>
            <p:cNvPr id="10" name="直接连接符 9">
              <a:extLst>
                <a:ext uri="{FF2B5EF4-FFF2-40B4-BE49-F238E27FC236}">
                  <a16:creationId xmlns:a16="http://schemas.microsoft.com/office/drawing/2014/main" id="{7E230C9A-9907-4F37-9C69-C6D9832ABAD2}"/>
                </a:ext>
              </a:extLst>
            </p:cNvPr>
            <p:cNvCxnSpPr>
              <a:cxnSpLocks/>
              <a:endCxn id="8" idx="1"/>
            </p:cNvCxnSpPr>
            <p:nvPr/>
          </p:nvCxnSpPr>
          <p:spPr>
            <a:xfrm flipV="1">
              <a:off x="14780399" y="10041878"/>
              <a:ext cx="435739" cy="307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E980CDA-5954-4A7D-B07A-7355FCD9DE68}"/>
                </a:ext>
              </a:extLst>
            </p:cNvPr>
            <p:cNvCxnSpPr>
              <a:endCxn id="119" idx="1"/>
            </p:cNvCxnSpPr>
            <p:nvPr/>
          </p:nvCxnSpPr>
          <p:spPr>
            <a:xfrm>
              <a:off x="14767062" y="10339746"/>
              <a:ext cx="449076" cy="4357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05AD0499-74A0-43FF-A823-3A81D3B39EF0}"/>
                </a:ext>
              </a:extLst>
            </p:cNvPr>
            <p:cNvCxnSpPr>
              <a:cxnSpLocks/>
              <a:stCxn id="86" idx="3"/>
              <a:endCxn id="162" idx="1"/>
            </p:cNvCxnSpPr>
            <p:nvPr/>
          </p:nvCxnSpPr>
          <p:spPr>
            <a:xfrm>
              <a:off x="16343547" y="10141471"/>
              <a:ext cx="1069138" cy="3742"/>
            </a:xfrm>
            <a:prstGeom prst="bentConnector3">
              <a:avLst/>
            </a:prstGeom>
            <a:ln w="38100">
              <a:solidFill>
                <a:schemeClr val="bg1">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861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0" name="文本框 159">
            <a:extLst>
              <a:ext uri="{FF2B5EF4-FFF2-40B4-BE49-F238E27FC236}">
                <a16:creationId xmlns:a16="http://schemas.microsoft.com/office/drawing/2014/main" id="{1821AF45-AEC8-4B14-BE8F-FF3441077F0D}"/>
              </a:ext>
            </a:extLst>
          </p:cNvPr>
          <p:cNvSpPr txBox="1"/>
          <p:nvPr/>
        </p:nvSpPr>
        <p:spPr>
          <a:xfrm>
            <a:off x="9360655" y="1185254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分布式组件</a:t>
            </a:r>
          </a:p>
        </p:txBody>
      </p:sp>
      <p:grpSp>
        <p:nvGrpSpPr>
          <p:cNvPr id="2" name="组合 1">
            <a:extLst>
              <a:ext uri="{FF2B5EF4-FFF2-40B4-BE49-F238E27FC236}">
                <a16:creationId xmlns:a16="http://schemas.microsoft.com/office/drawing/2014/main" id="{368201D1-C0BF-4C21-9721-718A88BF5967}"/>
              </a:ext>
            </a:extLst>
          </p:cNvPr>
          <p:cNvGrpSpPr/>
          <p:nvPr/>
        </p:nvGrpSpPr>
        <p:grpSpPr>
          <a:xfrm>
            <a:off x="3890988" y="2170527"/>
            <a:ext cx="15112275" cy="9602032"/>
            <a:chOff x="3890988" y="2170527"/>
            <a:chExt cx="15112275" cy="9602032"/>
          </a:xfrm>
        </p:grpSpPr>
        <p:sp>
          <p:nvSpPr>
            <p:cNvPr id="13" name="矩形: 圆角 12">
              <a:extLst>
                <a:ext uri="{FF2B5EF4-FFF2-40B4-BE49-F238E27FC236}">
                  <a16:creationId xmlns:a16="http://schemas.microsoft.com/office/drawing/2014/main" id="{727C5453-D603-4BD4-B2D9-C9C2BBBF4AFE}"/>
                </a:ext>
              </a:extLst>
            </p:cNvPr>
            <p:cNvSpPr/>
            <p:nvPr/>
          </p:nvSpPr>
          <p:spPr>
            <a:xfrm>
              <a:off x="10470302" y="2717010"/>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14" name="矩形: 圆角 13">
              <a:extLst>
                <a:ext uri="{FF2B5EF4-FFF2-40B4-BE49-F238E27FC236}">
                  <a16:creationId xmlns:a16="http://schemas.microsoft.com/office/drawing/2014/main" id="{26282D50-94C4-44A6-8D64-392B68A53B1B}"/>
                </a:ext>
              </a:extLst>
            </p:cNvPr>
            <p:cNvSpPr/>
            <p:nvPr/>
          </p:nvSpPr>
          <p:spPr>
            <a:xfrm>
              <a:off x="14915122" y="26914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2A486FEB-5079-495F-8D92-217B38015815}"/>
                </a:ext>
              </a:extLst>
            </p:cNvPr>
            <p:cNvCxnSpPr>
              <a:cxnSpLocks/>
            </p:cNvCxnSpPr>
            <p:nvPr/>
          </p:nvCxnSpPr>
          <p:spPr>
            <a:xfrm>
              <a:off x="12493837" y="2916977"/>
              <a:ext cx="242128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34C11A-E022-49C0-8B83-01FC7A7440CB}"/>
                </a:ext>
              </a:extLst>
            </p:cNvPr>
            <p:cNvCxnSpPr>
              <a:cxnSpLocks/>
            </p:cNvCxnSpPr>
            <p:nvPr/>
          </p:nvCxnSpPr>
          <p:spPr>
            <a:xfrm flipH="1">
              <a:off x="12493837" y="3506906"/>
              <a:ext cx="23659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C8E68E6-45C5-4886-B905-181991510957}"/>
                </a:ext>
              </a:extLst>
            </p:cNvPr>
            <p:cNvSpPr/>
            <p:nvPr/>
          </p:nvSpPr>
          <p:spPr>
            <a:xfrm>
              <a:off x="12418970" y="2431501"/>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0DBB1A9-8C22-4F8C-91AF-D02DD1ABD96D}"/>
                </a:ext>
              </a:extLst>
            </p:cNvPr>
            <p:cNvSpPr/>
            <p:nvPr/>
          </p:nvSpPr>
          <p:spPr>
            <a:xfrm>
              <a:off x="12612817" y="3684976"/>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B2E295BF-E4AA-49E1-878C-2266BF4A6661}"/>
                </a:ext>
              </a:extLst>
            </p:cNvPr>
            <p:cNvSpPr/>
            <p:nvPr/>
          </p:nvSpPr>
          <p:spPr>
            <a:xfrm>
              <a:off x="5075546" y="6205549"/>
              <a:ext cx="13927717" cy="1916818"/>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C0B360F1-7D32-49E8-94A1-1A6AE784213F}"/>
                </a:ext>
              </a:extLst>
            </p:cNvPr>
            <p:cNvSpPr/>
            <p:nvPr/>
          </p:nvSpPr>
          <p:spPr>
            <a:xfrm>
              <a:off x="3890989" y="6205549"/>
              <a:ext cx="1184558" cy="1916818"/>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DDB802B2-1C79-4E01-B0F5-5F90809098EE}"/>
                </a:ext>
              </a:extLst>
            </p:cNvPr>
            <p:cNvSpPr txBox="1"/>
            <p:nvPr/>
          </p:nvSpPr>
          <p:spPr>
            <a:xfrm>
              <a:off x="4207735" y="6369839"/>
              <a:ext cx="615553" cy="1598738"/>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sp>
          <p:nvSpPr>
            <p:cNvPr id="87" name="矩形 86">
              <a:extLst>
                <a:ext uri="{FF2B5EF4-FFF2-40B4-BE49-F238E27FC236}">
                  <a16:creationId xmlns:a16="http://schemas.microsoft.com/office/drawing/2014/main" id="{5FADD9F0-7B93-4A42-8185-C017C8EFE716}"/>
                </a:ext>
              </a:extLst>
            </p:cNvPr>
            <p:cNvSpPr/>
            <p:nvPr/>
          </p:nvSpPr>
          <p:spPr>
            <a:xfrm>
              <a:off x="5075547" y="4206247"/>
              <a:ext cx="13927716" cy="199615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D57E637-BAB5-4783-B685-E5F7CAEA0BD7}"/>
                </a:ext>
              </a:extLst>
            </p:cNvPr>
            <p:cNvSpPr/>
            <p:nvPr/>
          </p:nvSpPr>
          <p:spPr>
            <a:xfrm>
              <a:off x="3890988" y="4206245"/>
              <a:ext cx="1184556" cy="1996151"/>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33F583E9-518B-471F-AACD-2EC052739F4D}"/>
                </a:ext>
              </a:extLst>
            </p:cNvPr>
            <p:cNvSpPr txBox="1"/>
            <p:nvPr/>
          </p:nvSpPr>
          <p:spPr>
            <a:xfrm>
              <a:off x="4190648" y="4340643"/>
              <a:ext cx="615553" cy="1634741"/>
            </a:xfrm>
            <a:prstGeom prst="rect">
              <a:avLst/>
            </a:prstGeom>
            <a:noFill/>
          </p:spPr>
          <p:txBody>
            <a:bodyPr vert="eaVert" wrap="square" rtlCol="0" anchor="ctr">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网关层</a:t>
              </a:r>
            </a:p>
          </p:txBody>
        </p:sp>
        <p:cxnSp>
          <p:nvCxnSpPr>
            <p:cNvPr id="25" name="直接箭头连接符 24">
              <a:extLst>
                <a:ext uri="{FF2B5EF4-FFF2-40B4-BE49-F238E27FC236}">
                  <a16:creationId xmlns:a16="http://schemas.microsoft.com/office/drawing/2014/main" id="{DA106278-8A8C-4291-A345-B1C7D4420BAC}"/>
                </a:ext>
              </a:extLst>
            </p:cNvPr>
            <p:cNvCxnSpPr>
              <a:cxnSpLocks/>
              <a:stCxn id="73" idx="2"/>
              <a:endCxn id="81" idx="0"/>
            </p:cNvCxnSpPr>
            <p:nvPr/>
          </p:nvCxnSpPr>
          <p:spPr>
            <a:xfrm flipH="1">
              <a:off x="7278310" y="5701185"/>
              <a:ext cx="4423809"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6A16E1F-C816-4B64-98D0-1AAF16E2F956}"/>
                </a:ext>
              </a:extLst>
            </p:cNvPr>
            <p:cNvCxnSpPr>
              <a:cxnSpLocks/>
              <a:stCxn id="73" idx="2"/>
              <a:endCxn id="78" idx="0"/>
            </p:cNvCxnSpPr>
            <p:nvPr/>
          </p:nvCxnSpPr>
          <p:spPr>
            <a:xfrm flipH="1">
              <a:off x="11521187" y="5701185"/>
              <a:ext cx="180932" cy="8540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FD4914D-2E5D-41F2-9777-D714B0E42926}"/>
                </a:ext>
              </a:extLst>
            </p:cNvPr>
            <p:cNvCxnSpPr>
              <a:cxnSpLocks/>
              <a:stCxn id="73" idx="2"/>
            </p:cNvCxnSpPr>
            <p:nvPr/>
          </p:nvCxnSpPr>
          <p:spPr>
            <a:xfrm>
              <a:off x="11702119" y="5701185"/>
              <a:ext cx="4200911" cy="70768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04E2F52A-99B9-4553-84A4-E8E08A962A75}"/>
                </a:ext>
              </a:extLst>
            </p:cNvPr>
            <p:cNvSpPr/>
            <p:nvPr/>
          </p:nvSpPr>
          <p:spPr>
            <a:xfrm>
              <a:off x="5075546" y="2170527"/>
              <a:ext cx="13927717" cy="205892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96CD24D5-2E0E-439A-9C0A-68730D2834FA}"/>
                </a:ext>
              </a:extLst>
            </p:cNvPr>
            <p:cNvSpPr/>
            <p:nvPr/>
          </p:nvSpPr>
          <p:spPr>
            <a:xfrm>
              <a:off x="3890989" y="2170527"/>
              <a:ext cx="1184557" cy="205892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9B5A7524-E2FF-46F9-A745-784B07205160}"/>
                </a:ext>
              </a:extLst>
            </p:cNvPr>
            <p:cNvSpPr txBox="1"/>
            <p:nvPr/>
          </p:nvSpPr>
          <p:spPr>
            <a:xfrm>
              <a:off x="4190649" y="2446111"/>
              <a:ext cx="615553" cy="1718883"/>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sp>
          <p:nvSpPr>
            <p:cNvPr id="33" name="矩形: 圆角 32">
              <a:extLst>
                <a:ext uri="{FF2B5EF4-FFF2-40B4-BE49-F238E27FC236}">
                  <a16:creationId xmlns:a16="http://schemas.microsoft.com/office/drawing/2014/main" id="{C403FB78-3DD9-4490-8BE2-021F14A2D6B1}"/>
                </a:ext>
              </a:extLst>
            </p:cNvPr>
            <p:cNvSpPr/>
            <p:nvPr/>
          </p:nvSpPr>
          <p:spPr>
            <a:xfrm>
              <a:off x="6409689" y="2771200"/>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solidFill>
                    <a:srgbClr val="20497D"/>
                  </a:solidFill>
                  <a:latin typeface="微软雅黑" panose="020B0503020204020204" pitchFamily="34" charset="-122"/>
                  <a:ea typeface="微软雅黑" panose="020B0503020204020204" pitchFamily="34" charset="-122"/>
                </a:rPr>
                <a:t>CDN</a:t>
              </a:r>
              <a:endParaRPr lang="en-US" altLang="zh-CN" sz="2400" b="1" dirty="0">
                <a:solidFill>
                  <a:srgbClr val="20497D"/>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692643BB-C3D7-446E-A5D9-518BCFF59ECD}"/>
                </a:ext>
              </a:extLst>
            </p:cNvPr>
            <p:cNvCxnSpPr>
              <a:cxnSpLocks/>
            </p:cNvCxnSpPr>
            <p:nvPr/>
          </p:nvCxnSpPr>
          <p:spPr>
            <a:xfrm>
              <a:off x="8429601" y="2916977"/>
              <a:ext cx="203300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0D3BE5-C879-4D39-BB1F-B475BAEF8E0A}"/>
                </a:ext>
              </a:extLst>
            </p:cNvPr>
            <p:cNvCxnSpPr>
              <a:cxnSpLocks/>
            </p:cNvCxnSpPr>
            <p:nvPr/>
          </p:nvCxnSpPr>
          <p:spPr>
            <a:xfrm flipH="1">
              <a:off x="8429601" y="3506906"/>
              <a:ext cx="1949818"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1" name="矩形: 圆角 80">
              <a:extLst>
                <a:ext uri="{FF2B5EF4-FFF2-40B4-BE49-F238E27FC236}">
                  <a16:creationId xmlns:a16="http://schemas.microsoft.com/office/drawing/2014/main" id="{2623BB4C-381E-4BB1-B232-C342B597A7ED}"/>
                </a:ext>
              </a:extLst>
            </p:cNvPr>
            <p:cNvSpPr/>
            <p:nvPr/>
          </p:nvSpPr>
          <p:spPr>
            <a:xfrm>
              <a:off x="6266542"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154EBB2F-7C4D-43A6-99F0-C0957D3E2918}"/>
                </a:ext>
              </a:extLst>
            </p:cNvPr>
            <p:cNvSpPr/>
            <p:nvPr/>
          </p:nvSpPr>
          <p:spPr>
            <a:xfrm>
              <a:off x="6409689"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3" name="矩形: 圆角 82">
              <a:extLst>
                <a:ext uri="{FF2B5EF4-FFF2-40B4-BE49-F238E27FC236}">
                  <a16:creationId xmlns:a16="http://schemas.microsoft.com/office/drawing/2014/main" id="{57C910DE-B4A5-4FF7-BFC8-46F308D375D0}"/>
                </a:ext>
              </a:extLst>
            </p:cNvPr>
            <p:cNvSpPr/>
            <p:nvPr/>
          </p:nvSpPr>
          <p:spPr>
            <a:xfrm>
              <a:off x="6552837"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用户中心</a:t>
              </a:r>
            </a:p>
          </p:txBody>
        </p:sp>
        <p:sp>
          <p:nvSpPr>
            <p:cNvPr id="78" name="矩形: 圆角 77">
              <a:extLst>
                <a:ext uri="{FF2B5EF4-FFF2-40B4-BE49-F238E27FC236}">
                  <a16:creationId xmlns:a16="http://schemas.microsoft.com/office/drawing/2014/main" id="{AACF39BF-CE17-4871-ACD3-0E7ED982DA86}"/>
                </a:ext>
              </a:extLst>
            </p:cNvPr>
            <p:cNvSpPr/>
            <p:nvPr/>
          </p:nvSpPr>
          <p:spPr>
            <a:xfrm>
              <a:off x="10509419"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9" name="矩形: 圆角 78">
              <a:extLst>
                <a:ext uri="{FF2B5EF4-FFF2-40B4-BE49-F238E27FC236}">
                  <a16:creationId xmlns:a16="http://schemas.microsoft.com/office/drawing/2014/main" id="{88CBF548-C3BF-4991-B0C5-5D90FEA9EBE4}"/>
                </a:ext>
              </a:extLst>
            </p:cNvPr>
            <p:cNvSpPr/>
            <p:nvPr/>
          </p:nvSpPr>
          <p:spPr>
            <a:xfrm>
              <a:off x="10652566"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80" name="矩形: 圆角 79">
              <a:extLst>
                <a:ext uri="{FF2B5EF4-FFF2-40B4-BE49-F238E27FC236}">
                  <a16:creationId xmlns:a16="http://schemas.microsoft.com/office/drawing/2014/main" id="{418DE28C-E4BC-4C30-BDE2-265AB5836E61}"/>
                </a:ext>
              </a:extLst>
            </p:cNvPr>
            <p:cNvSpPr/>
            <p:nvPr/>
          </p:nvSpPr>
          <p:spPr>
            <a:xfrm>
              <a:off x="10795714"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产品中心</a:t>
              </a:r>
            </a:p>
          </p:txBody>
        </p:sp>
        <p:sp>
          <p:nvSpPr>
            <p:cNvPr id="74" name="矩形: 圆角 73">
              <a:extLst>
                <a:ext uri="{FF2B5EF4-FFF2-40B4-BE49-F238E27FC236}">
                  <a16:creationId xmlns:a16="http://schemas.microsoft.com/office/drawing/2014/main" id="{3125E7CA-113B-4B74-B6CA-9491ABEC271C}"/>
                </a:ext>
              </a:extLst>
            </p:cNvPr>
            <p:cNvSpPr/>
            <p:nvPr/>
          </p:nvSpPr>
          <p:spPr>
            <a:xfrm>
              <a:off x="14752296" y="6555198"/>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3D2E5CCE-D8FE-49ED-8D80-E952024E4044}"/>
                </a:ext>
              </a:extLst>
            </p:cNvPr>
            <p:cNvSpPr/>
            <p:nvPr/>
          </p:nvSpPr>
          <p:spPr>
            <a:xfrm>
              <a:off x="14895443" y="6697376"/>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4F0D690E-6B43-459B-9639-F7F1884ACA8B}"/>
                </a:ext>
              </a:extLst>
            </p:cNvPr>
            <p:cNvSpPr/>
            <p:nvPr/>
          </p:nvSpPr>
          <p:spPr>
            <a:xfrm>
              <a:off x="15038591" y="6839554"/>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订单中心</a:t>
              </a:r>
            </a:p>
          </p:txBody>
        </p:sp>
        <p:sp>
          <p:nvSpPr>
            <p:cNvPr id="70" name="矩形: 圆角 69">
              <a:extLst>
                <a:ext uri="{FF2B5EF4-FFF2-40B4-BE49-F238E27FC236}">
                  <a16:creationId xmlns:a16="http://schemas.microsoft.com/office/drawing/2014/main" id="{DF9F5B2F-1219-42D5-84E8-2DEE8FBFA242}"/>
                </a:ext>
              </a:extLst>
            </p:cNvPr>
            <p:cNvSpPr/>
            <p:nvPr/>
          </p:nvSpPr>
          <p:spPr>
            <a:xfrm>
              <a:off x="10404056" y="4510445"/>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37900673-0AAE-44BE-BCF4-AC0E7F6DAF19}"/>
                </a:ext>
              </a:extLst>
            </p:cNvPr>
            <p:cNvSpPr/>
            <p:nvPr/>
          </p:nvSpPr>
          <p:spPr>
            <a:xfrm>
              <a:off x="10547203" y="4652623"/>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A7EC94A5-E78A-4AE6-B860-D9201B619244}"/>
                </a:ext>
              </a:extLst>
            </p:cNvPr>
            <p:cNvSpPr/>
            <p:nvPr/>
          </p:nvSpPr>
          <p:spPr>
            <a:xfrm>
              <a:off x="10690351" y="4794801"/>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网关</a:t>
              </a:r>
            </a:p>
          </p:txBody>
        </p:sp>
        <p:cxnSp>
          <p:nvCxnSpPr>
            <p:cNvPr id="46" name="直接箭头连接符 45">
              <a:extLst>
                <a:ext uri="{FF2B5EF4-FFF2-40B4-BE49-F238E27FC236}">
                  <a16:creationId xmlns:a16="http://schemas.microsoft.com/office/drawing/2014/main" id="{850F7F71-C80A-4455-84E2-A9C28EF71D5F}"/>
                </a:ext>
              </a:extLst>
            </p:cNvPr>
            <p:cNvCxnSpPr>
              <a:cxnSpLocks/>
              <a:stCxn id="13" idx="2"/>
              <a:endCxn id="70" idx="0"/>
            </p:cNvCxnSpPr>
            <p:nvPr/>
          </p:nvCxnSpPr>
          <p:spPr>
            <a:xfrm flipH="1">
              <a:off x="11415824" y="3623394"/>
              <a:ext cx="66246" cy="88705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B178F8F0-44BA-4D43-8F38-F6778DA1066F}"/>
                </a:ext>
              </a:extLst>
            </p:cNvPr>
            <p:cNvGrpSpPr/>
            <p:nvPr/>
          </p:nvGrpSpPr>
          <p:grpSpPr>
            <a:xfrm>
              <a:off x="5366766" y="10252836"/>
              <a:ext cx="1980469" cy="1222113"/>
              <a:chOff x="9509910" y="7622139"/>
              <a:chExt cx="2459129" cy="1276351"/>
            </a:xfrm>
          </p:grpSpPr>
          <p:sp>
            <p:nvSpPr>
              <p:cNvPr id="93" name="矩形: 圆角 92">
                <a:extLst>
                  <a:ext uri="{FF2B5EF4-FFF2-40B4-BE49-F238E27FC236}">
                    <a16:creationId xmlns:a16="http://schemas.microsoft.com/office/drawing/2014/main" id="{FE2C7BFE-0C9E-4180-9FF0-A93802319F07}"/>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4" name="矩形: 圆角 93">
                <a:extLst>
                  <a:ext uri="{FF2B5EF4-FFF2-40B4-BE49-F238E27FC236}">
                    <a16:creationId xmlns:a16="http://schemas.microsoft.com/office/drawing/2014/main" id="{6CBDA4A6-B9BB-4872-B581-574297547AB0}"/>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5" name="矩形: 圆角 94">
                <a:extLst>
                  <a:ext uri="{FF2B5EF4-FFF2-40B4-BE49-F238E27FC236}">
                    <a16:creationId xmlns:a16="http://schemas.microsoft.com/office/drawing/2014/main" id="{BDCF6AD2-42A1-4D62-AEB7-489E6A37C47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rPr>
                  <a:t>缓存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E293640-57B7-4750-BA55-6D385A073A32}"/>
                </a:ext>
              </a:extLst>
            </p:cNvPr>
            <p:cNvSpPr/>
            <p:nvPr/>
          </p:nvSpPr>
          <p:spPr>
            <a:xfrm>
              <a:off x="5075548" y="8122367"/>
              <a:ext cx="5040808"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9DA44ECB-2329-4CE9-9DD8-6B6F95BF32AF}"/>
                </a:ext>
              </a:extLst>
            </p:cNvPr>
            <p:cNvSpPr/>
            <p:nvPr/>
          </p:nvSpPr>
          <p:spPr>
            <a:xfrm>
              <a:off x="3890989" y="8122367"/>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7CDA1F5-BB76-47B7-B2EA-F2FC79D1CC01}"/>
                </a:ext>
              </a:extLst>
            </p:cNvPr>
            <p:cNvSpPr txBox="1"/>
            <p:nvPr/>
          </p:nvSpPr>
          <p:spPr>
            <a:xfrm>
              <a:off x="4212252" y="8622593"/>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数据存储</a:t>
              </a:r>
            </a:p>
          </p:txBody>
        </p:sp>
        <p:sp>
          <p:nvSpPr>
            <p:cNvPr id="31" name="箭头: 右 30">
              <a:extLst>
                <a:ext uri="{FF2B5EF4-FFF2-40B4-BE49-F238E27FC236}">
                  <a16:creationId xmlns:a16="http://schemas.microsoft.com/office/drawing/2014/main" id="{5FCD142E-4927-4349-BB27-13E06F601F17}"/>
                </a:ext>
              </a:extLst>
            </p:cNvPr>
            <p:cNvSpPr/>
            <p:nvPr/>
          </p:nvSpPr>
          <p:spPr>
            <a:xfrm rot="16200000" flipH="1">
              <a:off x="7371410" y="8121138"/>
              <a:ext cx="597771" cy="533485"/>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96" name="组合 95">
              <a:extLst>
                <a:ext uri="{FF2B5EF4-FFF2-40B4-BE49-F238E27FC236}">
                  <a16:creationId xmlns:a16="http://schemas.microsoft.com/office/drawing/2014/main" id="{16F9D925-5096-439B-A843-431088284A6E}"/>
                </a:ext>
              </a:extLst>
            </p:cNvPr>
            <p:cNvGrpSpPr/>
            <p:nvPr/>
          </p:nvGrpSpPr>
          <p:grpSpPr>
            <a:xfrm>
              <a:off x="5371915" y="8733113"/>
              <a:ext cx="1980469" cy="1222113"/>
              <a:chOff x="9509910" y="7622139"/>
              <a:chExt cx="2459129" cy="1276351"/>
            </a:xfrm>
          </p:grpSpPr>
          <p:sp>
            <p:nvSpPr>
              <p:cNvPr id="97" name="矩形: 圆角 96">
                <a:extLst>
                  <a:ext uri="{FF2B5EF4-FFF2-40B4-BE49-F238E27FC236}">
                    <a16:creationId xmlns:a16="http://schemas.microsoft.com/office/drawing/2014/main" id="{41D33849-C58F-4D63-93A5-662BE69F5B7E}"/>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8" name="矩形: 圆角 97">
                <a:extLst>
                  <a:ext uri="{FF2B5EF4-FFF2-40B4-BE49-F238E27FC236}">
                    <a16:creationId xmlns:a16="http://schemas.microsoft.com/office/drawing/2014/main" id="{9CFBF627-D45D-4696-8146-88598C26F212}"/>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9" name="矩形: 圆角 98">
                <a:extLst>
                  <a:ext uri="{FF2B5EF4-FFF2-40B4-BE49-F238E27FC236}">
                    <a16:creationId xmlns:a16="http://schemas.microsoft.com/office/drawing/2014/main" id="{006213EF-3ABD-4BD0-9471-2E34B2219205}"/>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rPr>
                  <a:t>文件服务</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00" name="组合 99">
              <a:extLst>
                <a:ext uri="{FF2B5EF4-FFF2-40B4-BE49-F238E27FC236}">
                  <a16:creationId xmlns:a16="http://schemas.microsoft.com/office/drawing/2014/main" id="{93DB8F90-1A2A-4452-A17E-F392701F250E}"/>
                </a:ext>
              </a:extLst>
            </p:cNvPr>
            <p:cNvGrpSpPr/>
            <p:nvPr/>
          </p:nvGrpSpPr>
          <p:grpSpPr>
            <a:xfrm>
              <a:off x="7867759" y="8733113"/>
              <a:ext cx="1980469" cy="1222113"/>
              <a:chOff x="9509910" y="7622139"/>
              <a:chExt cx="2459129" cy="1276351"/>
            </a:xfrm>
          </p:grpSpPr>
          <p:sp>
            <p:nvSpPr>
              <p:cNvPr id="101" name="矩形: 圆角 100">
                <a:extLst>
                  <a:ext uri="{FF2B5EF4-FFF2-40B4-BE49-F238E27FC236}">
                    <a16:creationId xmlns:a16="http://schemas.microsoft.com/office/drawing/2014/main" id="{AE94B5D3-7168-4B35-A3D7-47670475E5DD}"/>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2" name="矩形: 圆角 101">
                <a:extLst>
                  <a:ext uri="{FF2B5EF4-FFF2-40B4-BE49-F238E27FC236}">
                    <a16:creationId xmlns:a16="http://schemas.microsoft.com/office/drawing/2014/main" id="{B9944F17-0E36-4E41-BF37-2470325D537B}"/>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3" name="矩形: 圆角 102">
                <a:extLst>
                  <a:ext uri="{FF2B5EF4-FFF2-40B4-BE49-F238E27FC236}">
                    <a16:creationId xmlns:a16="http://schemas.microsoft.com/office/drawing/2014/main" id="{8FB10653-6378-4229-9AAD-19BC26AEBC2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关系数据库</a:t>
                </a:r>
              </a:p>
            </p:txBody>
          </p:sp>
        </p:grpSp>
        <p:grpSp>
          <p:nvGrpSpPr>
            <p:cNvPr id="104" name="组合 103">
              <a:extLst>
                <a:ext uri="{FF2B5EF4-FFF2-40B4-BE49-F238E27FC236}">
                  <a16:creationId xmlns:a16="http://schemas.microsoft.com/office/drawing/2014/main" id="{B321DD3A-0161-4DC3-870A-26AA9FFBC8FD}"/>
                </a:ext>
              </a:extLst>
            </p:cNvPr>
            <p:cNvGrpSpPr/>
            <p:nvPr/>
          </p:nvGrpSpPr>
          <p:grpSpPr>
            <a:xfrm>
              <a:off x="7843558" y="10279206"/>
              <a:ext cx="1980469" cy="1222113"/>
              <a:chOff x="9509910" y="7622139"/>
              <a:chExt cx="2459129" cy="1276351"/>
            </a:xfrm>
          </p:grpSpPr>
          <p:sp>
            <p:nvSpPr>
              <p:cNvPr id="105" name="矩形: 圆角 104">
                <a:extLst>
                  <a:ext uri="{FF2B5EF4-FFF2-40B4-BE49-F238E27FC236}">
                    <a16:creationId xmlns:a16="http://schemas.microsoft.com/office/drawing/2014/main" id="{BE8A8A55-34CB-40ED-8F81-2D2FBA06A578}"/>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6" name="矩形: 圆角 105">
                <a:extLst>
                  <a:ext uri="{FF2B5EF4-FFF2-40B4-BE49-F238E27FC236}">
                    <a16:creationId xmlns:a16="http://schemas.microsoft.com/office/drawing/2014/main" id="{4DC3371F-18E4-4A08-99C8-B86FEBF3E7E6}"/>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7" name="矩形: 圆角 106">
                <a:extLst>
                  <a:ext uri="{FF2B5EF4-FFF2-40B4-BE49-F238E27FC236}">
                    <a16:creationId xmlns:a16="http://schemas.microsoft.com/office/drawing/2014/main" id="{09EC7608-5FB3-4A61-AFE9-F977C655FE34}"/>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NoSql</a:t>
                </a:r>
                <a:r>
                  <a:rPr lang="zh-CN" altLang="en-US" sz="2000" b="1" dirty="0">
                    <a:solidFill>
                      <a:schemeClr val="bg1"/>
                    </a:solidFill>
                    <a:latin typeface="微软雅黑" panose="020B0503020204020204" pitchFamily="34" charset="-122"/>
                    <a:ea typeface="微软雅黑" panose="020B0503020204020204" pitchFamily="34" charset="-122"/>
                  </a:rPr>
                  <a:t>数据库</a:t>
                </a:r>
              </a:p>
            </p:txBody>
          </p:sp>
        </p:grpSp>
        <p:sp>
          <p:nvSpPr>
            <p:cNvPr id="131" name="矩形 130">
              <a:extLst>
                <a:ext uri="{FF2B5EF4-FFF2-40B4-BE49-F238E27FC236}">
                  <a16:creationId xmlns:a16="http://schemas.microsoft.com/office/drawing/2014/main" id="{DDB7DFCD-9710-431E-813E-2CE3E6DF26E4}"/>
                </a:ext>
              </a:extLst>
            </p:cNvPr>
            <p:cNvSpPr/>
            <p:nvPr/>
          </p:nvSpPr>
          <p:spPr>
            <a:xfrm>
              <a:off x="11300913" y="8122367"/>
              <a:ext cx="7702349" cy="3650192"/>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32" name="矩形 131">
              <a:extLst>
                <a:ext uri="{FF2B5EF4-FFF2-40B4-BE49-F238E27FC236}">
                  <a16:creationId xmlns:a16="http://schemas.microsoft.com/office/drawing/2014/main" id="{DA88D977-32BD-470F-A4B8-C776677A5D86}"/>
                </a:ext>
              </a:extLst>
            </p:cNvPr>
            <p:cNvSpPr/>
            <p:nvPr/>
          </p:nvSpPr>
          <p:spPr>
            <a:xfrm>
              <a:off x="10116355" y="8122367"/>
              <a:ext cx="1184558" cy="365019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33" name="文本框 132">
              <a:extLst>
                <a:ext uri="{FF2B5EF4-FFF2-40B4-BE49-F238E27FC236}">
                  <a16:creationId xmlns:a16="http://schemas.microsoft.com/office/drawing/2014/main" id="{A1344E78-B8F1-44B4-92D2-E6FEA7BBE317}"/>
                </a:ext>
              </a:extLst>
            </p:cNvPr>
            <p:cNvSpPr txBox="1"/>
            <p:nvPr/>
          </p:nvSpPr>
          <p:spPr>
            <a:xfrm>
              <a:off x="10437618" y="8622593"/>
              <a:ext cx="615553" cy="2572260"/>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中间件</a:t>
              </a:r>
            </a:p>
          </p:txBody>
        </p:sp>
        <p:sp>
          <p:nvSpPr>
            <p:cNvPr id="30" name="箭头: 右 29">
              <a:extLst>
                <a:ext uri="{FF2B5EF4-FFF2-40B4-BE49-F238E27FC236}">
                  <a16:creationId xmlns:a16="http://schemas.microsoft.com/office/drawing/2014/main" id="{70B4AAF1-D559-4AFB-9B84-C56B9E5A0946}"/>
                </a:ext>
              </a:extLst>
            </p:cNvPr>
            <p:cNvSpPr/>
            <p:nvPr/>
          </p:nvSpPr>
          <p:spPr>
            <a:xfrm rot="16200000" flipH="1">
              <a:off x="11519143" y="7837530"/>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32" name="箭头: 右 31">
              <a:extLst>
                <a:ext uri="{FF2B5EF4-FFF2-40B4-BE49-F238E27FC236}">
                  <a16:creationId xmlns:a16="http://schemas.microsoft.com/office/drawing/2014/main" id="{EC3CD3FB-759F-432C-B8E5-F70A1F37F129}"/>
                </a:ext>
              </a:extLst>
            </p:cNvPr>
            <p:cNvSpPr/>
            <p:nvPr/>
          </p:nvSpPr>
          <p:spPr>
            <a:xfrm rot="16200000" flipH="1">
              <a:off x="15761491" y="7837530"/>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161" name="组合 160">
              <a:extLst>
                <a:ext uri="{FF2B5EF4-FFF2-40B4-BE49-F238E27FC236}">
                  <a16:creationId xmlns:a16="http://schemas.microsoft.com/office/drawing/2014/main" id="{AB9CD9FA-8781-4E88-99BE-4D4E4D1D6E68}"/>
                </a:ext>
              </a:extLst>
            </p:cNvPr>
            <p:cNvGrpSpPr/>
            <p:nvPr/>
          </p:nvGrpSpPr>
          <p:grpSpPr>
            <a:xfrm>
              <a:off x="11729546" y="8733113"/>
              <a:ext cx="1980469" cy="1222113"/>
              <a:chOff x="9509910" y="7622139"/>
              <a:chExt cx="2459129" cy="1276351"/>
            </a:xfrm>
          </p:grpSpPr>
          <p:sp>
            <p:nvSpPr>
              <p:cNvPr id="162" name="矩形: 圆角 161">
                <a:extLst>
                  <a:ext uri="{FF2B5EF4-FFF2-40B4-BE49-F238E27FC236}">
                    <a16:creationId xmlns:a16="http://schemas.microsoft.com/office/drawing/2014/main" id="{3E7EAA6A-3DD1-491A-8DA5-696C14E790D4}"/>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3" name="矩形: 圆角 162">
                <a:extLst>
                  <a:ext uri="{FF2B5EF4-FFF2-40B4-BE49-F238E27FC236}">
                    <a16:creationId xmlns:a16="http://schemas.microsoft.com/office/drawing/2014/main" id="{DF238B31-B1B6-4EF8-8418-625B7F5F8EC3}"/>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4" name="矩形: 圆角 163">
                <a:extLst>
                  <a:ext uri="{FF2B5EF4-FFF2-40B4-BE49-F238E27FC236}">
                    <a16:creationId xmlns:a16="http://schemas.microsoft.com/office/drawing/2014/main" id="{907482F9-11CE-491D-A5C6-89B7F28E7F3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消息引擎</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5" name="组合 164">
              <a:extLst>
                <a:ext uri="{FF2B5EF4-FFF2-40B4-BE49-F238E27FC236}">
                  <a16:creationId xmlns:a16="http://schemas.microsoft.com/office/drawing/2014/main" id="{66D0A5B4-7C2C-41F9-8369-E76B10EE065E}"/>
                </a:ext>
              </a:extLst>
            </p:cNvPr>
            <p:cNvGrpSpPr/>
            <p:nvPr/>
          </p:nvGrpSpPr>
          <p:grpSpPr>
            <a:xfrm>
              <a:off x="11728825" y="10279206"/>
              <a:ext cx="1980469" cy="1222113"/>
              <a:chOff x="9509910" y="7622139"/>
              <a:chExt cx="2459129" cy="1276351"/>
            </a:xfrm>
          </p:grpSpPr>
          <p:sp>
            <p:nvSpPr>
              <p:cNvPr id="166" name="矩形: 圆角 165">
                <a:extLst>
                  <a:ext uri="{FF2B5EF4-FFF2-40B4-BE49-F238E27FC236}">
                    <a16:creationId xmlns:a16="http://schemas.microsoft.com/office/drawing/2014/main" id="{76DFCB18-E606-45C1-8F2C-F9F98C0428F5}"/>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7" name="矩形: 圆角 166">
                <a:extLst>
                  <a:ext uri="{FF2B5EF4-FFF2-40B4-BE49-F238E27FC236}">
                    <a16:creationId xmlns:a16="http://schemas.microsoft.com/office/drawing/2014/main" id="{EEB80621-0659-4EDA-B531-CE55DC715E26}"/>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68" name="矩形: 圆角 167">
                <a:extLst>
                  <a:ext uri="{FF2B5EF4-FFF2-40B4-BE49-F238E27FC236}">
                    <a16:creationId xmlns:a16="http://schemas.microsoft.com/office/drawing/2014/main" id="{3F2A41A1-28F8-4B2B-91EA-DA56B2C0E022}"/>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配置</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69" name="组合 168">
              <a:extLst>
                <a:ext uri="{FF2B5EF4-FFF2-40B4-BE49-F238E27FC236}">
                  <a16:creationId xmlns:a16="http://schemas.microsoft.com/office/drawing/2014/main" id="{D6F20AC5-A43C-4823-8A4A-1FCD3B508FC8}"/>
                </a:ext>
              </a:extLst>
            </p:cNvPr>
            <p:cNvGrpSpPr/>
            <p:nvPr/>
          </p:nvGrpSpPr>
          <p:grpSpPr>
            <a:xfrm>
              <a:off x="14173045" y="10279206"/>
              <a:ext cx="1980469" cy="1222113"/>
              <a:chOff x="9509910" y="7622139"/>
              <a:chExt cx="2459129" cy="1276351"/>
            </a:xfrm>
          </p:grpSpPr>
          <p:sp>
            <p:nvSpPr>
              <p:cNvPr id="170" name="矩形: 圆角 169">
                <a:extLst>
                  <a:ext uri="{FF2B5EF4-FFF2-40B4-BE49-F238E27FC236}">
                    <a16:creationId xmlns:a16="http://schemas.microsoft.com/office/drawing/2014/main" id="{E2ABF12C-B024-4C62-8CD1-A1AC11EF0C4C}"/>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1" name="矩形: 圆角 170">
                <a:extLst>
                  <a:ext uri="{FF2B5EF4-FFF2-40B4-BE49-F238E27FC236}">
                    <a16:creationId xmlns:a16="http://schemas.microsoft.com/office/drawing/2014/main" id="{3214C537-1089-4CD0-912C-DEE191EE458C}"/>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2" name="矩形: 圆角 171">
                <a:extLst>
                  <a:ext uri="{FF2B5EF4-FFF2-40B4-BE49-F238E27FC236}">
                    <a16:creationId xmlns:a16="http://schemas.microsoft.com/office/drawing/2014/main" id="{55879856-4289-49F0-B55A-69B714F7EE67}"/>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计算</a:t>
                </a:r>
              </a:p>
            </p:txBody>
          </p:sp>
        </p:grpSp>
        <p:grpSp>
          <p:nvGrpSpPr>
            <p:cNvPr id="173" name="组合 172">
              <a:extLst>
                <a:ext uri="{FF2B5EF4-FFF2-40B4-BE49-F238E27FC236}">
                  <a16:creationId xmlns:a16="http://schemas.microsoft.com/office/drawing/2014/main" id="{B04A47CA-3423-402A-9C99-E13A7ACE8C04}"/>
                </a:ext>
              </a:extLst>
            </p:cNvPr>
            <p:cNvGrpSpPr/>
            <p:nvPr/>
          </p:nvGrpSpPr>
          <p:grpSpPr>
            <a:xfrm>
              <a:off x="16617265" y="10279206"/>
              <a:ext cx="1980469" cy="1222113"/>
              <a:chOff x="9509910" y="7622139"/>
              <a:chExt cx="2459129" cy="1276351"/>
            </a:xfrm>
          </p:grpSpPr>
          <p:sp>
            <p:nvSpPr>
              <p:cNvPr id="174" name="矩形: 圆角 173">
                <a:extLst>
                  <a:ext uri="{FF2B5EF4-FFF2-40B4-BE49-F238E27FC236}">
                    <a16:creationId xmlns:a16="http://schemas.microsoft.com/office/drawing/2014/main" id="{1829B9E8-BBB2-4772-AEF0-2A8AB93E0E93}"/>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5" name="矩形: 圆角 174">
                <a:extLst>
                  <a:ext uri="{FF2B5EF4-FFF2-40B4-BE49-F238E27FC236}">
                    <a16:creationId xmlns:a16="http://schemas.microsoft.com/office/drawing/2014/main" id="{A919132D-55B9-4980-B1F8-AC57846F1FD7}"/>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6" name="矩形: 圆角 175">
                <a:extLst>
                  <a:ext uri="{FF2B5EF4-FFF2-40B4-BE49-F238E27FC236}">
                    <a16:creationId xmlns:a16="http://schemas.microsoft.com/office/drawing/2014/main" id="{919099D3-700D-4423-AF77-AAF4CB6D9AA4}"/>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工具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77" name="组合 176">
              <a:extLst>
                <a:ext uri="{FF2B5EF4-FFF2-40B4-BE49-F238E27FC236}">
                  <a16:creationId xmlns:a16="http://schemas.microsoft.com/office/drawing/2014/main" id="{B74221EF-1E5B-40D9-94FF-186C20E47536}"/>
                </a:ext>
              </a:extLst>
            </p:cNvPr>
            <p:cNvGrpSpPr/>
            <p:nvPr/>
          </p:nvGrpSpPr>
          <p:grpSpPr>
            <a:xfrm>
              <a:off x="14173044" y="8733113"/>
              <a:ext cx="1980469" cy="1222113"/>
              <a:chOff x="9509910" y="7622139"/>
              <a:chExt cx="2459129" cy="1276351"/>
            </a:xfrm>
          </p:grpSpPr>
          <p:sp>
            <p:nvSpPr>
              <p:cNvPr id="178" name="矩形: 圆角 177">
                <a:extLst>
                  <a:ext uri="{FF2B5EF4-FFF2-40B4-BE49-F238E27FC236}">
                    <a16:creationId xmlns:a16="http://schemas.microsoft.com/office/drawing/2014/main" id="{01D8B547-644B-49B1-AA91-A8FCB8AC1E62}"/>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9" name="矩形: 圆角 178">
                <a:extLst>
                  <a:ext uri="{FF2B5EF4-FFF2-40B4-BE49-F238E27FC236}">
                    <a16:creationId xmlns:a16="http://schemas.microsoft.com/office/drawing/2014/main" id="{7DCB98D1-F106-45F5-A74B-DF79F3F6819B}"/>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0" name="矩形: 圆角 179">
                <a:extLst>
                  <a:ext uri="{FF2B5EF4-FFF2-40B4-BE49-F238E27FC236}">
                    <a16:creationId xmlns:a16="http://schemas.microsoft.com/office/drawing/2014/main" id="{1197EF91-0275-4B76-B9CA-70665D71C5B6}"/>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调度</a:t>
                </a:r>
              </a:p>
            </p:txBody>
          </p:sp>
        </p:grpSp>
        <p:grpSp>
          <p:nvGrpSpPr>
            <p:cNvPr id="181" name="组合 180">
              <a:extLst>
                <a:ext uri="{FF2B5EF4-FFF2-40B4-BE49-F238E27FC236}">
                  <a16:creationId xmlns:a16="http://schemas.microsoft.com/office/drawing/2014/main" id="{1351774C-F423-4A25-B4FB-CF4B92297537}"/>
                </a:ext>
              </a:extLst>
            </p:cNvPr>
            <p:cNvGrpSpPr/>
            <p:nvPr/>
          </p:nvGrpSpPr>
          <p:grpSpPr>
            <a:xfrm>
              <a:off x="16617264" y="8733113"/>
              <a:ext cx="1980469" cy="1222113"/>
              <a:chOff x="9509910" y="7622139"/>
              <a:chExt cx="2459129" cy="1276351"/>
            </a:xfrm>
          </p:grpSpPr>
          <p:sp>
            <p:nvSpPr>
              <p:cNvPr id="182" name="矩形: 圆角 181">
                <a:extLst>
                  <a:ext uri="{FF2B5EF4-FFF2-40B4-BE49-F238E27FC236}">
                    <a16:creationId xmlns:a16="http://schemas.microsoft.com/office/drawing/2014/main" id="{797554EB-C166-4B9B-9828-BF684EA8732D}"/>
                  </a:ext>
                </a:extLst>
              </p:cNvPr>
              <p:cNvSpPr/>
              <p:nvPr/>
            </p:nvSpPr>
            <p:spPr>
              <a:xfrm>
                <a:off x="9509910" y="76221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3" name="矩形: 圆角 182">
                <a:extLst>
                  <a:ext uri="{FF2B5EF4-FFF2-40B4-BE49-F238E27FC236}">
                    <a16:creationId xmlns:a16="http://schemas.microsoft.com/office/drawing/2014/main" id="{0D3F91F3-0537-416D-9858-AF5F5C1349ED}"/>
                  </a:ext>
                </a:extLst>
              </p:cNvPr>
              <p:cNvSpPr/>
              <p:nvPr/>
            </p:nvSpPr>
            <p:spPr>
              <a:xfrm>
                <a:off x="9662310" y="7774539"/>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4" name="矩形: 圆角 183">
                <a:extLst>
                  <a:ext uri="{FF2B5EF4-FFF2-40B4-BE49-F238E27FC236}">
                    <a16:creationId xmlns:a16="http://schemas.microsoft.com/office/drawing/2014/main" id="{8F0BA28C-D2C9-4D5B-AE43-96390509D2C9}"/>
                  </a:ext>
                </a:extLst>
              </p:cNvPr>
              <p:cNvSpPr/>
              <p:nvPr/>
            </p:nvSpPr>
            <p:spPr>
              <a:xfrm>
                <a:off x="9814710" y="7926940"/>
                <a:ext cx="2154329" cy="971550"/>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分布式事务</a:t>
                </a:r>
              </a:p>
            </p:txBody>
          </p:sp>
        </p:grpSp>
      </p:grpSp>
    </p:spTree>
    <p:extLst>
      <p:ext uri="{BB962C8B-B14F-4D97-AF65-F5344CB8AC3E}">
        <p14:creationId xmlns:p14="http://schemas.microsoft.com/office/powerpoint/2010/main" val="33492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5" name="文本框 304">
            <a:extLst>
              <a:ext uri="{FF2B5EF4-FFF2-40B4-BE49-F238E27FC236}">
                <a16:creationId xmlns:a16="http://schemas.microsoft.com/office/drawing/2014/main" id="{767BBBF3-3851-40E8-B700-A7ED99F66C2A}"/>
              </a:ext>
            </a:extLst>
          </p:cNvPr>
          <p:cNvSpPr txBox="1"/>
          <p:nvPr/>
        </p:nvSpPr>
        <p:spPr>
          <a:xfrm>
            <a:off x="9360655" y="1185254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微服务</a:t>
            </a:r>
          </a:p>
        </p:txBody>
      </p:sp>
      <p:grpSp>
        <p:nvGrpSpPr>
          <p:cNvPr id="61" name="组合 60">
            <a:extLst>
              <a:ext uri="{FF2B5EF4-FFF2-40B4-BE49-F238E27FC236}">
                <a16:creationId xmlns:a16="http://schemas.microsoft.com/office/drawing/2014/main" id="{515439B9-4C7C-4D5A-9F10-123192C1B6BA}"/>
              </a:ext>
            </a:extLst>
          </p:cNvPr>
          <p:cNvGrpSpPr/>
          <p:nvPr/>
        </p:nvGrpSpPr>
        <p:grpSpPr>
          <a:xfrm>
            <a:off x="3988104" y="2097827"/>
            <a:ext cx="14376730" cy="9563845"/>
            <a:chOff x="3988104" y="2097827"/>
            <a:chExt cx="14376730" cy="9563845"/>
          </a:xfrm>
        </p:grpSpPr>
        <p:sp>
          <p:nvSpPr>
            <p:cNvPr id="13" name="矩形: 圆角 12">
              <a:extLst>
                <a:ext uri="{FF2B5EF4-FFF2-40B4-BE49-F238E27FC236}">
                  <a16:creationId xmlns:a16="http://schemas.microsoft.com/office/drawing/2014/main" id="{727C5453-D603-4BD4-B2D9-C9C2BBBF4AFE}"/>
                </a:ext>
              </a:extLst>
            </p:cNvPr>
            <p:cNvSpPr/>
            <p:nvPr/>
          </p:nvSpPr>
          <p:spPr>
            <a:xfrm>
              <a:off x="8433168" y="2497246"/>
              <a:ext cx="1630243" cy="61351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客户端</a:t>
              </a:r>
            </a:p>
          </p:txBody>
        </p:sp>
        <p:sp>
          <p:nvSpPr>
            <p:cNvPr id="14" name="矩形: 圆角 13">
              <a:extLst>
                <a:ext uri="{FF2B5EF4-FFF2-40B4-BE49-F238E27FC236}">
                  <a16:creationId xmlns:a16="http://schemas.microsoft.com/office/drawing/2014/main" id="{26282D50-94C4-44A6-8D64-392B68A53B1B}"/>
                </a:ext>
              </a:extLst>
            </p:cNvPr>
            <p:cNvSpPr/>
            <p:nvPr/>
          </p:nvSpPr>
          <p:spPr>
            <a:xfrm>
              <a:off x="12014095" y="2479915"/>
              <a:ext cx="1630243" cy="61351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DNS</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2A486FEB-5079-495F-8D92-217B38015815}"/>
                </a:ext>
              </a:extLst>
            </p:cNvPr>
            <p:cNvCxnSpPr>
              <a:cxnSpLocks/>
            </p:cNvCxnSpPr>
            <p:nvPr/>
          </p:nvCxnSpPr>
          <p:spPr>
            <a:xfrm>
              <a:off x="10063410" y="2632599"/>
              <a:ext cx="195068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234C11A-E022-49C0-8B83-01FC7A7440CB}"/>
                </a:ext>
              </a:extLst>
            </p:cNvPr>
            <p:cNvCxnSpPr>
              <a:cxnSpLocks/>
            </p:cNvCxnSpPr>
            <p:nvPr/>
          </p:nvCxnSpPr>
          <p:spPr>
            <a:xfrm flipH="1">
              <a:off x="10063410" y="3031907"/>
              <a:ext cx="1906107"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C8E68E6-45C5-4886-B905-181991510957}"/>
                </a:ext>
              </a:extLst>
            </p:cNvPr>
            <p:cNvSpPr/>
            <p:nvPr/>
          </p:nvSpPr>
          <p:spPr>
            <a:xfrm>
              <a:off x="10003094" y="2151592"/>
              <a:ext cx="2234742" cy="380934"/>
            </a:xfrm>
            <a:prstGeom prst="rect">
              <a:avLst/>
            </a:prstGeom>
          </p:spPr>
          <p:txBody>
            <a:bodyPr wrap="none">
              <a:spAutoFit/>
            </a:bodyPr>
            <a:lstStyle/>
            <a:p>
              <a:r>
                <a:rPr lang="en-US" altLang="zh-CN" b="1" dirty="0">
                  <a:solidFill>
                    <a:srgbClr val="1F497D"/>
                  </a:solidFill>
                  <a:latin typeface="微软雅黑" panose="020B0503020204020204" pitchFamily="34" charset="-122"/>
                  <a:ea typeface="微软雅黑" panose="020B0503020204020204" pitchFamily="34" charset="-122"/>
                </a:rPr>
                <a:t>www.taobao.com</a:t>
              </a:r>
              <a:endParaRPr lang="zh-CN" altLang="en-US"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0DBB1A9-8C22-4F8C-91AF-D02DD1ABD96D}"/>
                </a:ext>
              </a:extLst>
            </p:cNvPr>
            <p:cNvSpPr/>
            <p:nvPr/>
          </p:nvSpPr>
          <p:spPr>
            <a:xfrm>
              <a:off x="10065562" y="3114339"/>
              <a:ext cx="1975374" cy="380934"/>
            </a:xfrm>
            <a:prstGeom prst="rect">
              <a:avLst/>
            </a:prstGeom>
          </p:spPr>
          <p:txBody>
            <a:bodyPr wrap="none">
              <a:spAutoFit/>
            </a:bodyPr>
            <a:lstStyle/>
            <a:p>
              <a:pPr algn="ctr">
                <a:lnSpc>
                  <a:spcPct val="100000"/>
                </a:lnSpc>
              </a:pPr>
              <a:r>
                <a:rPr lang="en-US" altLang="zh-CN" b="1" dirty="0">
                  <a:solidFill>
                    <a:srgbClr val="1F497D"/>
                  </a:solidFill>
                  <a:latin typeface="微软雅黑" panose="020B0503020204020204" pitchFamily="34" charset="-122"/>
                  <a:ea typeface="微软雅黑" panose="020B0503020204020204" pitchFamily="34" charset="-122"/>
                </a:rPr>
                <a:t>27.211.197.172</a:t>
              </a:r>
              <a:endParaRPr lang="zh-CN" altLang="en-US" sz="1600" b="0" i="0" dirty="0">
                <a:effectLst/>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B2E295BF-E4AA-49E1-878C-2266BF4A6661}"/>
                </a:ext>
              </a:extLst>
            </p:cNvPr>
            <p:cNvSpPr/>
            <p:nvPr/>
          </p:nvSpPr>
          <p:spPr>
            <a:xfrm>
              <a:off x="4942432" y="4858553"/>
              <a:ext cx="8941625" cy="129744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C0B360F1-7D32-49E8-94A1-1A6AE784213F}"/>
                </a:ext>
              </a:extLst>
            </p:cNvPr>
            <p:cNvSpPr/>
            <p:nvPr/>
          </p:nvSpPr>
          <p:spPr>
            <a:xfrm>
              <a:off x="3988104" y="4858553"/>
              <a:ext cx="954328" cy="1297447"/>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DDB802B2-1C79-4E01-B0F5-5F90809098EE}"/>
                </a:ext>
              </a:extLst>
            </p:cNvPr>
            <p:cNvSpPr txBox="1"/>
            <p:nvPr/>
          </p:nvSpPr>
          <p:spPr>
            <a:xfrm>
              <a:off x="4214247" y="4969757"/>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应用层</a:t>
              </a:r>
            </a:p>
          </p:txBody>
        </p:sp>
        <p:sp>
          <p:nvSpPr>
            <p:cNvPr id="87" name="矩形 86">
              <a:extLst>
                <a:ext uri="{FF2B5EF4-FFF2-40B4-BE49-F238E27FC236}">
                  <a16:creationId xmlns:a16="http://schemas.microsoft.com/office/drawing/2014/main" id="{5FADD9F0-7B93-4A42-8185-C017C8EFE716}"/>
                </a:ext>
              </a:extLst>
            </p:cNvPr>
            <p:cNvSpPr/>
            <p:nvPr/>
          </p:nvSpPr>
          <p:spPr>
            <a:xfrm>
              <a:off x="4942434" y="3505274"/>
              <a:ext cx="8941625" cy="1351145"/>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6D57E637-BAB5-4783-B685-E5F7CAEA0BD7}"/>
                </a:ext>
              </a:extLst>
            </p:cNvPr>
            <p:cNvSpPr/>
            <p:nvPr/>
          </p:nvSpPr>
          <p:spPr>
            <a:xfrm>
              <a:off x="3988104" y="3505272"/>
              <a:ext cx="954326" cy="1351145"/>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33F583E9-518B-471F-AACD-2EC052739F4D}"/>
                </a:ext>
              </a:extLst>
            </p:cNvPr>
            <p:cNvSpPr txBox="1"/>
            <p:nvPr/>
          </p:nvSpPr>
          <p:spPr>
            <a:xfrm>
              <a:off x="4200482" y="3596243"/>
              <a:ext cx="553998" cy="110651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网关层</a:t>
              </a:r>
            </a:p>
          </p:txBody>
        </p:sp>
        <p:cxnSp>
          <p:nvCxnSpPr>
            <p:cNvPr id="25" name="直接箭头连接符 24">
              <a:extLst>
                <a:ext uri="{FF2B5EF4-FFF2-40B4-BE49-F238E27FC236}">
                  <a16:creationId xmlns:a16="http://schemas.microsoft.com/office/drawing/2014/main" id="{DA106278-8A8C-4291-A345-B1C7D4420BAC}"/>
                </a:ext>
              </a:extLst>
            </p:cNvPr>
            <p:cNvCxnSpPr>
              <a:cxnSpLocks/>
              <a:stCxn id="73" idx="2"/>
              <a:endCxn id="81" idx="0"/>
            </p:cNvCxnSpPr>
            <p:nvPr/>
          </p:nvCxnSpPr>
          <p:spPr>
            <a:xfrm flipH="1">
              <a:off x="5980388" y="4517161"/>
              <a:ext cx="3516477" cy="57806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6A16E1F-C816-4B64-98D0-1AAF16E2F956}"/>
                </a:ext>
              </a:extLst>
            </p:cNvPr>
            <p:cNvCxnSpPr>
              <a:cxnSpLocks/>
              <a:stCxn id="73" idx="2"/>
              <a:endCxn id="78" idx="0"/>
            </p:cNvCxnSpPr>
            <p:nvPr/>
          </p:nvCxnSpPr>
          <p:spPr>
            <a:xfrm flipH="1">
              <a:off x="9302787" y="4517161"/>
              <a:ext cx="194077" cy="618046"/>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FD4914D-2E5D-41F2-9777-D714B0E42926}"/>
                </a:ext>
              </a:extLst>
            </p:cNvPr>
            <p:cNvCxnSpPr>
              <a:cxnSpLocks/>
              <a:stCxn id="73" idx="2"/>
              <a:endCxn id="74" idx="0"/>
            </p:cNvCxnSpPr>
            <p:nvPr/>
          </p:nvCxnSpPr>
          <p:spPr>
            <a:xfrm>
              <a:off x="9496863" y="4517161"/>
              <a:ext cx="2839600" cy="5871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04E2F52A-99B9-4553-84A4-E8E08A962A75}"/>
                </a:ext>
              </a:extLst>
            </p:cNvPr>
            <p:cNvSpPr/>
            <p:nvPr/>
          </p:nvSpPr>
          <p:spPr>
            <a:xfrm>
              <a:off x="4942432" y="2107379"/>
              <a:ext cx="8941625" cy="1393634"/>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96CD24D5-2E0E-439A-9C0A-68730D2834FA}"/>
                </a:ext>
              </a:extLst>
            </p:cNvPr>
            <p:cNvSpPr/>
            <p:nvPr/>
          </p:nvSpPr>
          <p:spPr>
            <a:xfrm>
              <a:off x="3988104" y="2107379"/>
              <a:ext cx="954327" cy="1393634"/>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9B5A7524-E2FF-46F9-A745-784B07205160}"/>
                </a:ext>
              </a:extLst>
            </p:cNvPr>
            <p:cNvSpPr txBox="1"/>
            <p:nvPr/>
          </p:nvSpPr>
          <p:spPr>
            <a:xfrm>
              <a:off x="4171442" y="2313881"/>
              <a:ext cx="553998" cy="1163470"/>
            </a:xfrm>
            <a:prstGeom prst="rect">
              <a:avLst/>
            </a:prstGeom>
            <a:noFill/>
          </p:spPr>
          <p:txBody>
            <a:bodyPr vert="eaVert" wrap="square" rtlCol="0">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接入层</a:t>
              </a:r>
            </a:p>
          </p:txBody>
        </p:sp>
        <p:sp>
          <p:nvSpPr>
            <p:cNvPr id="33" name="矩形: 圆角 32">
              <a:extLst>
                <a:ext uri="{FF2B5EF4-FFF2-40B4-BE49-F238E27FC236}">
                  <a16:creationId xmlns:a16="http://schemas.microsoft.com/office/drawing/2014/main" id="{C403FB78-3DD9-4490-8BE2-021F14A2D6B1}"/>
                </a:ext>
              </a:extLst>
            </p:cNvPr>
            <p:cNvSpPr/>
            <p:nvPr/>
          </p:nvSpPr>
          <p:spPr>
            <a:xfrm>
              <a:off x="5161773" y="2533925"/>
              <a:ext cx="1630243" cy="61351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a:solidFill>
                    <a:srgbClr val="20497D"/>
                  </a:solidFill>
                  <a:latin typeface="微软雅黑" panose="020B0503020204020204" pitchFamily="34" charset="-122"/>
                  <a:ea typeface="微软雅黑" panose="020B0503020204020204" pitchFamily="34" charset="-122"/>
                </a:rPr>
                <a:t>CDN</a:t>
              </a:r>
              <a:endParaRPr lang="en-US" altLang="zh-CN" sz="2000" b="1" dirty="0">
                <a:solidFill>
                  <a:srgbClr val="20497D"/>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692643BB-C3D7-446E-A5D9-518BCFF59ECD}"/>
                </a:ext>
              </a:extLst>
            </p:cNvPr>
            <p:cNvCxnSpPr>
              <a:cxnSpLocks/>
            </p:cNvCxnSpPr>
            <p:nvPr/>
          </p:nvCxnSpPr>
          <p:spPr>
            <a:xfrm>
              <a:off x="6789095" y="2632599"/>
              <a:ext cx="1637869"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30D3BE5-C879-4D39-BB1F-B475BAEF8E0A}"/>
                </a:ext>
              </a:extLst>
            </p:cNvPr>
            <p:cNvCxnSpPr>
              <a:cxnSpLocks/>
            </p:cNvCxnSpPr>
            <p:nvPr/>
          </p:nvCxnSpPr>
          <p:spPr>
            <a:xfrm flipH="1">
              <a:off x="6789095" y="3031907"/>
              <a:ext cx="1570852"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E7C25172-8FA1-46D2-A960-B2897CCDDE67}"/>
                </a:ext>
              </a:extLst>
            </p:cNvPr>
            <p:cNvGrpSpPr/>
            <p:nvPr/>
          </p:nvGrpSpPr>
          <p:grpSpPr>
            <a:xfrm>
              <a:off x="5165266" y="5095221"/>
              <a:ext cx="1860893" cy="805983"/>
              <a:chOff x="2864322" y="6635187"/>
              <a:chExt cx="2309830" cy="1190740"/>
            </a:xfrm>
          </p:grpSpPr>
          <p:sp>
            <p:nvSpPr>
              <p:cNvPr id="81" name="矩形: 圆角 80">
                <a:extLst>
                  <a:ext uri="{FF2B5EF4-FFF2-40B4-BE49-F238E27FC236}">
                    <a16:creationId xmlns:a16="http://schemas.microsoft.com/office/drawing/2014/main" id="{2623BB4C-381E-4BB1-B232-C342B597A7ED}"/>
                  </a:ext>
                </a:extLst>
              </p:cNvPr>
              <p:cNvSpPr/>
              <p:nvPr/>
            </p:nvSpPr>
            <p:spPr>
              <a:xfrm>
                <a:off x="2864322"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2" name="矩形: 圆角 81">
                <a:extLst>
                  <a:ext uri="{FF2B5EF4-FFF2-40B4-BE49-F238E27FC236}">
                    <a16:creationId xmlns:a16="http://schemas.microsoft.com/office/drawing/2014/main" id="{154EBB2F-7C4D-43A6-99F0-C0957D3E2918}"/>
                  </a:ext>
                </a:extLst>
              </p:cNvPr>
              <p:cNvSpPr/>
              <p:nvPr/>
            </p:nvSpPr>
            <p:spPr>
              <a:xfrm>
                <a:off x="3007469"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3" name="矩形: 圆角 82">
                <a:extLst>
                  <a:ext uri="{FF2B5EF4-FFF2-40B4-BE49-F238E27FC236}">
                    <a16:creationId xmlns:a16="http://schemas.microsoft.com/office/drawing/2014/main" id="{57C910DE-B4A5-4FF7-BFC8-46F308D375D0}"/>
                  </a:ext>
                </a:extLst>
              </p:cNvPr>
              <p:cNvSpPr/>
              <p:nvPr/>
            </p:nvSpPr>
            <p:spPr>
              <a:xfrm>
                <a:off x="3150617"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用户中心</a:t>
                </a:r>
              </a:p>
            </p:txBody>
          </p:sp>
        </p:grpSp>
        <p:grpSp>
          <p:nvGrpSpPr>
            <p:cNvPr id="9" name="组合 8">
              <a:extLst>
                <a:ext uri="{FF2B5EF4-FFF2-40B4-BE49-F238E27FC236}">
                  <a16:creationId xmlns:a16="http://schemas.microsoft.com/office/drawing/2014/main" id="{20A8FF99-2C3A-4570-A846-AD54B3F98265}"/>
                </a:ext>
              </a:extLst>
            </p:cNvPr>
            <p:cNvGrpSpPr/>
            <p:nvPr/>
          </p:nvGrpSpPr>
          <p:grpSpPr>
            <a:xfrm>
              <a:off x="8487666" y="5135208"/>
              <a:ext cx="1860893" cy="805983"/>
              <a:chOff x="7107199" y="6635187"/>
              <a:chExt cx="2309830" cy="1190740"/>
            </a:xfrm>
          </p:grpSpPr>
          <p:sp>
            <p:nvSpPr>
              <p:cNvPr id="78" name="矩形: 圆角 77">
                <a:extLst>
                  <a:ext uri="{FF2B5EF4-FFF2-40B4-BE49-F238E27FC236}">
                    <a16:creationId xmlns:a16="http://schemas.microsoft.com/office/drawing/2014/main" id="{AACF39BF-CE17-4871-ACD3-0E7ED982DA86}"/>
                  </a:ext>
                </a:extLst>
              </p:cNvPr>
              <p:cNvSpPr/>
              <p:nvPr/>
            </p:nvSpPr>
            <p:spPr>
              <a:xfrm>
                <a:off x="7107199"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9" name="矩形: 圆角 78">
                <a:extLst>
                  <a:ext uri="{FF2B5EF4-FFF2-40B4-BE49-F238E27FC236}">
                    <a16:creationId xmlns:a16="http://schemas.microsoft.com/office/drawing/2014/main" id="{88CBF548-C3BF-4991-B0C5-5D90FEA9EBE4}"/>
                  </a:ext>
                </a:extLst>
              </p:cNvPr>
              <p:cNvSpPr/>
              <p:nvPr/>
            </p:nvSpPr>
            <p:spPr>
              <a:xfrm>
                <a:off x="7250346"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80" name="矩形: 圆角 79">
                <a:extLst>
                  <a:ext uri="{FF2B5EF4-FFF2-40B4-BE49-F238E27FC236}">
                    <a16:creationId xmlns:a16="http://schemas.microsoft.com/office/drawing/2014/main" id="{418DE28C-E4BC-4C30-BDE2-265AB5836E61}"/>
                  </a:ext>
                </a:extLst>
              </p:cNvPr>
              <p:cNvSpPr/>
              <p:nvPr/>
            </p:nvSpPr>
            <p:spPr>
              <a:xfrm>
                <a:off x="7393494"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产品中心</a:t>
                </a:r>
              </a:p>
            </p:txBody>
          </p:sp>
        </p:grpSp>
        <p:grpSp>
          <p:nvGrpSpPr>
            <p:cNvPr id="10" name="组合 9">
              <a:extLst>
                <a:ext uri="{FF2B5EF4-FFF2-40B4-BE49-F238E27FC236}">
                  <a16:creationId xmlns:a16="http://schemas.microsoft.com/office/drawing/2014/main" id="{D708F7DB-B3D4-4473-8875-69960BE2C57F}"/>
                </a:ext>
              </a:extLst>
            </p:cNvPr>
            <p:cNvGrpSpPr/>
            <p:nvPr/>
          </p:nvGrpSpPr>
          <p:grpSpPr>
            <a:xfrm>
              <a:off x="11521342" y="5104284"/>
              <a:ext cx="1860893" cy="805983"/>
              <a:chOff x="11350076" y="6635187"/>
              <a:chExt cx="2309830" cy="1190740"/>
            </a:xfrm>
          </p:grpSpPr>
          <p:sp>
            <p:nvSpPr>
              <p:cNvPr id="74" name="矩形: 圆角 73">
                <a:extLst>
                  <a:ext uri="{FF2B5EF4-FFF2-40B4-BE49-F238E27FC236}">
                    <a16:creationId xmlns:a16="http://schemas.microsoft.com/office/drawing/2014/main" id="{3125E7CA-113B-4B74-B6CA-9491ABEC271C}"/>
                  </a:ext>
                </a:extLst>
              </p:cNvPr>
              <p:cNvSpPr/>
              <p:nvPr/>
            </p:nvSpPr>
            <p:spPr>
              <a:xfrm>
                <a:off x="11350076" y="6635187"/>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5" name="矩形: 圆角 74">
                <a:extLst>
                  <a:ext uri="{FF2B5EF4-FFF2-40B4-BE49-F238E27FC236}">
                    <a16:creationId xmlns:a16="http://schemas.microsoft.com/office/drawing/2014/main" id="{3D2E5CCE-D8FE-49ED-8D80-E952024E4044}"/>
                  </a:ext>
                </a:extLst>
              </p:cNvPr>
              <p:cNvSpPr/>
              <p:nvPr/>
            </p:nvSpPr>
            <p:spPr>
              <a:xfrm>
                <a:off x="11493223" y="6777365"/>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rgbClr val="20497D"/>
                  </a:solidFill>
                  <a:latin typeface="微软雅黑" panose="020B0503020204020204" pitchFamily="34" charset="-122"/>
                  <a:ea typeface="微软雅黑" panose="020B0503020204020204" pitchFamily="34" charset="-122"/>
                </a:endParaRPr>
              </a:p>
            </p:txBody>
          </p:sp>
          <p:sp>
            <p:nvSpPr>
              <p:cNvPr id="77" name="矩形: 圆角 76">
                <a:extLst>
                  <a:ext uri="{FF2B5EF4-FFF2-40B4-BE49-F238E27FC236}">
                    <a16:creationId xmlns:a16="http://schemas.microsoft.com/office/drawing/2014/main" id="{4F0D690E-6B43-459B-9639-F7F1884ACA8B}"/>
                  </a:ext>
                </a:extLst>
              </p:cNvPr>
              <p:cNvSpPr/>
              <p:nvPr/>
            </p:nvSpPr>
            <p:spPr>
              <a:xfrm>
                <a:off x="11636371" y="6919543"/>
                <a:ext cx="2023535" cy="906384"/>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订单中心</a:t>
                </a:r>
              </a:p>
            </p:txBody>
          </p:sp>
        </p:grpSp>
        <p:grpSp>
          <p:nvGrpSpPr>
            <p:cNvPr id="7" name="组合 6">
              <a:extLst>
                <a:ext uri="{FF2B5EF4-FFF2-40B4-BE49-F238E27FC236}">
                  <a16:creationId xmlns:a16="http://schemas.microsoft.com/office/drawing/2014/main" id="{E1BFF200-971B-4E31-9BCB-3105F3279C32}"/>
                </a:ext>
              </a:extLst>
            </p:cNvPr>
            <p:cNvGrpSpPr/>
            <p:nvPr/>
          </p:nvGrpSpPr>
          <p:grpSpPr>
            <a:xfrm>
              <a:off x="8451092" y="3711174"/>
              <a:ext cx="1860893" cy="805982"/>
              <a:chOff x="7001836" y="4590434"/>
              <a:chExt cx="2309830" cy="1190740"/>
            </a:xfrm>
          </p:grpSpPr>
          <p:sp>
            <p:nvSpPr>
              <p:cNvPr id="70" name="矩形: 圆角 69">
                <a:extLst>
                  <a:ext uri="{FF2B5EF4-FFF2-40B4-BE49-F238E27FC236}">
                    <a16:creationId xmlns:a16="http://schemas.microsoft.com/office/drawing/2014/main" id="{DF9F5B2F-1219-42D5-84E8-2DEE8FBFA242}"/>
                  </a:ext>
                </a:extLst>
              </p:cNvPr>
              <p:cNvSpPr/>
              <p:nvPr/>
            </p:nvSpPr>
            <p:spPr>
              <a:xfrm>
                <a:off x="7001836" y="4590434"/>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1" name="矩形: 圆角 70">
                <a:extLst>
                  <a:ext uri="{FF2B5EF4-FFF2-40B4-BE49-F238E27FC236}">
                    <a16:creationId xmlns:a16="http://schemas.microsoft.com/office/drawing/2014/main" id="{37900673-0AAE-44BE-BCF4-AC0E7F6DAF19}"/>
                  </a:ext>
                </a:extLst>
              </p:cNvPr>
              <p:cNvSpPr/>
              <p:nvPr/>
            </p:nvSpPr>
            <p:spPr>
              <a:xfrm>
                <a:off x="7144983" y="4732612"/>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3" name="矩形: 圆角 72">
                <a:extLst>
                  <a:ext uri="{FF2B5EF4-FFF2-40B4-BE49-F238E27FC236}">
                    <a16:creationId xmlns:a16="http://schemas.microsoft.com/office/drawing/2014/main" id="{A7EC94A5-E78A-4AE6-B860-D9201B619244}"/>
                  </a:ext>
                </a:extLst>
              </p:cNvPr>
              <p:cNvSpPr/>
              <p:nvPr/>
            </p:nvSpPr>
            <p:spPr>
              <a:xfrm>
                <a:off x="7288131" y="4874790"/>
                <a:ext cx="2023535" cy="906384"/>
              </a:xfrm>
              <a:prstGeom prst="roundRect">
                <a:avLst/>
              </a:prstGeom>
              <a:solidFill>
                <a:srgbClr val="72CDF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网关</a:t>
                </a:r>
              </a:p>
            </p:txBody>
          </p:sp>
        </p:grpSp>
        <p:cxnSp>
          <p:nvCxnSpPr>
            <p:cNvPr id="46" name="直接箭头连接符 45">
              <a:extLst>
                <a:ext uri="{FF2B5EF4-FFF2-40B4-BE49-F238E27FC236}">
                  <a16:creationId xmlns:a16="http://schemas.microsoft.com/office/drawing/2014/main" id="{850F7F71-C80A-4455-84E2-A9C28EF71D5F}"/>
                </a:ext>
              </a:extLst>
            </p:cNvPr>
            <p:cNvCxnSpPr>
              <a:cxnSpLocks/>
              <a:stCxn id="13" idx="2"/>
              <a:endCxn id="70" idx="0"/>
            </p:cNvCxnSpPr>
            <p:nvPr/>
          </p:nvCxnSpPr>
          <p:spPr>
            <a:xfrm>
              <a:off x="9248289" y="3110755"/>
              <a:ext cx="17924" cy="6004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93864F8C-9259-44A0-896A-3579DA7AF59B}"/>
                </a:ext>
              </a:extLst>
            </p:cNvPr>
            <p:cNvGrpSpPr/>
            <p:nvPr/>
          </p:nvGrpSpPr>
          <p:grpSpPr>
            <a:xfrm>
              <a:off x="3988104" y="6159157"/>
              <a:ext cx="9890074" cy="2756213"/>
              <a:chOff x="3988104" y="6159157"/>
              <a:chExt cx="9890074" cy="2756213"/>
            </a:xfrm>
          </p:grpSpPr>
          <p:sp>
            <p:nvSpPr>
              <p:cNvPr id="109" name="矩形 108">
                <a:extLst>
                  <a:ext uri="{FF2B5EF4-FFF2-40B4-BE49-F238E27FC236}">
                    <a16:creationId xmlns:a16="http://schemas.microsoft.com/office/drawing/2014/main" id="{7895F409-E3F9-4174-BEB0-3A5AF7108E45}"/>
                  </a:ext>
                </a:extLst>
              </p:cNvPr>
              <p:cNvSpPr/>
              <p:nvPr/>
            </p:nvSpPr>
            <p:spPr>
              <a:xfrm>
                <a:off x="4936553" y="6164473"/>
                <a:ext cx="8941625" cy="275089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1321E675-158D-4336-8CF8-302C995921A8}"/>
                  </a:ext>
                </a:extLst>
              </p:cNvPr>
              <p:cNvSpPr/>
              <p:nvPr/>
            </p:nvSpPr>
            <p:spPr>
              <a:xfrm>
                <a:off x="3988104" y="6164474"/>
                <a:ext cx="954328" cy="2750896"/>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454A4144-6936-4492-8B3B-878195A48637}"/>
                  </a:ext>
                </a:extLst>
              </p:cNvPr>
              <p:cNvSpPr txBox="1"/>
              <p:nvPr/>
            </p:nvSpPr>
            <p:spPr>
              <a:xfrm>
                <a:off x="4208747" y="7041431"/>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服务层</a:t>
                </a:r>
              </a:p>
            </p:txBody>
          </p:sp>
          <p:grpSp>
            <p:nvGrpSpPr>
              <p:cNvPr id="6" name="组合 5">
                <a:extLst>
                  <a:ext uri="{FF2B5EF4-FFF2-40B4-BE49-F238E27FC236}">
                    <a16:creationId xmlns:a16="http://schemas.microsoft.com/office/drawing/2014/main" id="{4DD10272-3015-4ABF-BFF7-3BA0C99C84E7}"/>
                  </a:ext>
                </a:extLst>
              </p:cNvPr>
              <p:cNvGrpSpPr/>
              <p:nvPr/>
            </p:nvGrpSpPr>
            <p:grpSpPr>
              <a:xfrm>
                <a:off x="5918609" y="6542204"/>
                <a:ext cx="1288508" cy="805983"/>
                <a:chOff x="2857024" y="8583574"/>
                <a:chExt cx="2309830" cy="1190740"/>
              </a:xfrm>
              <a:solidFill>
                <a:srgbClr val="F19B97"/>
              </a:solidFill>
            </p:grpSpPr>
            <p:sp>
              <p:nvSpPr>
                <p:cNvPr id="112" name="矩形: 圆角 111">
                  <a:extLst>
                    <a:ext uri="{FF2B5EF4-FFF2-40B4-BE49-F238E27FC236}">
                      <a16:creationId xmlns:a16="http://schemas.microsoft.com/office/drawing/2014/main" id="{8F8E0DDD-61DB-4391-B3F5-4E6D87B1B905}"/>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3" name="矩形: 圆角 112">
                  <a:extLst>
                    <a:ext uri="{FF2B5EF4-FFF2-40B4-BE49-F238E27FC236}">
                      <a16:creationId xmlns:a16="http://schemas.microsoft.com/office/drawing/2014/main" id="{3818EB60-E89E-47D7-8097-24E2D92D19A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4" name="矩形: 圆角 113">
                  <a:extLst>
                    <a:ext uri="{FF2B5EF4-FFF2-40B4-BE49-F238E27FC236}">
                      <a16:creationId xmlns:a16="http://schemas.microsoft.com/office/drawing/2014/main" id="{F043B5EB-DB29-490A-BB1A-945F33412FA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订单</a:t>
                  </a:r>
                </a:p>
              </p:txBody>
            </p:sp>
          </p:grpSp>
          <p:grpSp>
            <p:nvGrpSpPr>
              <p:cNvPr id="121" name="组合 120">
                <a:extLst>
                  <a:ext uri="{FF2B5EF4-FFF2-40B4-BE49-F238E27FC236}">
                    <a16:creationId xmlns:a16="http://schemas.microsoft.com/office/drawing/2014/main" id="{72238EAB-D2D3-4566-B73A-163C39996DDE}"/>
                  </a:ext>
                </a:extLst>
              </p:cNvPr>
              <p:cNvGrpSpPr/>
              <p:nvPr/>
            </p:nvGrpSpPr>
            <p:grpSpPr>
              <a:xfrm>
                <a:off x="7686698" y="6542204"/>
                <a:ext cx="1288508" cy="805983"/>
                <a:chOff x="2857024" y="8583574"/>
                <a:chExt cx="2309830" cy="1190740"/>
              </a:xfrm>
              <a:solidFill>
                <a:srgbClr val="F19B97"/>
              </a:solidFill>
            </p:grpSpPr>
            <p:sp>
              <p:nvSpPr>
                <p:cNvPr id="122" name="矩形: 圆角 121">
                  <a:extLst>
                    <a:ext uri="{FF2B5EF4-FFF2-40B4-BE49-F238E27FC236}">
                      <a16:creationId xmlns:a16="http://schemas.microsoft.com/office/drawing/2014/main" id="{1D4FEB97-F13C-4A1F-988F-EAAA5524BD3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3" name="矩形: 圆角 122">
                  <a:extLst>
                    <a:ext uri="{FF2B5EF4-FFF2-40B4-BE49-F238E27FC236}">
                      <a16:creationId xmlns:a16="http://schemas.microsoft.com/office/drawing/2014/main" id="{89DC2132-41BB-4E36-A93C-0FFBF8784EB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4" name="矩形: 圆角 123">
                  <a:extLst>
                    <a:ext uri="{FF2B5EF4-FFF2-40B4-BE49-F238E27FC236}">
                      <a16:creationId xmlns:a16="http://schemas.microsoft.com/office/drawing/2014/main" id="{EF6D5A84-3D6F-41E3-BAE2-2396DBC5B0E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支付</a:t>
                  </a:r>
                </a:p>
              </p:txBody>
            </p:sp>
          </p:grpSp>
          <p:grpSp>
            <p:nvGrpSpPr>
              <p:cNvPr id="125" name="组合 124">
                <a:extLst>
                  <a:ext uri="{FF2B5EF4-FFF2-40B4-BE49-F238E27FC236}">
                    <a16:creationId xmlns:a16="http://schemas.microsoft.com/office/drawing/2014/main" id="{AA4D6463-6D5F-42BA-A72B-8E7B1E4117AF}"/>
                  </a:ext>
                </a:extLst>
              </p:cNvPr>
              <p:cNvGrpSpPr/>
              <p:nvPr/>
            </p:nvGrpSpPr>
            <p:grpSpPr>
              <a:xfrm>
                <a:off x="9454787" y="6542204"/>
                <a:ext cx="1288508" cy="805983"/>
                <a:chOff x="2857024" y="8583574"/>
                <a:chExt cx="2309830" cy="1190740"/>
              </a:xfrm>
              <a:solidFill>
                <a:srgbClr val="F19B97"/>
              </a:solidFill>
            </p:grpSpPr>
            <p:sp>
              <p:nvSpPr>
                <p:cNvPr id="126" name="矩形: 圆角 125">
                  <a:extLst>
                    <a:ext uri="{FF2B5EF4-FFF2-40B4-BE49-F238E27FC236}">
                      <a16:creationId xmlns:a16="http://schemas.microsoft.com/office/drawing/2014/main" id="{A07A0080-CCFB-453A-96D3-329363756FE9}"/>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7" name="矩形: 圆角 126">
                  <a:extLst>
                    <a:ext uri="{FF2B5EF4-FFF2-40B4-BE49-F238E27FC236}">
                      <a16:creationId xmlns:a16="http://schemas.microsoft.com/office/drawing/2014/main" id="{00527CAF-8DB1-430E-8DF8-7B4F6CCCBFFF}"/>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8" name="矩形: 圆角 127">
                  <a:extLst>
                    <a:ext uri="{FF2B5EF4-FFF2-40B4-BE49-F238E27FC236}">
                      <a16:creationId xmlns:a16="http://schemas.microsoft.com/office/drawing/2014/main" id="{0EDCF807-1D57-4DB1-A8E8-75D0C2CBBE9A}"/>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用户</a:t>
                  </a:r>
                </a:p>
              </p:txBody>
            </p:sp>
          </p:grpSp>
          <p:grpSp>
            <p:nvGrpSpPr>
              <p:cNvPr id="129" name="组合 128">
                <a:extLst>
                  <a:ext uri="{FF2B5EF4-FFF2-40B4-BE49-F238E27FC236}">
                    <a16:creationId xmlns:a16="http://schemas.microsoft.com/office/drawing/2014/main" id="{522CBA60-B797-4FF6-B191-FBB65E24A01C}"/>
                  </a:ext>
                </a:extLst>
              </p:cNvPr>
              <p:cNvGrpSpPr/>
              <p:nvPr/>
            </p:nvGrpSpPr>
            <p:grpSpPr>
              <a:xfrm>
                <a:off x="11222875" y="6542204"/>
                <a:ext cx="1288508" cy="805983"/>
                <a:chOff x="2857024" y="8583574"/>
                <a:chExt cx="2309830" cy="1190740"/>
              </a:xfrm>
              <a:solidFill>
                <a:srgbClr val="F19B97"/>
              </a:solidFill>
            </p:grpSpPr>
            <p:sp>
              <p:nvSpPr>
                <p:cNvPr id="130" name="矩形: 圆角 129">
                  <a:extLst>
                    <a:ext uri="{FF2B5EF4-FFF2-40B4-BE49-F238E27FC236}">
                      <a16:creationId xmlns:a16="http://schemas.microsoft.com/office/drawing/2014/main" id="{41823C41-82E7-4423-920F-CBE911BD19F1}"/>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4" name="矩形: 圆角 133">
                  <a:extLst>
                    <a:ext uri="{FF2B5EF4-FFF2-40B4-BE49-F238E27FC236}">
                      <a16:creationId xmlns:a16="http://schemas.microsoft.com/office/drawing/2014/main" id="{F2162CFA-3129-466A-9640-F6A48EC46792}"/>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5" name="矩形: 圆角 134">
                  <a:extLst>
                    <a:ext uri="{FF2B5EF4-FFF2-40B4-BE49-F238E27FC236}">
                      <a16:creationId xmlns:a16="http://schemas.microsoft.com/office/drawing/2014/main" id="{72FFCB36-30E7-4285-8EF1-17CCE198225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36" name="矩形: 圆角 135">
                <a:extLst>
                  <a:ext uri="{FF2B5EF4-FFF2-40B4-BE49-F238E27FC236}">
                    <a16:creationId xmlns:a16="http://schemas.microsoft.com/office/drawing/2014/main" id="{09FB4105-26B8-40B2-BA06-FB9475850C81}"/>
                  </a:ext>
                </a:extLst>
              </p:cNvPr>
              <p:cNvSpPr/>
              <p:nvPr/>
            </p:nvSpPr>
            <p:spPr>
              <a:xfrm>
                <a:off x="5121201" y="6354729"/>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7" name="文本框 136">
                <a:extLst>
                  <a:ext uri="{FF2B5EF4-FFF2-40B4-BE49-F238E27FC236}">
                    <a16:creationId xmlns:a16="http://schemas.microsoft.com/office/drawing/2014/main" id="{8AF462E6-9299-4A01-963E-519353864A50}"/>
                  </a:ext>
                </a:extLst>
              </p:cNvPr>
              <p:cNvSpPr txBox="1"/>
              <p:nvPr/>
            </p:nvSpPr>
            <p:spPr>
              <a:xfrm>
                <a:off x="5201871" y="6371058"/>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业务服务</a:t>
                </a:r>
              </a:p>
            </p:txBody>
          </p:sp>
          <p:grpSp>
            <p:nvGrpSpPr>
              <p:cNvPr id="177" name="组合 176">
                <a:extLst>
                  <a:ext uri="{FF2B5EF4-FFF2-40B4-BE49-F238E27FC236}">
                    <a16:creationId xmlns:a16="http://schemas.microsoft.com/office/drawing/2014/main" id="{8B11DA10-6455-4E6D-8DA3-3E9B7A6F0D00}"/>
                  </a:ext>
                </a:extLst>
              </p:cNvPr>
              <p:cNvGrpSpPr/>
              <p:nvPr/>
            </p:nvGrpSpPr>
            <p:grpSpPr>
              <a:xfrm>
                <a:off x="5918609" y="7773926"/>
                <a:ext cx="1288508" cy="805983"/>
                <a:chOff x="2857024" y="8583574"/>
                <a:chExt cx="2309830" cy="1190740"/>
              </a:xfrm>
              <a:solidFill>
                <a:srgbClr val="F19B97"/>
              </a:solidFill>
            </p:grpSpPr>
            <p:sp>
              <p:nvSpPr>
                <p:cNvPr id="192" name="矩形: 圆角 191">
                  <a:extLst>
                    <a:ext uri="{FF2B5EF4-FFF2-40B4-BE49-F238E27FC236}">
                      <a16:creationId xmlns:a16="http://schemas.microsoft.com/office/drawing/2014/main" id="{58529ADD-18E8-4E92-BB5B-46609AD6D5C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3" name="矩形: 圆角 192">
                  <a:extLst>
                    <a:ext uri="{FF2B5EF4-FFF2-40B4-BE49-F238E27FC236}">
                      <a16:creationId xmlns:a16="http://schemas.microsoft.com/office/drawing/2014/main" id="{AEF1D51A-CA72-4FAD-8EBA-20EAF4D1203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4" name="矩形: 圆角 193">
                  <a:extLst>
                    <a:ext uri="{FF2B5EF4-FFF2-40B4-BE49-F238E27FC236}">
                      <a16:creationId xmlns:a16="http://schemas.microsoft.com/office/drawing/2014/main" id="{864FAC88-B3F0-4C83-8676-C9909D7B698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消息</a:t>
                  </a:r>
                </a:p>
              </p:txBody>
            </p:sp>
          </p:grpSp>
          <p:grpSp>
            <p:nvGrpSpPr>
              <p:cNvPr id="178" name="组合 177">
                <a:extLst>
                  <a:ext uri="{FF2B5EF4-FFF2-40B4-BE49-F238E27FC236}">
                    <a16:creationId xmlns:a16="http://schemas.microsoft.com/office/drawing/2014/main" id="{BF6BDE1E-3EAB-4A9F-9A28-26AC2E0182D5}"/>
                  </a:ext>
                </a:extLst>
              </p:cNvPr>
              <p:cNvGrpSpPr/>
              <p:nvPr/>
            </p:nvGrpSpPr>
            <p:grpSpPr>
              <a:xfrm>
                <a:off x="7686698" y="7773926"/>
                <a:ext cx="1288508" cy="805983"/>
                <a:chOff x="2857024" y="8583574"/>
                <a:chExt cx="2309830" cy="1190740"/>
              </a:xfrm>
              <a:solidFill>
                <a:srgbClr val="F19B97"/>
              </a:solidFill>
            </p:grpSpPr>
            <p:sp>
              <p:nvSpPr>
                <p:cNvPr id="189" name="矩形: 圆角 188">
                  <a:extLst>
                    <a:ext uri="{FF2B5EF4-FFF2-40B4-BE49-F238E27FC236}">
                      <a16:creationId xmlns:a16="http://schemas.microsoft.com/office/drawing/2014/main" id="{5EFBC92F-44B8-4A8A-9F68-9D14C62A193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0" name="矩形: 圆角 189">
                  <a:extLst>
                    <a:ext uri="{FF2B5EF4-FFF2-40B4-BE49-F238E27FC236}">
                      <a16:creationId xmlns:a16="http://schemas.microsoft.com/office/drawing/2014/main" id="{F3F421E3-2F05-41BC-AA1A-DB2DA9CAB4D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1" name="矩形: 圆角 190">
                  <a:extLst>
                    <a:ext uri="{FF2B5EF4-FFF2-40B4-BE49-F238E27FC236}">
                      <a16:creationId xmlns:a16="http://schemas.microsoft.com/office/drawing/2014/main" id="{2ACF1F99-8420-459E-9CA8-E4F4F927FCAE}"/>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认证</a:t>
                  </a:r>
                </a:p>
              </p:txBody>
            </p:sp>
          </p:grpSp>
          <p:grpSp>
            <p:nvGrpSpPr>
              <p:cNvPr id="179" name="组合 178">
                <a:extLst>
                  <a:ext uri="{FF2B5EF4-FFF2-40B4-BE49-F238E27FC236}">
                    <a16:creationId xmlns:a16="http://schemas.microsoft.com/office/drawing/2014/main" id="{9CBC7D18-AFA6-4D57-BC3D-5499FE07C3C4}"/>
                  </a:ext>
                </a:extLst>
              </p:cNvPr>
              <p:cNvGrpSpPr/>
              <p:nvPr/>
            </p:nvGrpSpPr>
            <p:grpSpPr>
              <a:xfrm>
                <a:off x="9454787" y="7773926"/>
                <a:ext cx="1288508" cy="805983"/>
                <a:chOff x="2857024" y="8583574"/>
                <a:chExt cx="2309830" cy="1190740"/>
              </a:xfrm>
              <a:solidFill>
                <a:srgbClr val="F19B97"/>
              </a:solidFill>
            </p:grpSpPr>
            <p:sp>
              <p:nvSpPr>
                <p:cNvPr id="186" name="矩形: 圆角 185">
                  <a:extLst>
                    <a:ext uri="{FF2B5EF4-FFF2-40B4-BE49-F238E27FC236}">
                      <a16:creationId xmlns:a16="http://schemas.microsoft.com/office/drawing/2014/main" id="{77569121-8DFF-4FB5-A4DD-0258B769601E}"/>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7" name="矩形: 圆角 186">
                  <a:extLst>
                    <a:ext uri="{FF2B5EF4-FFF2-40B4-BE49-F238E27FC236}">
                      <a16:creationId xmlns:a16="http://schemas.microsoft.com/office/drawing/2014/main" id="{7DE5075A-552F-450B-B905-DD14CBE84B5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8" name="矩形: 圆角 187">
                  <a:extLst>
                    <a:ext uri="{FF2B5EF4-FFF2-40B4-BE49-F238E27FC236}">
                      <a16:creationId xmlns:a16="http://schemas.microsoft.com/office/drawing/2014/main" id="{4DAC271F-A3FF-437D-9CCB-8AD6957330A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AI</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180" name="组合 179">
                <a:extLst>
                  <a:ext uri="{FF2B5EF4-FFF2-40B4-BE49-F238E27FC236}">
                    <a16:creationId xmlns:a16="http://schemas.microsoft.com/office/drawing/2014/main" id="{7164DC6F-3F79-4997-9126-5EE1948973AC}"/>
                  </a:ext>
                </a:extLst>
              </p:cNvPr>
              <p:cNvGrpSpPr/>
              <p:nvPr/>
            </p:nvGrpSpPr>
            <p:grpSpPr>
              <a:xfrm>
                <a:off x="11222875" y="7773926"/>
                <a:ext cx="1288508" cy="805983"/>
                <a:chOff x="2857024" y="8583574"/>
                <a:chExt cx="2309830" cy="1190740"/>
              </a:xfrm>
              <a:solidFill>
                <a:srgbClr val="F19B97"/>
              </a:solidFill>
            </p:grpSpPr>
            <p:sp>
              <p:nvSpPr>
                <p:cNvPr id="183" name="矩形: 圆角 182">
                  <a:extLst>
                    <a:ext uri="{FF2B5EF4-FFF2-40B4-BE49-F238E27FC236}">
                      <a16:creationId xmlns:a16="http://schemas.microsoft.com/office/drawing/2014/main" id="{869F0E08-9E7B-4244-A872-5A1B3BDBBFB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4" name="矩形: 圆角 183">
                  <a:extLst>
                    <a:ext uri="{FF2B5EF4-FFF2-40B4-BE49-F238E27FC236}">
                      <a16:creationId xmlns:a16="http://schemas.microsoft.com/office/drawing/2014/main" id="{EC4D775A-4078-4700-A210-FF783833F2C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85" name="矩形: 圆角 184">
                  <a:extLst>
                    <a:ext uri="{FF2B5EF4-FFF2-40B4-BE49-F238E27FC236}">
                      <a16:creationId xmlns:a16="http://schemas.microsoft.com/office/drawing/2014/main" id="{D74DD1BF-7CBE-45D7-B8D7-B191581F3794}"/>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81" name="矩形: 圆角 180">
                <a:extLst>
                  <a:ext uri="{FF2B5EF4-FFF2-40B4-BE49-F238E27FC236}">
                    <a16:creationId xmlns:a16="http://schemas.microsoft.com/office/drawing/2014/main" id="{FCE2F95E-9531-4B3D-9A3C-0CDAB239A743}"/>
                  </a:ext>
                </a:extLst>
              </p:cNvPr>
              <p:cNvSpPr/>
              <p:nvPr/>
            </p:nvSpPr>
            <p:spPr>
              <a:xfrm>
                <a:off x="5121201" y="7586451"/>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2" name="文本框 181">
                <a:extLst>
                  <a:ext uri="{FF2B5EF4-FFF2-40B4-BE49-F238E27FC236}">
                    <a16:creationId xmlns:a16="http://schemas.microsoft.com/office/drawing/2014/main" id="{CFC12226-0241-444F-A88B-D096EBD0F7AA}"/>
                  </a:ext>
                </a:extLst>
              </p:cNvPr>
              <p:cNvSpPr txBox="1"/>
              <p:nvPr/>
            </p:nvSpPr>
            <p:spPr>
              <a:xfrm>
                <a:off x="5201871" y="7602780"/>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基础服务</a:t>
                </a:r>
              </a:p>
            </p:txBody>
          </p:sp>
          <p:sp>
            <p:nvSpPr>
              <p:cNvPr id="36" name="流程图: 卡片 35">
                <a:extLst>
                  <a:ext uri="{FF2B5EF4-FFF2-40B4-BE49-F238E27FC236}">
                    <a16:creationId xmlns:a16="http://schemas.microsoft.com/office/drawing/2014/main" id="{51977363-67EC-4867-817E-D7D10E4CF106}"/>
                  </a:ext>
                </a:extLst>
              </p:cNvPr>
              <p:cNvSpPr/>
              <p:nvPr/>
            </p:nvSpPr>
            <p:spPr>
              <a:xfrm rot="16200000">
                <a:off x="12196019" y="7230047"/>
                <a:ext cx="2750896" cy="609116"/>
              </a:xfrm>
              <a:prstGeom prst="flowChartPunchedCard">
                <a:avLst/>
              </a:prstGeom>
              <a:solidFill>
                <a:srgbClr val="EB6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solidFill>
                </a:endParaRPr>
              </a:p>
            </p:txBody>
          </p:sp>
          <p:sp>
            <p:nvSpPr>
              <p:cNvPr id="195" name="文本框 194">
                <a:extLst>
                  <a:ext uri="{FF2B5EF4-FFF2-40B4-BE49-F238E27FC236}">
                    <a16:creationId xmlns:a16="http://schemas.microsoft.com/office/drawing/2014/main" id="{9A48658B-BDC6-49BE-8046-6225CFE01838}"/>
                  </a:ext>
                </a:extLst>
              </p:cNvPr>
              <p:cNvSpPr txBox="1"/>
              <p:nvPr/>
            </p:nvSpPr>
            <p:spPr>
              <a:xfrm>
                <a:off x="13296446" y="6972466"/>
                <a:ext cx="553998" cy="1082147"/>
              </a:xfrm>
              <a:prstGeom prst="rect">
                <a:avLst/>
              </a:prstGeom>
              <a:noFill/>
            </p:spPr>
            <p:txBody>
              <a:bodyPr vert="eaVert" wrap="square" rtlCol="0" anchor="ctr">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RPC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93DAC973-978D-49CC-B778-CEF7F9BE6977}"/>
                </a:ext>
              </a:extLst>
            </p:cNvPr>
            <p:cNvGrpSpPr/>
            <p:nvPr/>
          </p:nvGrpSpPr>
          <p:grpSpPr>
            <a:xfrm>
              <a:off x="3988104" y="8910775"/>
              <a:ext cx="9890074" cy="2750897"/>
              <a:chOff x="3988104" y="8910775"/>
              <a:chExt cx="9890074" cy="2750897"/>
            </a:xfrm>
          </p:grpSpPr>
          <p:sp>
            <p:nvSpPr>
              <p:cNvPr id="196" name="矩形 195">
                <a:extLst>
                  <a:ext uri="{FF2B5EF4-FFF2-40B4-BE49-F238E27FC236}">
                    <a16:creationId xmlns:a16="http://schemas.microsoft.com/office/drawing/2014/main" id="{AED43C77-DE06-4E75-82FB-39486BACA3E7}"/>
                  </a:ext>
                </a:extLst>
              </p:cNvPr>
              <p:cNvSpPr/>
              <p:nvPr/>
            </p:nvSpPr>
            <p:spPr>
              <a:xfrm>
                <a:off x="4936553" y="8910775"/>
                <a:ext cx="8941625" cy="2750897"/>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7" name="矩形 196">
                <a:extLst>
                  <a:ext uri="{FF2B5EF4-FFF2-40B4-BE49-F238E27FC236}">
                    <a16:creationId xmlns:a16="http://schemas.microsoft.com/office/drawing/2014/main" id="{92222DF2-484D-4256-BEA0-641619821E93}"/>
                  </a:ext>
                </a:extLst>
              </p:cNvPr>
              <p:cNvSpPr/>
              <p:nvPr/>
            </p:nvSpPr>
            <p:spPr>
              <a:xfrm>
                <a:off x="3988104" y="8910776"/>
                <a:ext cx="954328" cy="2750896"/>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98" name="文本框 197">
                <a:extLst>
                  <a:ext uri="{FF2B5EF4-FFF2-40B4-BE49-F238E27FC236}">
                    <a16:creationId xmlns:a16="http://schemas.microsoft.com/office/drawing/2014/main" id="{28B4E4B8-C356-4D91-8629-8B514879B818}"/>
                  </a:ext>
                </a:extLst>
              </p:cNvPr>
              <p:cNvSpPr txBox="1"/>
              <p:nvPr/>
            </p:nvSpPr>
            <p:spPr>
              <a:xfrm>
                <a:off x="4208747" y="9787732"/>
                <a:ext cx="553998" cy="1082147"/>
              </a:xfrm>
              <a:prstGeom prst="rect">
                <a:avLst/>
              </a:prstGeom>
              <a:noFill/>
            </p:spPr>
            <p:txBody>
              <a:bodyPr vert="eaVert" wrap="square" rtlCol="0" anchor="ctr">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基础层</a:t>
                </a:r>
              </a:p>
            </p:txBody>
          </p:sp>
          <p:grpSp>
            <p:nvGrpSpPr>
              <p:cNvPr id="200" name="组合 199">
                <a:extLst>
                  <a:ext uri="{FF2B5EF4-FFF2-40B4-BE49-F238E27FC236}">
                    <a16:creationId xmlns:a16="http://schemas.microsoft.com/office/drawing/2014/main" id="{5D624031-7D9E-4B6F-8300-D2963266A68C}"/>
                  </a:ext>
                </a:extLst>
              </p:cNvPr>
              <p:cNvGrpSpPr/>
              <p:nvPr/>
            </p:nvGrpSpPr>
            <p:grpSpPr>
              <a:xfrm>
                <a:off x="5918609" y="9288505"/>
                <a:ext cx="1288508" cy="805983"/>
                <a:chOff x="2857024" y="8583574"/>
                <a:chExt cx="2309830" cy="1190740"/>
              </a:xfrm>
              <a:solidFill>
                <a:srgbClr val="8BCF92"/>
              </a:solidFill>
            </p:grpSpPr>
            <p:sp>
              <p:nvSpPr>
                <p:cNvPr id="215" name="矩形: 圆角 214">
                  <a:extLst>
                    <a:ext uri="{FF2B5EF4-FFF2-40B4-BE49-F238E27FC236}">
                      <a16:creationId xmlns:a16="http://schemas.microsoft.com/office/drawing/2014/main" id="{227BFE4F-4F1C-4FA8-A86C-8342B57ED95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6" name="矩形: 圆角 215">
                  <a:extLst>
                    <a:ext uri="{FF2B5EF4-FFF2-40B4-BE49-F238E27FC236}">
                      <a16:creationId xmlns:a16="http://schemas.microsoft.com/office/drawing/2014/main" id="{B208A7B2-C064-4B87-AEB8-EF48390E8345}"/>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7" name="矩形: 圆角 216">
                  <a:extLst>
                    <a:ext uri="{FF2B5EF4-FFF2-40B4-BE49-F238E27FC236}">
                      <a16:creationId xmlns:a16="http://schemas.microsoft.com/office/drawing/2014/main" id="{C6D80533-BD92-41FB-B012-E22DCEAE5A51}"/>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分布式调度</a:t>
                  </a:r>
                </a:p>
              </p:txBody>
            </p:sp>
          </p:grpSp>
          <p:grpSp>
            <p:nvGrpSpPr>
              <p:cNvPr id="201" name="组合 200">
                <a:extLst>
                  <a:ext uri="{FF2B5EF4-FFF2-40B4-BE49-F238E27FC236}">
                    <a16:creationId xmlns:a16="http://schemas.microsoft.com/office/drawing/2014/main" id="{C40C398C-A140-48C4-9764-2B628223F1DE}"/>
                  </a:ext>
                </a:extLst>
              </p:cNvPr>
              <p:cNvGrpSpPr/>
              <p:nvPr/>
            </p:nvGrpSpPr>
            <p:grpSpPr>
              <a:xfrm>
                <a:off x="7686698" y="9288505"/>
                <a:ext cx="1288508" cy="805983"/>
                <a:chOff x="2857024" y="8583574"/>
                <a:chExt cx="2309830" cy="1190740"/>
              </a:xfrm>
              <a:solidFill>
                <a:srgbClr val="8BCF92"/>
              </a:solidFill>
            </p:grpSpPr>
            <p:sp>
              <p:nvSpPr>
                <p:cNvPr id="212" name="矩形: 圆角 211">
                  <a:extLst>
                    <a:ext uri="{FF2B5EF4-FFF2-40B4-BE49-F238E27FC236}">
                      <a16:creationId xmlns:a16="http://schemas.microsoft.com/office/drawing/2014/main" id="{DBD98022-A042-45A7-8C53-F42270EFC39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3" name="矩形: 圆角 212">
                  <a:extLst>
                    <a:ext uri="{FF2B5EF4-FFF2-40B4-BE49-F238E27FC236}">
                      <a16:creationId xmlns:a16="http://schemas.microsoft.com/office/drawing/2014/main" id="{89CCC871-8F49-4055-9B1C-64BDDAB5885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4" name="矩形: 圆角 213">
                  <a:extLst>
                    <a:ext uri="{FF2B5EF4-FFF2-40B4-BE49-F238E27FC236}">
                      <a16:creationId xmlns:a16="http://schemas.microsoft.com/office/drawing/2014/main" id="{0D146AD4-EAFF-4071-A28F-824FD9AFC07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分布式计算</a:t>
                  </a:r>
                </a:p>
              </p:txBody>
            </p:sp>
          </p:grpSp>
          <p:grpSp>
            <p:nvGrpSpPr>
              <p:cNvPr id="202" name="组合 201">
                <a:extLst>
                  <a:ext uri="{FF2B5EF4-FFF2-40B4-BE49-F238E27FC236}">
                    <a16:creationId xmlns:a16="http://schemas.microsoft.com/office/drawing/2014/main" id="{DE975D64-8DB6-4254-B498-CE22406FE864}"/>
                  </a:ext>
                </a:extLst>
              </p:cNvPr>
              <p:cNvGrpSpPr/>
              <p:nvPr/>
            </p:nvGrpSpPr>
            <p:grpSpPr>
              <a:xfrm>
                <a:off x="9454787" y="9288505"/>
                <a:ext cx="1288508" cy="805983"/>
                <a:chOff x="2857024" y="8583574"/>
                <a:chExt cx="2309830" cy="1190740"/>
              </a:xfrm>
              <a:solidFill>
                <a:srgbClr val="8BCF92"/>
              </a:solidFill>
            </p:grpSpPr>
            <p:sp>
              <p:nvSpPr>
                <p:cNvPr id="209" name="矩形: 圆角 208">
                  <a:extLst>
                    <a:ext uri="{FF2B5EF4-FFF2-40B4-BE49-F238E27FC236}">
                      <a16:creationId xmlns:a16="http://schemas.microsoft.com/office/drawing/2014/main" id="{67047B9B-60DA-4119-88EC-A7202E933368}"/>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0" name="矩形: 圆角 209">
                  <a:extLst>
                    <a:ext uri="{FF2B5EF4-FFF2-40B4-BE49-F238E27FC236}">
                      <a16:creationId xmlns:a16="http://schemas.microsoft.com/office/drawing/2014/main" id="{9ECFA5C4-A132-4DD7-9D9B-78517CC4107A}"/>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1" name="矩形: 圆角 210">
                  <a:extLst>
                    <a:ext uri="{FF2B5EF4-FFF2-40B4-BE49-F238E27FC236}">
                      <a16:creationId xmlns:a16="http://schemas.microsoft.com/office/drawing/2014/main" id="{958C9601-7675-4617-8762-F04FAD6E14E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分布式配置</a:t>
                  </a:r>
                </a:p>
              </p:txBody>
            </p:sp>
          </p:grpSp>
          <p:grpSp>
            <p:nvGrpSpPr>
              <p:cNvPr id="203" name="组合 202">
                <a:extLst>
                  <a:ext uri="{FF2B5EF4-FFF2-40B4-BE49-F238E27FC236}">
                    <a16:creationId xmlns:a16="http://schemas.microsoft.com/office/drawing/2014/main" id="{CA021303-0A2F-4D0A-9DD9-42C1E7746587}"/>
                  </a:ext>
                </a:extLst>
              </p:cNvPr>
              <p:cNvGrpSpPr/>
              <p:nvPr/>
            </p:nvGrpSpPr>
            <p:grpSpPr>
              <a:xfrm>
                <a:off x="11222875" y="9288505"/>
                <a:ext cx="1288508" cy="805983"/>
                <a:chOff x="2857024" y="8583574"/>
                <a:chExt cx="2309830" cy="1190740"/>
              </a:xfrm>
              <a:solidFill>
                <a:srgbClr val="8BCF92"/>
              </a:solidFill>
            </p:grpSpPr>
            <p:sp>
              <p:nvSpPr>
                <p:cNvPr id="206" name="矩形: 圆角 205">
                  <a:extLst>
                    <a:ext uri="{FF2B5EF4-FFF2-40B4-BE49-F238E27FC236}">
                      <a16:creationId xmlns:a16="http://schemas.microsoft.com/office/drawing/2014/main" id="{0375FEDE-91D1-4281-B4DB-C02601ED149A}"/>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7" name="矩形: 圆角 206">
                  <a:extLst>
                    <a:ext uri="{FF2B5EF4-FFF2-40B4-BE49-F238E27FC236}">
                      <a16:creationId xmlns:a16="http://schemas.microsoft.com/office/drawing/2014/main" id="{BD0D8BEF-C4F5-435D-BBD6-58F7E87CAB78}"/>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08" name="矩形: 圆角 207">
                  <a:extLst>
                    <a:ext uri="{FF2B5EF4-FFF2-40B4-BE49-F238E27FC236}">
                      <a16:creationId xmlns:a16="http://schemas.microsoft.com/office/drawing/2014/main" id="{294FD1FE-6476-4DB2-848A-65D64A71A04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04" name="矩形: 圆角 203">
                <a:extLst>
                  <a:ext uri="{FF2B5EF4-FFF2-40B4-BE49-F238E27FC236}">
                    <a16:creationId xmlns:a16="http://schemas.microsoft.com/office/drawing/2014/main" id="{185E594E-B8C9-4BFD-A465-50956DF2EC4D}"/>
                  </a:ext>
                </a:extLst>
              </p:cNvPr>
              <p:cNvSpPr/>
              <p:nvPr/>
            </p:nvSpPr>
            <p:spPr>
              <a:xfrm>
                <a:off x="5121201" y="9101030"/>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5" name="文本框 204">
                <a:extLst>
                  <a:ext uri="{FF2B5EF4-FFF2-40B4-BE49-F238E27FC236}">
                    <a16:creationId xmlns:a16="http://schemas.microsoft.com/office/drawing/2014/main" id="{7F30A95F-9D06-4046-9FA1-34E57CFBCBD4}"/>
                  </a:ext>
                </a:extLst>
              </p:cNvPr>
              <p:cNvSpPr txBox="1"/>
              <p:nvPr/>
            </p:nvSpPr>
            <p:spPr>
              <a:xfrm>
                <a:off x="5201871" y="9117359"/>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中间件</a:t>
                </a:r>
              </a:p>
            </p:txBody>
          </p:sp>
          <p:grpSp>
            <p:nvGrpSpPr>
              <p:cNvPr id="219" name="组合 218">
                <a:extLst>
                  <a:ext uri="{FF2B5EF4-FFF2-40B4-BE49-F238E27FC236}">
                    <a16:creationId xmlns:a16="http://schemas.microsoft.com/office/drawing/2014/main" id="{8D3E5BC7-CEDD-4A39-9856-B7BF2B2ED2DC}"/>
                  </a:ext>
                </a:extLst>
              </p:cNvPr>
              <p:cNvGrpSpPr/>
              <p:nvPr/>
            </p:nvGrpSpPr>
            <p:grpSpPr>
              <a:xfrm>
                <a:off x="5918609" y="10520227"/>
                <a:ext cx="1288508" cy="805983"/>
                <a:chOff x="2857024" y="8583574"/>
                <a:chExt cx="2309830" cy="1190740"/>
              </a:xfrm>
              <a:solidFill>
                <a:srgbClr val="8BCF92"/>
              </a:solidFill>
            </p:grpSpPr>
            <p:sp>
              <p:nvSpPr>
                <p:cNvPr id="234" name="矩形: 圆角 233">
                  <a:extLst>
                    <a:ext uri="{FF2B5EF4-FFF2-40B4-BE49-F238E27FC236}">
                      <a16:creationId xmlns:a16="http://schemas.microsoft.com/office/drawing/2014/main" id="{530D104A-E56D-4E45-937C-A08F33F87A2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5" name="矩形: 圆角 234">
                  <a:extLst>
                    <a:ext uri="{FF2B5EF4-FFF2-40B4-BE49-F238E27FC236}">
                      <a16:creationId xmlns:a16="http://schemas.microsoft.com/office/drawing/2014/main" id="{21F4D2FA-1288-46AF-8977-23F059A23BD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6" name="矩形: 圆角 235">
                  <a:extLst>
                    <a:ext uri="{FF2B5EF4-FFF2-40B4-BE49-F238E27FC236}">
                      <a16:creationId xmlns:a16="http://schemas.microsoft.com/office/drawing/2014/main" id="{C267A50D-A1C7-44EC-B83C-1043C709C44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文件</a:t>
                  </a:r>
                </a:p>
              </p:txBody>
            </p:sp>
          </p:grpSp>
          <p:grpSp>
            <p:nvGrpSpPr>
              <p:cNvPr id="220" name="组合 219">
                <a:extLst>
                  <a:ext uri="{FF2B5EF4-FFF2-40B4-BE49-F238E27FC236}">
                    <a16:creationId xmlns:a16="http://schemas.microsoft.com/office/drawing/2014/main" id="{896DFC61-E78D-4228-9944-DB7D2991DC73}"/>
                  </a:ext>
                </a:extLst>
              </p:cNvPr>
              <p:cNvGrpSpPr/>
              <p:nvPr/>
            </p:nvGrpSpPr>
            <p:grpSpPr>
              <a:xfrm>
                <a:off x="7686698" y="10520227"/>
                <a:ext cx="1288508" cy="805983"/>
                <a:chOff x="2857024" y="8583574"/>
                <a:chExt cx="2309830" cy="1190740"/>
              </a:xfrm>
              <a:solidFill>
                <a:srgbClr val="8BCF92"/>
              </a:solidFill>
            </p:grpSpPr>
            <p:sp>
              <p:nvSpPr>
                <p:cNvPr id="231" name="矩形: 圆角 230">
                  <a:extLst>
                    <a:ext uri="{FF2B5EF4-FFF2-40B4-BE49-F238E27FC236}">
                      <a16:creationId xmlns:a16="http://schemas.microsoft.com/office/drawing/2014/main" id="{9F8867C0-3088-4B8B-A551-4033DA1CA58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2" name="矩形: 圆角 231">
                  <a:extLst>
                    <a:ext uri="{FF2B5EF4-FFF2-40B4-BE49-F238E27FC236}">
                      <a16:creationId xmlns:a16="http://schemas.microsoft.com/office/drawing/2014/main" id="{52F10052-0C89-49B4-9A98-4EE1D9218E0B}"/>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3" name="矩形: 圆角 232">
                  <a:extLst>
                    <a:ext uri="{FF2B5EF4-FFF2-40B4-BE49-F238E27FC236}">
                      <a16:creationId xmlns:a16="http://schemas.microsoft.com/office/drawing/2014/main" id="{9CD39B31-F839-4D04-91AF-7B30EEDE4B46}"/>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缓存</a:t>
                  </a:r>
                </a:p>
              </p:txBody>
            </p:sp>
          </p:grpSp>
          <p:grpSp>
            <p:nvGrpSpPr>
              <p:cNvPr id="221" name="组合 220">
                <a:extLst>
                  <a:ext uri="{FF2B5EF4-FFF2-40B4-BE49-F238E27FC236}">
                    <a16:creationId xmlns:a16="http://schemas.microsoft.com/office/drawing/2014/main" id="{124AF0BD-826A-4F03-8130-E02362678E12}"/>
                  </a:ext>
                </a:extLst>
              </p:cNvPr>
              <p:cNvGrpSpPr/>
              <p:nvPr/>
            </p:nvGrpSpPr>
            <p:grpSpPr>
              <a:xfrm>
                <a:off x="9454787" y="10520227"/>
                <a:ext cx="1288508" cy="805983"/>
                <a:chOff x="2857024" y="8583574"/>
                <a:chExt cx="2309830" cy="1190740"/>
              </a:xfrm>
              <a:solidFill>
                <a:srgbClr val="8BCF92"/>
              </a:solidFill>
            </p:grpSpPr>
            <p:sp>
              <p:nvSpPr>
                <p:cNvPr id="228" name="矩形: 圆角 227">
                  <a:extLst>
                    <a:ext uri="{FF2B5EF4-FFF2-40B4-BE49-F238E27FC236}">
                      <a16:creationId xmlns:a16="http://schemas.microsoft.com/office/drawing/2014/main" id="{ADD4E607-BD06-4497-A6E0-FBCA2E498D7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9" name="矩形: 圆角 228">
                  <a:extLst>
                    <a:ext uri="{FF2B5EF4-FFF2-40B4-BE49-F238E27FC236}">
                      <a16:creationId xmlns:a16="http://schemas.microsoft.com/office/drawing/2014/main" id="{054C332A-26E0-434D-8E37-3CB23A8D55C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0" name="矩形: 圆角 229">
                  <a:extLst>
                    <a:ext uri="{FF2B5EF4-FFF2-40B4-BE49-F238E27FC236}">
                      <a16:creationId xmlns:a16="http://schemas.microsoft.com/office/drawing/2014/main" id="{3062BE1D-235F-40C2-BB22-D453E9B31B1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bg1"/>
                      </a:solidFill>
                      <a:latin typeface="微软雅黑" panose="020B0503020204020204" pitchFamily="34" charset="-122"/>
                      <a:ea typeface="微软雅黑" panose="020B0503020204020204" pitchFamily="34" charset="-122"/>
                    </a:rPr>
                    <a:t>NoSql</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22" name="组合 221">
                <a:extLst>
                  <a:ext uri="{FF2B5EF4-FFF2-40B4-BE49-F238E27FC236}">
                    <a16:creationId xmlns:a16="http://schemas.microsoft.com/office/drawing/2014/main" id="{11C1A00A-1BBA-4619-87CD-155A06C8B1FF}"/>
                  </a:ext>
                </a:extLst>
              </p:cNvPr>
              <p:cNvGrpSpPr/>
              <p:nvPr/>
            </p:nvGrpSpPr>
            <p:grpSpPr>
              <a:xfrm>
                <a:off x="11222875" y="10520227"/>
                <a:ext cx="1288508" cy="805983"/>
                <a:chOff x="2857024" y="8583574"/>
                <a:chExt cx="2309830" cy="1190740"/>
              </a:xfrm>
              <a:solidFill>
                <a:srgbClr val="8BCF92"/>
              </a:solidFill>
            </p:grpSpPr>
            <p:sp>
              <p:nvSpPr>
                <p:cNvPr id="225" name="矩形: 圆角 224">
                  <a:extLst>
                    <a:ext uri="{FF2B5EF4-FFF2-40B4-BE49-F238E27FC236}">
                      <a16:creationId xmlns:a16="http://schemas.microsoft.com/office/drawing/2014/main" id="{D44D5DB6-4353-4383-9FC7-E63132F350B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6" name="矩形: 圆角 225">
                  <a:extLst>
                    <a:ext uri="{FF2B5EF4-FFF2-40B4-BE49-F238E27FC236}">
                      <a16:creationId xmlns:a16="http://schemas.microsoft.com/office/drawing/2014/main" id="{323EFDA1-7421-4199-BD75-515EC1D66710}"/>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27" name="矩形: 圆角 226">
                  <a:extLst>
                    <a:ext uri="{FF2B5EF4-FFF2-40B4-BE49-F238E27FC236}">
                      <a16:creationId xmlns:a16="http://schemas.microsoft.com/office/drawing/2014/main" id="{F6488E74-DDF8-4EB2-8C39-8013F4657D57}"/>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3" name="矩形: 圆角 222">
                <a:extLst>
                  <a:ext uri="{FF2B5EF4-FFF2-40B4-BE49-F238E27FC236}">
                    <a16:creationId xmlns:a16="http://schemas.microsoft.com/office/drawing/2014/main" id="{2548C783-0390-499F-AD7E-ADB80EE357F6}"/>
                  </a:ext>
                </a:extLst>
              </p:cNvPr>
              <p:cNvSpPr/>
              <p:nvPr/>
            </p:nvSpPr>
            <p:spPr>
              <a:xfrm>
                <a:off x="5121201" y="10332752"/>
                <a:ext cx="7702968" cy="1176879"/>
              </a:xfrm>
              <a:prstGeom prst="roundRect">
                <a:avLst/>
              </a:prstGeom>
              <a:noFill/>
              <a:ln>
                <a:solidFill>
                  <a:srgbClr val="20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4" name="文本框 223">
                <a:extLst>
                  <a:ext uri="{FF2B5EF4-FFF2-40B4-BE49-F238E27FC236}">
                    <a16:creationId xmlns:a16="http://schemas.microsoft.com/office/drawing/2014/main" id="{4AD5F90E-04FF-4C82-97D2-0F6419B387B5}"/>
                  </a:ext>
                </a:extLst>
              </p:cNvPr>
              <p:cNvSpPr txBox="1"/>
              <p:nvPr/>
            </p:nvSpPr>
            <p:spPr>
              <a:xfrm>
                <a:off x="5201871" y="10349081"/>
                <a:ext cx="492442" cy="1176881"/>
              </a:xfrm>
              <a:prstGeom prst="rect">
                <a:avLst/>
              </a:prstGeom>
              <a:noFill/>
            </p:spPr>
            <p:txBody>
              <a:bodyPr vert="eaVert" wrap="square" rtlCol="0">
                <a:sp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数据存储</a:t>
                </a:r>
              </a:p>
            </p:txBody>
          </p:sp>
          <p:sp>
            <p:nvSpPr>
              <p:cNvPr id="238" name="文本框 237">
                <a:extLst>
                  <a:ext uri="{FF2B5EF4-FFF2-40B4-BE49-F238E27FC236}">
                    <a16:creationId xmlns:a16="http://schemas.microsoft.com/office/drawing/2014/main" id="{E374B350-49E2-46A4-BA92-97582CCD206C}"/>
                  </a:ext>
                </a:extLst>
              </p:cNvPr>
              <p:cNvSpPr txBox="1"/>
              <p:nvPr/>
            </p:nvSpPr>
            <p:spPr>
              <a:xfrm>
                <a:off x="13296446" y="9718768"/>
                <a:ext cx="553998" cy="1082147"/>
              </a:xfrm>
              <a:prstGeom prst="rect">
                <a:avLst/>
              </a:prstGeom>
              <a:noFill/>
            </p:spPr>
            <p:txBody>
              <a:bodyPr vert="eaVert" wrap="square" rtlCol="0" anchor="ctr">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RPC</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64826945-D5F5-458D-B673-855837B6C5B7}"/>
                </a:ext>
              </a:extLst>
            </p:cNvPr>
            <p:cNvGrpSpPr/>
            <p:nvPr/>
          </p:nvGrpSpPr>
          <p:grpSpPr>
            <a:xfrm>
              <a:off x="13879959" y="2097827"/>
              <a:ext cx="2234742" cy="9563843"/>
              <a:chOff x="13879959" y="2097827"/>
              <a:chExt cx="2234742" cy="9563843"/>
            </a:xfrm>
          </p:grpSpPr>
          <p:sp>
            <p:nvSpPr>
              <p:cNvPr id="240" name="矩形 239">
                <a:extLst>
                  <a:ext uri="{FF2B5EF4-FFF2-40B4-BE49-F238E27FC236}">
                    <a16:creationId xmlns:a16="http://schemas.microsoft.com/office/drawing/2014/main" id="{598DEC9A-F32F-4482-AC68-AE1BFE6ABDFE}"/>
                  </a:ext>
                </a:extLst>
              </p:cNvPr>
              <p:cNvSpPr/>
              <p:nvPr/>
            </p:nvSpPr>
            <p:spPr>
              <a:xfrm rot="5400000">
                <a:off x="10713208"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41" name="矩形 240">
                <a:extLst>
                  <a:ext uri="{FF2B5EF4-FFF2-40B4-BE49-F238E27FC236}">
                    <a16:creationId xmlns:a16="http://schemas.microsoft.com/office/drawing/2014/main" id="{4E81300A-4C49-4DAC-A8C7-4F49A8036679}"/>
                  </a:ext>
                </a:extLst>
              </p:cNvPr>
              <p:cNvSpPr/>
              <p:nvPr/>
            </p:nvSpPr>
            <p:spPr>
              <a:xfrm rot="5400000">
                <a:off x="14499530" y="1478256"/>
                <a:ext cx="995600" cy="223474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242" name="组合 241">
                <a:extLst>
                  <a:ext uri="{FF2B5EF4-FFF2-40B4-BE49-F238E27FC236}">
                    <a16:creationId xmlns:a16="http://schemas.microsoft.com/office/drawing/2014/main" id="{4EC72813-1592-4234-AE08-82E7D2C8A553}"/>
                  </a:ext>
                </a:extLst>
              </p:cNvPr>
              <p:cNvGrpSpPr/>
              <p:nvPr/>
            </p:nvGrpSpPr>
            <p:grpSpPr>
              <a:xfrm>
                <a:off x="14217963" y="3452271"/>
                <a:ext cx="1603402" cy="805983"/>
                <a:chOff x="2857024" y="8583574"/>
                <a:chExt cx="2309830" cy="1190740"/>
              </a:xfrm>
              <a:solidFill>
                <a:srgbClr val="BFBFBF"/>
              </a:solidFill>
            </p:grpSpPr>
            <p:sp>
              <p:nvSpPr>
                <p:cNvPr id="243" name="矩形: 圆角 242">
                  <a:extLst>
                    <a:ext uri="{FF2B5EF4-FFF2-40B4-BE49-F238E27FC236}">
                      <a16:creationId xmlns:a16="http://schemas.microsoft.com/office/drawing/2014/main" id="{E3533D34-681E-41B0-86E5-61B8E5F0887D}"/>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4" name="矩形: 圆角 243">
                  <a:extLst>
                    <a:ext uri="{FF2B5EF4-FFF2-40B4-BE49-F238E27FC236}">
                      <a16:creationId xmlns:a16="http://schemas.microsoft.com/office/drawing/2014/main" id="{AD537DDD-77BC-48E8-9DF6-8EC4BE4DEF2D}"/>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5" name="矩形: 圆角 244">
                  <a:extLst>
                    <a:ext uri="{FF2B5EF4-FFF2-40B4-BE49-F238E27FC236}">
                      <a16:creationId xmlns:a16="http://schemas.microsoft.com/office/drawing/2014/main" id="{C62ABC1B-9BCE-49D0-95FB-AB47CF35958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流量控制</a:t>
                  </a:r>
                </a:p>
              </p:txBody>
            </p:sp>
          </p:grpSp>
          <p:grpSp>
            <p:nvGrpSpPr>
              <p:cNvPr id="247" name="组合 246">
                <a:extLst>
                  <a:ext uri="{FF2B5EF4-FFF2-40B4-BE49-F238E27FC236}">
                    <a16:creationId xmlns:a16="http://schemas.microsoft.com/office/drawing/2014/main" id="{9E6C49AB-9AE0-47FA-8E6E-91F12242B8AE}"/>
                  </a:ext>
                </a:extLst>
              </p:cNvPr>
              <p:cNvGrpSpPr/>
              <p:nvPr/>
            </p:nvGrpSpPr>
            <p:grpSpPr>
              <a:xfrm>
                <a:off x="14217963" y="4635469"/>
                <a:ext cx="1603402" cy="805983"/>
                <a:chOff x="2857024" y="8583574"/>
                <a:chExt cx="2309830" cy="1190740"/>
              </a:xfrm>
              <a:solidFill>
                <a:srgbClr val="BFBFBF"/>
              </a:solidFill>
            </p:grpSpPr>
            <p:sp>
              <p:nvSpPr>
                <p:cNvPr id="248" name="矩形: 圆角 247">
                  <a:extLst>
                    <a:ext uri="{FF2B5EF4-FFF2-40B4-BE49-F238E27FC236}">
                      <a16:creationId xmlns:a16="http://schemas.microsoft.com/office/drawing/2014/main" id="{7421A530-64C1-412E-8F77-2A3E6F1E9ED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49" name="矩形: 圆角 248">
                  <a:extLst>
                    <a:ext uri="{FF2B5EF4-FFF2-40B4-BE49-F238E27FC236}">
                      <a16:creationId xmlns:a16="http://schemas.microsoft.com/office/drawing/2014/main" id="{B4D9C0FF-DF93-41AB-9B37-55978446AC5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0" name="矩形: 圆角 249">
                  <a:extLst>
                    <a:ext uri="{FF2B5EF4-FFF2-40B4-BE49-F238E27FC236}">
                      <a16:creationId xmlns:a16="http://schemas.microsoft.com/office/drawing/2014/main" id="{B79D7978-803E-4801-A9C4-E5EBA4EBAEF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节点管理</a:t>
                  </a:r>
                </a:p>
              </p:txBody>
            </p:sp>
          </p:grpSp>
          <p:grpSp>
            <p:nvGrpSpPr>
              <p:cNvPr id="251" name="组合 250">
                <a:extLst>
                  <a:ext uri="{FF2B5EF4-FFF2-40B4-BE49-F238E27FC236}">
                    <a16:creationId xmlns:a16="http://schemas.microsoft.com/office/drawing/2014/main" id="{3751C869-2D32-4472-81E5-F37B25F1E473}"/>
                  </a:ext>
                </a:extLst>
              </p:cNvPr>
              <p:cNvGrpSpPr/>
              <p:nvPr/>
            </p:nvGrpSpPr>
            <p:grpSpPr>
              <a:xfrm>
                <a:off x="14217963" y="5818667"/>
                <a:ext cx="1603402" cy="805983"/>
                <a:chOff x="2857024" y="8583574"/>
                <a:chExt cx="2309830" cy="1190740"/>
              </a:xfrm>
              <a:solidFill>
                <a:srgbClr val="BFBFBF"/>
              </a:solidFill>
            </p:grpSpPr>
            <p:sp>
              <p:nvSpPr>
                <p:cNvPr id="252" name="矩形: 圆角 251">
                  <a:extLst>
                    <a:ext uri="{FF2B5EF4-FFF2-40B4-BE49-F238E27FC236}">
                      <a16:creationId xmlns:a16="http://schemas.microsoft.com/office/drawing/2014/main" id="{1CB03392-A08A-4C8A-B2DE-1D1C87F4288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3" name="矩形: 圆角 252">
                  <a:extLst>
                    <a:ext uri="{FF2B5EF4-FFF2-40B4-BE49-F238E27FC236}">
                      <a16:creationId xmlns:a16="http://schemas.microsoft.com/office/drawing/2014/main" id="{9B52241F-7F5B-4EBF-8615-66A8114F59B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4" name="矩形: 圆角 253">
                  <a:extLst>
                    <a:ext uri="{FF2B5EF4-FFF2-40B4-BE49-F238E27FC236}">
                      <a16:creationId xmlns:a16="http://schemas.microsoft.com/office/drawing/2014/main" id="{BB540F12-D4F1-4219-BB5A-28EFF40F51A6}"/>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服务审计</a:t>
                  </a:r>
                </a:p>
              </p:txBody>
            </p:sp>
          </p:grpSp>
          <p:grpSp>
            <p:nvGrpSpPr>
              <p:cNvPr id="255" name="组合 254">
                <a:extLst>
                  <a:ext uri="{FF2B5EF4-FFF2-40B4-BE49-F238E27FC236}">
                    <a16:creationId xmlns:a16="http://schemas.microsoft.com/office/drawing/2014/main" id="{D9B22C0F-02FD-4057-9895-EA13660E9887}"/>
                  </a:ext>
                </a:extLst>
              </p:cNvPr>
              <p:cNvGrpSpPr/>
              <p:nvPr/>
            </p:nvGrpSpPr>
            <p:grpSpPr>
              <a:xfrm>
                <a:off x="14217963" y="7001865"/>
                <a:ext cx="1603402" cy="805983"/>
                <a:chOff x="2857024" y="8583574"/>
                <a:chExt cx="2309830" cy="1190740"/>
              </a:xfrm>
              <a:solidFill>
                <a:srgbClr val="BFBFBF"/>
              </a:solidFill>
            </p:grpSpPr>
            <p:sp>
              <p:nvSpPr>
                <p:cNvPr id="256" name="矩形: 圆角 255">
                  <a:extLst>
                    <a:ext uri="{FF2B5EF4-FFF2-40B4-BE49-F238E27FC236}">
                      <a16:creationId xmlns:a16="http://schemas.microsoft.com/office/drawing/2014/main" id="{43EFA055-F990-4000-B957-EBDDC33C660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7" name="矩形: 圆角 256">
                  <a:extLst>
                    <a:ext uri="{FF2B5EF4-FFF2-40B4-BE49-F238E27FC236}">
                      <a16:creationId xmlns:a16="http://schemas.microsoft.com/office/drawing/2014/main" id="{D7F4F306-0103-407E-9C82-E2EE7360A85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58" name="矩形: 圆角 257">
                  <a:extLst>
                    <a:ext uri="{FF2B5EF4-FFF2-40B4-BE49-F238E27FC236}">
                      <a16:creationId xmlns:a16="http://schemas.microsoft.com/office/drawing/2014/main" id="{60864D92-31D8-4B18-9A77-6E87C5BE5663}"/>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服务监控</a:t>
                  </a:r>
                </a:p>
              </p:txBody>
            </p:sp>
          </p:grpSp>
          <p:grpSp>
            <p:nvGrpSpPr>
              <p:cNvPr id="259" name="组合 258">
                <a:extLst>
                  <a:ext uri="{FF2B5EF4-FFF2-40B4-BE49-F238E27FC236}">
                    <a16:creationId xmlns:a16="http://schemas.microsoft.com/office/drawing/2014/main" id="{F84B4FDB-8FF2-4655-B60E-464765880441}"/>
                  </a:ext>
                </a:extLst>
              </p:cNvPr>
              <p:cNvGrpSpPr/>
              <p:nvPr/>
            </p:nvGrpSpPr>
            <p:grpSpPr>
              <a:xfrm>
                <a:off x="14217963" y="10551461"/>
                <a:ext cx="1603402" cy="805984"/>
                <a:chOff x="2857024" y="8583574"/>
                <a:chExt cx="2309830" cy="1190742"/>
              </a:xfrm>
              <a:solidFill>
                <a:srgbClr val="BFBFBF"/>
              </a:solidFill>
            </p:grpSpPr>
            <p:sp>
              <p:nvSpPr>
                <p:cNvPr id="260" name="矩形: 圆角 259">
                  <a:extLst>
                    <a:ext uri="{FF2B5EF4-FFF2-40B4-BE49-F238E27FC236}">
                      <a16:creationId xmlns:a16="http://schemas.microsoft.com/office/drawing/2014/main" id="{BA8AE819-D34E-4A89-8677-006ECB18137F}"/>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1" name="矩形: 圆角 260">
                  <a:extLst>
                    <a:ext uri="{FF2B5EF4-FFF2-40B4-BE49-F238E27FC236}">
                      <a16:creationId xmlns:a16="http://schemas.microsoft.com/office/drawing/2014/main" id="{548A16D7-F192-4F9C-ACF9-5E77A280E71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2" name="矩形: 圆角 261">
                  <a:extLst>
                    <a:ext uri="{FF2B5EF4-FFF2-40B4-BE49-F238E27FC236}">
                      <a16:creationId xmlns:a16="http://schemas.microsoft.com/office/drawing/2014/main" id="{08684A92-C416-4CB4-9C74-867F08C9896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负载均衡</a:t>
                  </a:r>
                </a:p>
              </p:txBody>
            </p:sp>
          </p:grpSp>
          <p:grpSp>
            <p:nvGrpSpPr>
              <p:cNvPr id="263" name="组合 262">
                <a:extLst>
                  <a:ext uri="{FF2B5EF4-FFF2-40B4-BE49-F238E27FC236}">
                    <a16:creationId xmlns:a16="http://schemas.microsoft.com/office/drawing/2014/main" id="{015BFCD6-7682-412C-8FAD-EFD340970D7B}"/>
                  </a:ext>
                </a:extLst>
              </p:cNvPr>
              <p:cNvGrpSpPr/>
              <p:nvPr/>
            </p:nvGrpSpPr>
            <p:grpSpPr>
              <a:xfrm>
                <a:off x="14217963" y="8185063"/>
                <a:ext cx="1603402" cy="805984"/>
                <a:chOff x="2857024" y="8583574"/>
                <a:chExt cx="2309830" cy="1190742"/>
              </a:xfrm>
              <a:solidFill>
                <a:srgbClr val="BFBFBF"/>
              </a:solidFill>
            </p:grpSpPr>
            <p:sp>
              <p:nvSpPr>
                <p:cNvPr id="264" name="矩形: 圆角 263">
                  <a:extLst>
                    <a:ext uri="{FF2B5EF4-FFF2-40B4-BE49-F238E27FC236}">
                      <a16:creationId xmlns:a16="http://schemas.microsoft.com/office/drawing/2014/main" id="{5C8C4390-E28F-41BF-9CFE-CEB556B8806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5" name="矩形: 圆角 264">
                  <a:extLst>
                    <a:ext uri="{FF2B5EF4-FFF2-40B4-BE49-F238E27FC236}">
                      <a16:creationId xmlns:a16="http://schemas.microsoft.com/office/drawing/2014/main" id="{18A14819-3836-4331-8C3D-809CFBB1B235}"/>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6" name="矩形: 圆角 265">
                  <a:extLst>
                    <a:ext uri="{FF2B5EF4-FFF2-40B4-BE49-F238E27FC236}">
                      <a16:creationId xmlns:a16="http://schemas.microsoft.com/office/drawing/2014/main" id="{F2632270-3B45-49B4-861D-8781D11921F8}"/>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服务路由</a:t>
                  </a:r>
                </a:p>
              </p:txBody>
            </p:sp>
          </p:grpSp>
          <p:grpSp>
            <p:nvGrpSpPr>
              <p:cNvPr id="267" name="组合 266">
                <a:extLst>
                  <a:ext uri="{FF2B5EF4-FFF2-40B4-BE49-F238E27FC236}">
                    <a16:creationId xmlns:a16="http://schemas.microsoft.com/office/drawing/2014/main" id="{444DF05D-F3D9-4E71-8EF0-D57A8B0B62E3}"/>
                  </a:ext>
                </a:extLst>
              </p:cNvPr>
              <p:cNvGrpSpPr/>
              <p:nvPr/>
            </p:nvGrpSpPr>
            <p:grpSpPr>
              <a:xfrm>
                <a:off x="14217963" y="9368262"/>
                <a:ext cx="1603402" cy="805984"/>
                <a:chOff x="2857024" y="8583574"/>
                <a:chExt cx="2309830" cy="1190742"/>
              </a:xfrm>
              <a:solidFill>
                <a:srgbClr val="BFBFBF"/>
              </a:solidFill>
            </p:grpSpPr>
            <p:sp>
              <p:nvSpPr>
                <p:cNvPr id="268" name="矩形: 圆角 267">
                  <a:extLst>
                    <a:ext uri="{FF2B5EF4-FFF2-40B4-BE49-F238E27FC236}">
                      <a16:creationId xmlns:a16="http://schemas.microsoft.com/office/drawing/2014/main" id="{978AA3DC-6B2B-4747-BAD0-E8C678AA8B7B}"/>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69" name="矩形: 圆角 268">
                  <a:extLst>
                    <a:ext uri="{FF2B5EF4-FFF2-40B4-BE49-F238E27FC236}">
                      <a16:creationId xmlns:a16="http://schemas.microsoft.com/office/drawing/2014/main" id="{1AD39D06-3B34-49B2-975F-6F1BC21D57B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70" name="矩形: 圆角 269">
                  <a:extLst>
                    <a:ext uri="{FF2B5EF4-FFF2-40B4-BE49-F238E27FC236}">
                      <a16:creationId xmlns:a16="http://schemas.microsoft.com/office/drawing/2014/main" id="{7D8BBCF7-C8E6-43A6-BBDE-7685A3DF922E}"/>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服务注册发现</a:t>
                  </a:r>
                </a:p>
              </p:txBody>
            </p:sp>
          </p:grpSp>
          <p:sp>
            <p:nvSpPr>
              <p:cNvPr id="42" name="文本框 41">
                <a:extLst>
                  <a:ext uri="{FF2B5EF4-FFF2-40B4-BE49-F238E27FC236}">
                    <a16:creationId xmlns:a16="http://schemas.microsoft.com/office/drawing/2014/main" id="{3C95D3C8-08A4-44B3-A132-E27652AAEDA3}"/>
                  </a:ext>
                </a:extLst>
              </p:cNvPr>
              <p:cNvSpPr txBox="1"/>
              <p:nvPr/>
            </p:nvSpPr>
            <p:spPr>
              <a:xfrm>
                <a:off x="14219810" y="2401766"/>
                <a:ext cx="1601555" cy="461665"/>
              </a:xfrm>
              <a:prstGeom prst="rect">
                <a:avLst/>
              </a:prstGeom>
              <a:noFill/>
            </p:spPr>
            <p:txBody>
              <a:bodyPr wrap="square" rtlCol="0">
                <a:sp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服务治理</a:t>
                </a:r>
              </a:p>
            </p:txBody>
          </p:sp>
        </p:grpSp>
        <p:grpSp>
          <p:nvGrpSpPr>
            <p:cNvPr id="57" name="组合 56">
              <a:extLst>
                <a:ext uri="{FF2B5EF4-FFF2-40B4-BE49-F238E27FC236}">
                  <a16:creationId xmlns:a16="http://schemas.microsoft.com/office/drawing/2014/main" id="{07CEB59E-8B6C-476E-82AA-3E3730E0850C}"/>
                </a:ext>
              </a:extLst>
            </p:cNvPr>
            <p:cNvGrpSpPr/>
            <p:nvPr/>
          </p:nvGrpSpPr>
          <p:grpSpPr>
            <a:xfrm>
              <a:off x="16130091" y="2097827"/>
              <a:ext cx="2234743" cy="9563843"/>
              <a:chOff x="16130091" y="2097827"/>
              <a:chExt cx="2234743" cy="9563843"/>
            </a:xfrm>
          </p:grpSpPr>
          <p:sp>
            <p:nvSpPr>
              <p:cNvPr id="303" name="矩形 302">
                <a:extLst>
                  <a:ext uri="{FF2B5EF4-FFF2-40B4-BE49-F238E27FC236}">
                    <a16:creationId xmlns:a16="http://schemas.microsoft.com/office/drawing/2014/main" id="{CB90F596-076A-4FA2-835E-44DD7A6B365D}"/>
                  </a:ext>
                </a:extLst>
              </p:cNvPr>
              <p:cNvSpPr/>
              <p:nvPr/>
            </p:nvSpPr>
            <p:spPr>
              <a:xfrm rot="5400000">
                <a:off x="12963341"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04" name="矩形 303">
                <a:extLst>
                  <a:ext uri="{FF2B5EF4-FFF2-40B4-BE49-F238E27FC236}">
                    <a16:creationId xmlns:a16="http://schemas.microsoft.com/office/drawing/2014/main" id="{C115F8E9-1D07-4234-B690-D43E785C20CB}"/>
                  </a:ext>
                </a:extLst>
              </p:cNvPr>
              <p:cNvSpPr/>
              <p:nvPr/>
            </p:nvSpPr>
            <p:spPr>
              <a:xfrm rot="5400000">
                <a:off x="16749663" y="1478256"/>
                <a:ext cx="995600" cy="2234742"/>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grpSp>
            <p:nvGrpSpPr>
              <p:cNvPr id="274" name="组合 273">
                <a:extLst>
                  <a:ext uri="{FF2B5EF4-FFF2-40B4-BE49-F238E27FC236}">
                    <a16:creationId xmlns:a16="http://schemas.microsoft.com/office/drawing/2014/main" id="{51CF382C-339A-4D85-92D3-EBAEAD4D755F}"/>
                  </a:ext>
                </a:extLst>
              </p:cNvPr>
              <p:cNvGrpSpPr/>
              <p:nvPr/>
            </p:nvGrpSpPr>
            <p:grpSpPr>
              <a:xfrm>
                <a:off x="16468096" y="3452271"/>
                <a:ext cx="1603402" cy="805983"/>
                <a:chOff x="2857024" y="8583574"/>
                <a:chExt cx="2309830" cy="1190740"/>
              </a:xfrm>
              <a:solidFill>
                <a:srgbClr val="EFF1F3"/>
              </a:solidFill>
            </p:grpSpPr>
            <p:sp>
              <p:nvSpPr>
                <p:cNvPr id="300" name="矩形: 圆角 299">
                  <a:extLst>
                    <a:ext uri="{FF2B5EF4-FFF2-40B4-BE49-F238E27FC236}">
                      <a16:creationId xmlns:a16="http://schemas.microsoft.com/office/drawing/2014/main" id="{8F170571-3E5D-402B-88D2-FE13B4E49C96}"/>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01" name="矩形: 圆角 300">
                  <a:extLst>
                    <a:ext uri="{FF2B5EF4-FFF2-40B4-BE49-F238E27FC236}">
                      <a16:creationId xmlns:a16="http://schemas.microsoft.com/office/drawing/2014/main" id="{2318A071-F95C-4236-A678-A6840711E0A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02" name="矩形: 圆角 301">
                  <a:extLst>
                    <a:ext uri="{FF2B5EF4-FFF2-40B4-BE49-F238E27FC236}">
                      <a16:creationId xmlns:a16="http://schemas.microsoft.com/office/drawing/2014/main" id="{1349E31B-E5C5-4038-AD2C-4AF3797B3B7F}"/>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2"/>
                      </a:solidFill>
                      <a:latin typeface="微软雅黑" panose="020B0503020204020204" pitchFamily="34" charset="-122"/>
                      <a:ea typeface="微软雅黑" panose="020B0503020204020204" pitchFamily="34" charset="-122"/>
                    </a:rPr>
                    <a:t>CI/CD</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grpSp>
          <p:grpSp>
            <p:nvGrpSpPr>
              <p:cNvPr id="275" name="组合 274">
                <a:extLst>
                  <a:ext uri="{FF2B5EF4-FFF2-40B4-BE49-F238E27FC236}">
                    <a16:creationId xmlns:a16="http://schemas.microsoft.com/office/drawing/2014/main" id="{F4D37125-F917-4923-A46E-84F20DDDD820}"/>
                  </a:ext>
                </a:extLst>
              </p:cNvPr>
              <p:cNvGrpSpPr/>
              <p:nvPr/>
            </p:nvGrpSpPr>
            <p:grpSpPr>
              <a:xfrm>
                <a:off x="16468096" y="4635469"/>
                <a:ext cx="1603402" cy="805983"/>
                <a:chOff x="2857024" y="8583574"/>
                <a:chExt cx="2309830" cy="1190740"/>
              </a:xfrm>
              <a:solidFill>
                <a:srgbClr val="BFBFBF"/>
              </a:solidFill>
            </p:grpSpPr>
            <p:sp>
              <p:nvSpPr>
                <p:cNvPr id="297" name="矩形: 圆角 296">
                  <a:extLst>
                    <a:ext uri="{FF2B5EF4-FFF2-40B4-BE49-F238E27FC236}">
                      <a16:creationId xmlns:a16="http://schemas.microsoft.com/office/drawing/2014/main" id="{AB829A20-3017-4A1A-AB09-E90F03C46141}"/>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8" name="矩形: 圆角 297">
                  <a:extLst>
                    <a:ext uri="{FF2B5EF4-FFF2-40B4-BE49-F238E27FC236}">
                      <a16:creationId xmlns:a16="http://schemas.microsoft.com/office/drawing/2014/main" id="{506D6AB8-867B-4E79-B629-8AB49C96F639}"/>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9" name="矩形: 圆角 298">
                  <a:extLst>
                    <a:ext uri="{FF2B5EF4-FFF2-40B4-BE49-F238E27FC236}">
                      <a16:creationId xmlns:a16="http://schemas.microsoft.com/office/drawing/2014/main" id="{662331BB-E540-4811-B0E3-DB3B0E714B30}"/>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容灾</a:t>
                  </a:r>
                </a:p>
              </p:txBody>
            </p:sp>
          </p:grpSp>
          <p:grpSp>
            <p:nvGrpSpPr>
              <p:cNvPr id="276" name="组合 275">
                <a:extLst>
                  <a:ext uri="{FF2B5EF4-FFF2-40B4-BE49-F238E27FC236}">
                    <a16:creationId xmlns:a16="http://schemas.microsoft.com/office/drawing/2014/main" id="{E631B917-D04E-4560-9BFF-64889BC7B780}"/>
                  </a:ext>
                </a:extLst>
              </p:cNvPr>
              <p:cNvGrpSpPr/>
              <p:nvPr/>
            </p:nvGrpSpPr>
            <p:grpSpPr>
              <a:xfrm>
                <a:off x="16468096" y="5818667"/>
                <a:ext cx="1603402" cy="805983"/>
                <a:chOff x="2857024" y="8583574"/>
                <a:chExt cx="2309830" cy="1190740"/>
              </a:xfrm>
              <a:solidFill>
                <a:srgbClr val="BFBFBF"/>
              </a:solidFill>
            </p:grpSpPr>
            <p:sp>
              <p:nvSpPr>
                <p:cNvPr id="294" name="矩形: 圆角 293">
                  <a:extLst>
                    <a:ext uri="{FF2B5EF4-FFF2-40B4-BE49-F238E27FC236}">
                      <a16:creationId xmlns:a16="http://schemas.microsoft.com/office/drawing/2014/main" id="{57261ACF-606B-4C2D-AF1C-1B38D0D3125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5" name="矩形: 圆角 294">
                  <a:extLst>
                    <a:ext uri="{FF2B5EF4-FFF2-40B4-BE49-F238E27FC236}">
                      <a16:creationId xmlns:a16="http://schemas.microsoft.com/office/drawing/2014/main" id="{BA2B18A4-FD32-4787-9481-8B356348A56A}"/>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6" name="矩形: 圆角 295">
                  <a:extLst>
                    <a:ext uri="{FF2B5EF4-FFF2-40B4-BE49-F238E27FC236}">
                      <a16:creationId xmlns:a16="http://schemas.microsoft.com/office/drawing/2014/main" id="{8D042558-90EE-4FF4-B351-F1C7CE456398}"/>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监控</a:t>
                  </a:r>
                </a:p>
              </p:txBody>
            </p:sp>
          </p:grpSp>
          <p:grpSp>
            <p:nvGrpSpPr>
              <p:cNvPr id="277" name="组合 276">
                <a:extLst>
                  <a:ext uri="{FF2B5EF4-FFF2-40B4-BE49-F238E27FC236}">
                    <a16:creationId xmlns:a16="http://schemas.microsoft.com/office/drawing/2014/main" id="{1B64B7D3-2DDD-480B-946F-FACE40C91DFD}"/>
                  </a:ext>
                </a:extLst>
              </p:cNvPr>
              <p:cNvGrpSpPr/>
              <p:nvPr/>
            </p:nvGrpSpPr>
            <p:grpSpPr>
              <a:xfrm>
                <a:off x="16468096" y="7001865"/>
                <a:ext cx="1603402" cy="805983"/>
                <a:chOff x="2857024" y="8583574"/>
                <a:chExt cx="2309830" cy="1190740"/>
              </a:xfrm>
              <a:solidFill>
                <a:srgbClr val="BFBFBF"/>
              </a:solidFill>
            </p:grpSpPr>
            <p:sp>
              <p:nvSpPr>
                <p:cNvPr id="291" name="矩形: 圆角 290">
                  <a:extLst>
                    <a:ext uri="{FF2B5EF4-FFF2-40B4-BE49-F238E27FC236}">
                      <a16:creationId xmlns:a16="http://schemas.microsoft.com/office/drawing/2014/main" id="{2E28D3AE-D007-4F33-B77C-73B25D71EB6E}"/>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2" name="矩形: 圆角 291">
                  <a:extLst>
                    <a:ext uri="{FF2B5EF4-FFF2-40B4-BE49-F238E27FC236}">
                      <a16:creationId xmlns:a16="http://schemas.microsoft.com/office/drawing/2014/main" id="{398F4D99-51C6-4F6A-9D43-C011025C5572}"/>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3" name="矩形: 圆角 292">
                  <a:extLst>
                    <a:ext uri="{FF2B5EF4-FFF2-40B4-BE49-F238E27FC236}">
                      <a16:creationId xmlns:a16="http://schemas.microsoft.com/office/drawing/2014/main" id="{1D616A29-E965-447E-9212-EBD86FABC6FB}"/>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告警</a:t>
                  </a:r>
                </a:p>
              </p:txBody>
            </p:sp>
          </p:grpSp>
          <p:grpSp>
            <p:nvGrpSpPr>
              <p:cNvPr id="278" name="组合 277">
                <a:extLst>
                  <a:ext uri="{FF2B5EF4-FFF2-40B4-BE49-F238E27FC236}">
                    <a16:creationId xmlns:a16="http://schemas.microsoft.com/office/drawing/2014/main" id="{B1F0EA4E-4AD8-4C73-97CC-B625566EE0D5}"/>
                  </a:ext>
                </a:extLst>
              </p:cNvPr>
              <p:cNvGrpSpPr/>
              <p:nvPr/>
            </p:nvGrpSpPr>
            <p:grpSpPr>
              <a:xfrm>
                <a:off x="16468096" y="10551461"/>
                <a:ext cx="1603402" cy="805984"/>
                <a:chOff x="2857024" y="8583574"/>
                <a:chExt cx="2309830" cy="1190742"/>
              </a:xfrm>
              <a:solidFill>
                <a:srgbClr val="BFBFBF"/>
              </a:solidFill>
            </p:grpSpPr>
            <p:sp>
              <p:nvSpPr>
                <p:cNvPr id="288" name="矩形: 圆角 287">
                  <a:extLst>
                    <a:ext uri="{FF2B5EF4-FFF2-40B4-BE49-F238E27FC236}">
                      <a16:creationId xmlns:a16="http://schemas.microsoft.com/office/drawing/2014/main" id="{50000C24-17F2-4A41-90BA-FEC8D1A01242}"/>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9" name="矩形: 圆角 288">
                  <a:extLst>
                    <a:ext uri="{FF2B5EF4-FFF2-40B4-BE49-F238E27FC236}">
                      <a16:creationId xmlns:a16="http://schemas.microsoft.com/office/drawing/2014/main" id="{B9A126F1-C541-4252-8C59-8697CC521DB1}"/>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90" name="矩形: 圆角 289">
                  <a:extLst>
                    <a:ext uri="{FF2B5EF4-FFF2-40B4-BE49-F238E27FC236}">
                      <a16:creationId xmlns:a16="http://schemas.microsoft.com/office/drawing/2014/main" id="{0ABE9A50-7ED6-42D2-8BD7-3CAE97A7FBF6}"/>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资源管理</a:t>
                  </a:r>
                </a:p>
              </p:txBody>
            </p:sp>
          </p:grpSp>
          <p:grpSp>
            <p:nvGrpSpPr>
              <p:cNvPr id="279" name="组合 278">
                <a:extLst>
                  <a:ext uri="{FF2B5EF4-FFF2-40B4-BE49-F238E27FC236}">
                    <a16:creationId xmlns:a16="http://schemas.microsoft.com/office/drawing/2014/main" id="{F3C44BC0-FC19-482C-AF43-3DEBF04E9365}"/>
                  </a:ext>
                </a:extLst>
              </p:cNvPr>
              <p:cNvGrpSpPr/>
              <p:nvPr/>
            </p:nvGrpSpPr>
            <p:grpSpPr>
              <a:xfrm>
                <a:off x="16468096" y="8185063"/>
                <a:ext cx="1603402" cy="805984"/>
                <a:chOff x="2857024" y="8583574"/>
                <a:chExt cx="2309830" cy="1190742"/>
              </a:xfrm>
              <a:solidFill>
                <a:srgbClr val="BFBFBF"/>
              </a:solidFill>
            </p:grpSpPr>
            <p:sp>
              <p:nvSpPr>
                <p:cNvPr id="285" name="矩形: 圆角 284">
                  <a:extLst>
                    <a:ext uri="{FF2B5EF4-FFF2-40B4-BE49-F238E27FC236}">
                      <a16:creationId xmlns:a16="http://schemas.microsoft.com/office/drawing/2014/main" id="{6F7FAC23-BEE6-4A9B-AECD-7F33F0FBF32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6" name="矩形: 圆角 285">
                  <a:extLst>
                    <a:ext uri="{FF2B5EF4-FFF2-40B4-BE49-F238E27FC236}">
                      <a16:creationId xmlns:a16="http://schemas.microsoft.com/office/drawing/2014/main" id="{68664A00-E44A-4365-A88D-E3E78903EED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7" name="矩形: 圆角 286">
                  <a:extLst>
                    <a:ext uri="{FF2B5EF4-FFF2-40B4-BE49-F238E27FC236}">
                      <a16:creationId xmlns:a16="http://schemas.microsoft.com/office/drawing/2014/main" id="{B6FECD8F-CB09-4717-AC42-7D28551CFA3B}"/>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灰度</a:t>
                  </a:r>
                </a:p>
              </p:txBody>
            </p:sp>
          </p:grpSp>
          <p:grpSp>
            <p:nvGrpSpPr>
              <p:cNvPr id="280" name="组合 279">
                <a:extLst>
                  <a:ext uri="{FF2B5EF4-FFF2-40B4-BE49-F238E27FC236}">
                    <a16:creationId xmlns:a16="http://schemas.microsoft.com/office/drawing/2014/main" id="{53A10615-D12E-43B5-8381-7FECC33DFD9F}"/>
                  </a:ext>
                </a:extLst>
              </p:cNvPr>
              <p:cNvGrpSpPr/>
              <p:nvPr/>
            </p:nvGrpSpPr>
            <p:grpSpPr>
              <a:xfrm>
                <a:off x="16468096" y="9368262"/>
                <a:ext cx="1603402" cy="805984"/>
                <a:chOff x="2857024" y="8583574"/>
                <a:chExt cx="2309830" cy="1190742"/>
              </a:xfrm>
              <a:solidFill>
                <a:srgbClr val="BFBFBF"/>
              </a:solidFill>
            </p:grpSpPr>
            <p:sp>
              <p:nvSpPr>
                <p:cNvPr id="282" name="矩形: 圆角 281">
                  <a:extLst>
                    <a:ext uri="{FF2B5EF4-FFF2-40B4-BE49-F238E27FC236}">
                      <a16:creationId xmlns:a16="http://schemas.microsoft.com/office/drawing/2014/main" id="{9A1134D2-BBC7-473F-92EA-667128B3E2F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3" name="矩形: 圆角 282">
                  <a:extLst>
                    <a:ext uri="{FF2B5EF4-FFF2-40B4-BE49-F238E27FC236}">
                      <a16:creationId xmlns:a16="http://schemas.microsoft.com/office/drawing/2014/main" id="{27B5C5CA-5947-40A0-BCFE-FDBA596D818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284" name="矩形: 圆角 283">
                  <a:extLst>
                    <a:ext uri="{FF2B5EF4-FFF2-40B4-BE49-F238E27FC236}">
                      <a16:creationId xmlns:a16="http://schemas.microsoft.com/office/drawing/2014/main" id="{706A90CE-5261-4CD7-9974-508368FD943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容器</a:t>
                  </a:r>
                </a:p>
              </p:txBody>
            </p:sp>
          </p:grpSp>
          <p:sp>
            <p:nvSpPr>
              <p:cNvPr id="281" name="文本框 280">
                <a:extLst>
                  <a:ext uri="{FF2B5EF4-FFF2-40B4-BE49-F238E27FC236}">
                    <a16:creationId xmlns:a16="http://schemas.microsoft.com/office/drawing/2014/main" id="{27129EB4-F5BA-43DA-850C-3339B91148A3}"/>
                  </a:ext>
                </a:extLst>
              </p:cNvPr>
              <p:cNvSpPr txBox="1"/>
              <p:nvPr/>
            </p:nvSpPr>
            <p:spPr>
              <a:xfrm>
                <a:off x="16469943" y="2401766"/>
                <a:ext cx="1601555" cy="461665"/>
              </a:xfrm>
              <a:prstGeom prst="rect">
                <a:avLst/>
              </a:prstGeom>
              <a:noFill/>
            </p:spPr>
            <p:txBody>
              <a:bodyPr wrap="square" rtlCol="0">
                <a:spAutoFit/>
              </a:bodyPr>
              <a:lstStyle/>
              <a:p>
                <a:pPr algn="ctr"/>
                <a:r>
                  <a:rPr lang="en-US" altLang="zh-CN" sz="2400" b="1" dirty="0">
                    <a:solidFill>
                      <a:srgbClr val="20497D"/>
                    </a:solidFill>
                    <a:latin typeface="微软雅黑" panose="020B0503020204020204" pitchFamily="34" charset="-122"/>
                    <a:ea typeface="微软雅黑" panose="020B0503020204020204" pitchFamily="34" charset="-122"/>
                  </a:rPr>
                  <a:t>DevOps</a:t>
                </a: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311" name="矩形 310">
                <a:extLst>
                  <a:ext uri="{FF2B5EF4-FFF2-40B4-BE49-F238E27FC236}">
                    <a16:creationId xmlns:a16="http://schemas.microsoft.com/office/drawing/2014/main" id="{0B02957F-D353-4BC9-AF93-1923999980C2}"/>
                  </a:ext>
                </a:extLst>
              </p:cNvPr>
              <p:cNvSpPr/>
              <p:nvPr/>
            </p:nvSpPr>
            <p:spPr>
              <a:xfrm rot="5400000">
                <a:off x="12963340" y="6260178"/>
                <a:ext cx="8568243" cy="2234741"/>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nvGrpSpPr>
              <p:cNvPr id="312" name="组合 311">
                <a:extLst>
                  <a:ext uri="{FF2B5EF4-FFF2-40B4-BE49-F238E27FC236}">
                    <a16:creationId xmlns:a16="http://schemas.microsoft.com/office/drawing/2014/main" id="{714BD865-B3EF-4BBE-AF35-632813749EFD}"/>
                  </a:ext>
                </a:extLst>
              </p:cNvPr>
              <p:cNvGrpSpPr/>
              <p:nvPr/>
            </p:nvGrpSpPr>
            <p:grpSpPr>
              <a:xfrm>
                <a:off x="16468095" y="3452271"/>
                <a:ext cx="1603402" cy="805983"/>
                <a:chOff x="2857024" y="8583574"/>
                <a:chExt cx="2309830" cy="1190740"/>
              </a:xfrm>
              <a:solidFill>
                <a:srgbClr val="BFBFBF"/>
              </a:solidFill>
            </p:grpSpPr>
            <p:sp>
              <p:nvSpPr>
                <p:cNvPr id="313" name="矩形: 圆角 312">
                  <a:extLst>
                    <a:ext uri="{FF2B5EF4-FFF2-40B4-BE49-F238E27FC236}">
                      <a16:creationId xmlns:a16="http://schemas.microsoft.com/office/drawing/2014/main" id="{298698A5-2032-41EB-8198-874FF569D8A0}"/>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4" name="矩形: 圆角 313">
                  <a:extLst>
                    <a:ext uri="{FF2B5EF4-FFF2-40B4-BE49-F238E27FC236}">
                      <a16:creationId xmlns:a16="http://schemas.microsoft.com/office/drawing/2014/main" id="{DBA3F8C1-666A-49E8-9E7B-29C103F8FE5E}"/>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5" name="矩形: 圆角 314">
                  <a:extLst>
                    <a:ext uri="{FF2B5EF4-FFF2-40B4-BE49-F238E27FC236}">
                      <a16:creationId xmlns:a16="http://schemas.microsoft.com/office/drawing/2014/main" id="{0C4FC111-6A66-4797-8B6A-7B712CFBF932}"/>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2"/>
                      </a:solidFill>
                      <a:latin typeface="微软雅黑" panose="020B0503020204020204" pitchFamily="34" charset="-122"/>
                      <a:ea typeface="微软雅黑" panose="020B0503020204020204" pitchFamily="34" charset="-122"/>
                    </a:rPr>
                    <a:t>CI/CD</a:t>
                  </a:r>
                  <a:endParaRPr lang="zh-CN" altLang="en-US" sz="2000" b="1" dirty="0">
                    <a:solidFill>
                      <a:schemeClr val="tx2"/>
                    </a:solidFill>
                    <a:latin typeface="微软雅黑" panose="020B0503020204020204" pitchFamily="34" charset="-122"/>
                    <a:ea typeface="微软雅黑" panose="020B0503020204020204" pitchFamily="34" charset="-122"/>
                  </a:endParaRPr>
                </a:p>
              </p:txBody>
            </p:sp>
          </p:grpSp>
          <p:grpSp>
            <p:nvGrpSpPr>
              <p:cNvPr id="316" name="组合 315">
                <a:extLst>
                  <a:ext uri="{FF2B5EF4-FFF2-40B4-BE49-F238E27FC236}">
                    <a16:creationId xmlns:a16="http://schemas.microsoft.com/office/drawing/2014/main" id="{1196AD4B-1A6D-46D5-9CE6-6A9362EB47FE}"/>
                  </a:ext>
                </a:extLst>
              </p:cNvPr>
              <p:cNvGrpSpPr/>
              <p:nvPr/>
            </p:nvGrpSpPr>
            <p:grpSpPr>
              <a:xfrm>
                <a:off x="16468095" y="4635469"/>
                <a:ext cx="1603402" cy="805983"/>
                <a:chOff x="2857024" y="8583574"/>
                <a:chExt cx="2309830" cy="1190740"/>
              </a:xfrm>
              <a:solidFill>
                <a:srgbClr val="BFBFBF"/>
              </a:solidFill>
            </p:grpSpPr>
            <p:sp>
              <p:nvSpPr>
                <p:cNvPr id="317" name="矩形: 圆角 316">
                  <a:extLst>
                    <a:ext uri="{FF2B5EF4-FFF2-40B4-BE49-F238E27FC236}">
                      <a16:creationId xmlns:a16="http://schemas.microsoft.com/office/drawing/2014/main" id="{0A219BF5-E3A3-4A46-A569-88D86A5D8FF3}"/>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8" name="矩形: 圆角 317">
                  <a:extLst>
                    <a:ext uri="{FF2B5EF4-FFF2-40B4-BE49-F238E27FC236}">
                      <a16:creationId xmlns:a16="http://schemas.microsoft.com/office/drawing/2014/main" id="{D088BC4E-E038-4ADA-BEF8-F59A0F694E96}"/>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19" name="矩形: 圆角 318">
                  <a:extLst>
                    <a:ext uri="{FF2B5EF4-FFF2-40B4-BE49-F238E27FC236}">
                      <a16:creationId xmlns:a16="http://schemas.microsoft.com/office/drawing/2014/main" id="{6A8F0043-21F0-4C69-8152-FD40E5903F65}"/>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容灾</a:t>
                  </a:r>
                </a:p>
              </p:txBody>
            </p:sp>
          </p:grpSp>
          <p:grpSp>
            <p:nvGrpSpPr>
              <p:cNvPr id="320" name="组合 319">
                <a:extLst>
                  <a:ext uri="{FF2B5EF4-FFF2-40B4-BE49-F238E27FC236}">
                    <a16:creationId xmlns:a16="http://schemas.microsoft.com/office/drawing/2014/main" id="{2885683C-8F14-46EA-A723-45F86E268790}"/>
                  </a:ext>
                </a:extLst>
              </p:cNvPr>
              <p:cNvGrpSpPr/>
              <p:nvPr/>
            </p:nvGrpSpPr>
            <p:grpSpPr>
              <a:xfrm>
                <a:off x="16468095" y="5818667"/>
                <a:ext cx="1603402" cy="805983"/>
                <a:chOff x="2857024" y="8583574"/>
                <a:chExt cx="2309830" cy="1190740"/>
              </a:xfrm>
              <a:solidFill>
                <a:srgbClr val="BFBFBF"/>
              </a:solidFill>
            </p:grpSpPr>
            <p:sp>
              <p:nvSpPr>
                <p:cNvPr id="321" name="矩形: 圆角 320">
                  <a:extLst>
                    <a:ext uri="{FF2B5EF4-FFF2-40B4-BE49-F238E27FC236}">
                      <a16:creationId xmlns:a16="http://schemas.microsoft.com/office/drawing/2014/main" id="{83838597-7472-4FCC-810B-422FB1BCCCBB}"/>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2" name="矩形: 圆角 321">
                  <a:extLst>
                    <a:ext uri="{FF2B5EF4-FFF2-40B4-BE49-F238E27FC236}">
                      <a16:creationId xmlns:a16="http://schemas.microsoft.com/office/drawing/2014/main" id="{B8802752-7C60-40B9-ACA5-3F21BED79BB4}"/>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3" name="矩形: 圆角 322">
                  <a:extLst>
                    <a:ext uri="{FF2B5EF4-FFF2-40B4-BE49-F238E27FC236}">
                      <a16:creationId xmlns:a16="http://schemas.microsoft.com/office/drawing/2014/main" id="{5E2FEF12-7B4E-4369-84A3-2D71179D1241}"/>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监控</a:t>
                  </a:r>
                </a:p>
              </p:txBody>
            </p:sp>
          </p:grpSp>
          <p:grpSp>
            <p:nvGrpSpPr>
              <p:cNvPr id="324" name="组合 323">
                <a:extLst>
                  <a:ext uri="{FF2B5EF4-FFF2-40B4-BE49-F238E27FC236}">
                    <a16:creationId xmlns:a16="http://schemas.microsoft.com/office/drawing/2014/main" id="{F606BC79-7EE3-427B-B24E-34B76C518897}"/>
                  </a:ext>
                </a:extLst>
              </p:cNvPr>
              <p:cNvGrpSpPr/>
              <p:nvPr/>
            </p:nvGrpSpPr>
            <p:grpSpPr>
              <a:xfrm>
                <a:off x="16468095" y="7001865"/>
                <a:ext cx="1603402" cy="805983"/>
                <a:chOff x="2857024" y="8583574"/>
                <a:chExt cx="2309830" cy="1190740"/>
              </a:xfrm>
              <a:solidFill>
                <a:srgbClr val="BFBFBF"/>
              </a:solidFill>
            </p:grpSpPr>
            <p:sp>
              <p:nvSpPr>
                <p:cNvPr id="325" name="矩形: 圆角 324">
                  <a:extLst>
                    <a:ext uri="{FF2B5EF4-FFF2-40B4-BE49-F238E27FC236}">
                      <a16:creationId xmlns:a16="http://schemas.microsoft.com/office/drawing/2014/main" id="{227F7AEA-28C3-4BE3-9705-4128D8E7691C}"/>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6" name="矩形: 圆角 325">
                  <a:extLst>
                    <a:ext uri="{FF2B5EF4-FFF2-40B4-BE49-F238E27FC236}">
                      <a16:creationId xmlns:a16="http://schemas.microsoft.com/office/drawing/2014/main" id="{2BDF400D-A102-437A-9F36-EC0250B35B73}"/>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27" name="矩形: 圆角 326">
                  <a:extLst>
                    <a:ext uri="{FF2B5EF4-FFF2-40B4-BE49-F238E27FC236}">
                      <a16:creationId xmlns:a16="http://schemas.microsoft.com/office/drawing/2014/main" id="{7E10A555-D038-4F40-ACCC-5B445502D5FC}"/>
                    </a:ext>
                  </a:extLst>
                </p:cNvPr>
                <p:cNvSpPr/>
                <p:nvPr/>
              </p:nvSpPr>
              <p:spPr>
                <a:xfrm>
                  <a:off x="3143319" y="8867930"/>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告警</a:t>
                  </a:r>
                </a:p>
              </p:txBody>
            </p:sp>
          </p:grpSp>
          <p:grpSp>
            <p:nvGrpSpPr>
              <p:cNvPr id="328" name="组合 327">
                <a:extLst>
                  <a:ext uri="{FF2B5EF4-FFF2-40B4-BE49-F238E27FC236}">
                    <a16:creationId xmlns:a16="http://schemas.microsoft.com/office/drawing/2014/main" id="{05AB229D-B97F-482A-8BDA-404548450732}"/>
                  </a:ext>
                </a:extLst>
              </p:cNvPr>
              <p:cNvGrpSpPr/>
              <p:nvPr/>
            </p:nvGrpSpPr>
            <p:grpSpPr>
              <a:xfrm>
                <a:off x="16468095" y="10551461"/>
                <a:ext cx="1603402" cy="805984"/>
                <a:chOff x="2857024" y="8583574"/>
                <a:chExt cx="2309830" cy="1190742"/>
              </a:xfrm>
              <a:solidFill>
                <a:srgbClr val="BFBFBF"/>
              </a:solidFill>
            </p:grpSpPr>
            <p:sp>
              <p:nvSpPr>
                <p:cNvPr id="329" name="矩形: 圆角 328">
                  <a:extLst>
                    <a:ext uri="{FF2B5EF4-FFF2-40B4-BE49-F238E27FC236}">
                      <a16:creationId xmlns:a16="http://schemas.microsoft.com/office/drawing/2014/main" id="{9EFBA644-1A4D-4B6A-A197-D98166472699}"/>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0" name="矩形: 圆角 329">
                  <a:extLst>
                    <a:ext uri="{FF2B5EF4-FFF2-40B4-BE49-F238E27FC236}">
                      <a16:creationId xmlns:a16="http://schemas.microsoft.com/office/drawing/2014/main" id="{807FB698-E795-4D3E-A0A9-0A18E43B033E}"/>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1" name="矩形: 圆角 330">
                  <a:extLst>
                    <a:ext uri="{FF2B5EF4-FFF2-40B4-BE49-F238E27FC236}">
                      <a16:creationId xmlns:a16="http://schemas.microsoft.com/office/drawing/2014/main" id="{1D80DA0A-7E2D-4BD3-BAA5-49DBC325EB7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资源管理</a:t>
                  </a:r>
                </a:p>
              </p:txBody>
            </p:sp>
          </p:grpSp>
          <p:grpSp>
            <p:nvGrpSpPr>
              <p:cNvPr id="332" name="组合 331">
                <a:extLst>
                  <a:ext uri="{FF2B5EF4-FFF2-40B4-BE49-F238E27FC236}">
                    <a16:creationId xmlns:a16="http://schemas.microsoft.com/office/drawing/2014/main" id="{F59F5C45-E4F8-42A9-9BD3-1F472D867DA8}"/>
                  </a:ext>
                </a:extLst>
              </p:cNvPr>
              <p:cNvGrpSpPr/>
              <p:nvPr/>
            </p:nvGrpSpPr>
            <p:grpSpPr>
              <a:xfrm>
                <a:off x="16468095" y="8185063"/>
                <a:ext cx="1603402" cy="805984"/>
                <a:chOff x="2857024" y="8583574"/>
                <a:chExt cx="2309830" cy="1190742"/>
              </a:xfrm>
              <a:solidFill>
                <a:srgbClr val="BFBFBF"/>
              </a:solidFill>
            </p:grpSpPr>
            <p:sp>
              <p:nvSpPr>
                <p:cNvPr id="333" name="矩形: 圆角 332">
                  <a:extLst>
                    <a:ext uri="{FF2B5EF4-FFF2-40B4-BE49-F238E27FC236}">
                      <a16:creationId xmlns:a16="http://schemas.microsoft.com/office/drawing/2014/main" id="{E3915AFA-4CBF-4882-BA80-0269DBD403E7}"/>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4" name="矩形: 圆角 333">
                  <a:extLst>
                    <a:ext uri="{FF2B5EF4-FFF2-40B4-BE49-F238E27FC236}">
                      <a16:creationId xmlns:a16="http://schemas.microsoft.com/office/drawing/2014/main" id="{A8132088-11D8-4A81-8DDF-985CB4B20ABB}"/>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5" name="矩形: 圆角 334">
                  <a:extLst>
                    <a:ext uri="{FF2B5EF4-FFF2-40B4-BE49-F238E27FC236}">
                      <a16:creationId xmlns:a16="http://schemas.microsoft.com/office/drawing/2014/main" id="{6AD512CA-A22A-40B9-B674-68A6947149F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灰度</a:t>
                  </a:r>
                </a:p>
              </p:txBody>
            </p:sp>
          </p:grpSp>
          <p:grpSp>
            <p:nvGrpSpPr>
              <p:cNvPr id="336" name="组合 335">
                <a:extLst>
                  <a:ext uri="{FF2B5EF4-FFF2-40B4-BE49-F238E27FC236}">
                    <a16:creationId xmlns:a16="http://schemas.microsoft.com/office/drawing/2014/main" id="{94A23138-A8B2-4A5B-9EE3-FC4BB4530E84}"/>
                  </a:ext>
                </a:extLst>
              </p:cNvPr>
              <p:cNvGrpSpPr/>
              <p:nvPr/>
            </p:nvGrpSpPr>
            <p:grpSpPr>
              <a:xfrm>
                <a:off x="16468095" y="9368262"/>
                <a:ext cx="1603402" cy="805984"/>
                <a:chOff x="2857024" y="8583574"/>
                <a:chExt cx="2309830" cy="1190742"/>
              </a:xfrm>
              <a:solidFill>
                <a:srgbClr val="BFBFBF"/>
              </a:solidFill>
            </p:grpSpPr>
            <p:sp>
              <p:nvSpPr>
                <p:cNvPr id="337" name="矩形: 圆角 336">
                  <a:extLst>
                    <a:ext uri="{FF2B5EF4-FFF2-40B4-BE49-F238E27FC236}">
                      <a16:creationId xmlns:a16="http://schemas.microsoft.com/office/drawing/2014/main" id="{3FC50926-1458-4406-A7EF-ED4833F32A84}"/>
                    </a:ext>
                  </a:extLst>
                </p:cNvPr>
                <p:cNvSpPr/>
                <p:nvPr/>
              </p:nvSpPr>
              <p:spPr>
                <a:xfrm>
                  <a:off x="2857024" y="8583574"/>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8" name="矩形: 圆角 337">
                  <a:extLst>
                    <a:ext uri="{FF2B5EF4-FFF2-40B4-BE49-F238E27FC236}">
                      <a16:creationId xmlns:a16="http://schemas.microsoft.com/office/drawing/2014/main" id="{DCACB00A-95A8-4517-9AC0-3F37D70530F7}"/>
                    </a:ext>
                  </a:extLst>
                </p:cNvPr>
                <p:cNvSpPr/>
                <p:nvPr/>
              </p:nvSpPr>
              <p:spPr>
                <a:xfrm>
                  <a:off x="3000171" y="872575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solidFill>
                      <a:schemeClr val="tx2"/>
                    </a:solidFill>
                    <a:latin typeface="微软雅黑" panose="020B0503020204020204" pitchFamily="34" charset="-122"/>
                    <a:ea typeface="微软雅黑" panose="020B0503020204020204" pitchFamily="34" charset="-122"/>
                  </a:endParaRPr>
                </a:p>
              </p:txBody>
            </p:sp>
            <p:sp>
              <p:nvSpPr>
                <p:cNvPr id="339" name="矩形: 圆角 338">
                  <a:extLst>
                    <a:ext uri="{FF2B5EF4-FFF2-40B4-BE49-F238E27FC236}">
                      <a16:creationId xmlns:a16="http://schemas.microsoft.com/office/drawing/2014/main" id="{13C3AEDF-90A5-4AE6-BA79-970ED92D6CD1}"/>
                    </a:ext>
                  </a:extLst>
                </p:cNvPr>
                <p:cNvSpPr/>
                <p:nvPr/>
              </p:nvSpPr>
              <p:spPr>
                <a:xfrm>
                  <a:off x="3143319" y="8867932"/>
                  <a:ext cx="2023535" cy="906384"/>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2"/>
                      </a:solidFill>
                      <a:latin typeface="微软雅黑" panose="020B0503020204020204" pitchFamily="34" charset="-122"/>
                      <a:ea typeface="微软雅黑" panose="020B0503020204020204" pitchFamily="34" charset="-122"/>
                    </a:rPr>
                    <a:t>容器</a:t>
                  </a:r>
                </a:p>
              </p:txBody>
            </p:sp>
          </p:grpSp>
        </p:grpSp>
      </p:grpSp>
    </p:spTree>
    <p:extLst>
      <p:ext uri="{BB962C8B-B14F-4D97-AF65-F5344CB8AC3E}">
        <p14:creationId xmlns:p14="http://schemas.microsoft.com/office/powerpoint/2010/main" val="376739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分布式特性</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9AE856CD-BFD4-4F9B-8744-7BF760D2B54C}"/>
              </a:ext>
            </a:extLst>
          </p:cNvPr>
          <p:cNvGrpSpPr/>
          <p:nvPr/>
        </p:nvGrpSpPr>
        <p:grpSpPr>
          <a:xfrm>
            <a:off x="2699354" y="2483163"/>
            <a:ext cx="412929" cy="10476840"/>
            <a:chOff x="3519365" y="1454150"/>
            <a:chExt cx="226710" cy="5403850"/>
          </a:xfrm>
        </p:grpSpPr>
        <p:cxnSp>
          <p:nvCxnSpPr>
            <p:cNvPr id="19" name="直接连接符 18">
              <a:extLst>
                <a:ext uri="{FF2B5EF4-FFF2-40B4-BE49-F238E27FC236}">
                  <a16:creationId xmlns:a16="http://schemas.microsoft.com/office/drawing/2014/main" id="{363D7349-5E7C-41CE-9FD0-9AA83205C0D6}"/>
                </a:ext>
              </a:extLst>
            </p:cNvPr>
            <p:cNvCxnSpPr/>
            <p:nvPr/>
          </p:nvCxnSpPr>
          <p:spPr>
            <a:xfrm>
              <a:off x="3632200" y="1549400"/>
              <a:ext cx="0" cy="5308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AC7F039-030B-4E58-AA6F-8024FF1E2A34}"/>
                </a:ext>
              </a:extLst>
            </p:cNvPr>
            <p:cNvSpPr/>
            <p:nvPr/>
          </p:nvSpPr>
          <p:spPr>
            <a:xfrm>
              <a:off x="3536950" y="1454150"/>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816BE7E-901B-4339-BEAB-9FC69E517348}"/>
                </a:ext>
              </a:extLst>
            </p:cNvPr>
            <p:cNvSpPr/>
            <p:nvPr/>
          </p:nvSpPr>
          <p:spPr>
            <a:xfrm>
              <a:off x="3555575" y="2567433"/>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BE5FB3FE-986A-40A4-A077-A564BFBF21AE}"/>
                </a:ext>
              </a:extLst>
            </p:cNvPr>
            <p:cNvSpPr/>
            <p:nvPr/>
          </p:nvSpPr>
          <p:spPr>
            <a:xfrm>
              <a:off x="3519365" y="4217169"/>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65EE180D-8963-4F99-8B34-323B290FB747}"/>
                </a:ext>
              </a:extLst>
            </p:cNvPr>
            <p:cNvSpPr/>
            <p:nvPr/>
          </p:nvSpPr>
          <p:spPr>
            <a:xfrm>
              <a:off x="3541829" y="5635781"/>
              <a:ext cx="190500" cy="1905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BBD566B4-16DB-4DFC-83CB-3E768E94C64C}"/>
              </a:ext>
            </a:extLst>
          </p:cNvPr>
          <p:cNvSpPr txBox="1"/>
          <p:nvPr/>
        </p:nvSpPr>
        <p:spPr>
          <a:xfrm>
            <a:off x="221469" y="10396127"/>
            <a:ext cx="2373798"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rPr>
              <a:t>可扩展</a:t>
            </a:r>
          </a:p>
        </p:txBody>
      </p:sp>
      <p:sp>
        <p:nvSpPr>
          <p:cNvPr id="25" name="文本框 24">
            <a:extLst>
              <a:ext uri="{FF2B5EF4-FFF2-40B4-BE49-F238E27FC236}">
                <a16:creationId xmlns:a16="http://schemas.microsoft.com/office/drawing/2014/main" id="{D5D036EB-6271-4F0A-859F-6FEB98F94A56}"/>
              </a:ext>
            </a:extLst>
          </p:cNvPr>
          <p:cNvSpPr txBox="1"/>
          <p:nvPr/>
        </p:nvSpPr>
        <p:spPr>
          <a:xfrm>
            <a:off x="270806" y="7635199"/>
            <a:ext cx="2373797" cy="830997"/>
          </a:xfrm>
          <a:prstGeom prst="rect">
            <a:avLst/>
          </a:prstGeom>
          <a:noFill/>
        </p:spPr>
        <p:txBody>
          <a:bodyPr wrap="square" rtlCol="0">
            <a:spAutoFit/>
          </a:bodyPr>
          <a:lstStyle/>
          <a:p>
            <a:pPr algn="r"/>
            <a:r>
              <a:rPr lang="zh-CN" altLang="en-US" sz="4800" b="1" dirty="0">
                <a:solidFill>
                  <a:srgbClr val="D67A71"/>
                </a:solidFill>
                <a:latin typeface="微软雅黑" panose="020B0503020204020204" pitchFamily="34" charset="-122"/>
                <a:ea typeface="微软雅黑" panose="020B0503020204020204" pitchFamily="34" charset="-122"/>
              </a:rPr>
              <a:t>高可用</a:t>
            </a:r>
          </a:p>
        </p:txBody>
      </p:sp>
      <p:sp>
        <p:nvSpPr>
          <p:cNvPr id="27" name="文本框 26">
            <a:extLst>
              <a:ext uri="{FF2B5EF4-FFF2-40B4-BE49-F238E27FC236}">
                <a16:creationId xmlns:a16="http://schemas.microsoft.com/office/drawing/2014/main" id="{3ADC2F1D-2AF9-4351-B28C-19FC67CD0300}"/>
              </a:ext>
            </a:extLst>
          </p:cNvPr>
          <p:cNvSpPr txBox="1"/>
          <p:nvPr/>
        </p:nvSpPr>
        <p:spPr>
          <a:xfrm>
            <a:off x="632887" y="4407238"/>
            <a:ext cx="2030064" cy="830997"/>
          </a:xfrm>
          <a:prstGeom prst="rect">
            <a:avLst/>
          </a:prstGeom>
          <a:noFill/>
        </p:spPr>
        <p:txBody>
          <a:bodyPr wrap="square" rtlCol="0">
            <a:spAutoFit/>
          </a:bodyPr>
          <a:lstStyle/>
          <a:p>
            <a:pPr algn="r"/>
            <a:r>
              <a:rPr lang="zh-CN" altLang="en-US" sz="4800" b="1" dirty="0">
                <a:solidFill>
                  <a:srgbClr val="788BA9"/>
                </a:solidFill>
                <a:latin typeface="微软雅黑" panose="020B0503020204020204" pitchFamily="34" charset="-122"/>
                <a:ea typeface="微软雅黑" panose="020B0503020204020204" pitchFamily="34" charset="-122"/>
                <a:cs typeface="+mn-ea"/>
                <a:sym typeface="+mn-lt"/>
              </a:rPr>
              <a:t>高性能</a:t>
            </a:r>
            <a:endParaRPr lang="zh-CN" altLang="en-US" sz="4800" b="1" dirty="0">
              <a:solidFill>
                <a:schemeClr val="tx2"/>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15C0D4DB-560C-4739-BF21-0E7D3A4AAB87}"/>
              </a:ext>
            </a:extLst>
          </p:cNvPr>
          <p:cNvCxnSpPr/>
          <p:nvPr/>
        </p:nvCxnSpPr>
        <p:spPr>
          <a:xfrm>
            <a:off x="2904832" y="4793903"/>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圆角矩形 14">
            <a:extLst>
              <a:ext uri="{FF2B5EF4-FFF2-40B4-BE49-F238E27FC236}">
                <a16:creationId xmlns:a16="http://schemas.microsoft.com/office/drawing/2014/main" id="{9EEE2A4A-1B77-4F82-AF8C-2BCC18BBD90D}"/>
              </a:ext>
            </a:extLst>
          </p:cNvPr>
          <p:cNvSpPr/>
          <p:nvPr/>
        </p:nvSpPr>
        <p:spPr>
          <a:xfrm>
            <a:off x="3737569" y="4042920"/>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rgbClr val="788BA9"/>
              </a:solidFill>
              <a:latin typeface="微软雅黑" panose="020B0503020204020204" pitchFamily="34" charset="-122"/>
              <a:ea typeface="微软雅黑" panose="020B0503020204020204" pitchFamily="34" charset="-122"/>
            </a:endParaRPr>
          </a:p>
        </p:txBody>
      </p:sp>
      <p:sp>
        <p:nvSpPr>
          <p:cNvPr id="31" name="Freeform 251">
            <a:extLst>
              <a:ext uri="{FF2B5EF4-FFF2-40B4-BE49-F238E27FC236}">
                <a16:creationId xmlns:a16="http://schemas.microsoft.com/office/drawing/2014/main" id="{69FD0582-80C6-417A-97F2-C786BC87D157}"/>
              </a:ext>
            </a:extLst>
          </p:cNvPr>
          <p:cNvSpPr>
            <a:spLocks noEditPoints="1"/>
          </p:cNvSpPr>
          <p:nvPr/>
        </p:nvSpPr>
        <p:spPr bwMode="auto">
          <a:xfrm>
            <a:off x="4013391" y="4417997"/>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rgbClr val="788BA9"/>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19703A7F-C6E6-4619-A9A7-E19B64E5D96B}"/>
              </a:ext>
            </a:extLst>
          </p:cNvPr>
          <p:cNvCxnSpPr/>
          <p:nvPr/>
        </p:nvCxnSpPr>
        <p:spPr>
          <a:xfrm>
            <a:off x="2904832" y="8030966"/>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圆角矩形 18">
            <a:extLst>
              <a:ext uri="{FF2B5EF4-FFF2-40B4-BE49-F238E27FC236}">
                <a16:creationId xmlns:a16="http://schemas.microsoft.com/office/drawing/2014/main" id="{F7CB3D95-545D-4AD4-909E-853501EBB680}"/>
              </a:ext>
            </a:extLst>
          </p:cNvPr>
          <p:cNvSpPr/>
          <p:nvPr/>
        </p:nvSpPr>
        <p:spPr>
          <a:xfrm>
            <a:off x="3737569" y="7273710"/>
            <a:ext cx="1411026" cy="1501967"/>
          </a:xfrm>
          <a:prstGeom prst="roundRect">
            <a:avLst>
              <a:gd name="adj" fmla="val 797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35" name="Freeform 251">
            <a:extLst>
              <a:ext uri="{FF2B5EF4-FFF2-40B4-BE49-F238E27FC236}">
                <a16:creationId xmlns:a16="http://schemas.microsoft.com/office/drawing/2014/main" id="{924609AA-FA2C-4194-81C7-BAF9B731A3F3}"/>
              </a:ext>
            </a:extLst>
          </p:cNvPr>
          <p:cNvSpPr>
            <a:spLocks noEditPoints="1"/>
          </p:cNvSpPr>
          <p:nvPr/>
        </p:nvSpPr>
        <p:spPr bwMode="auto">
          <a:xfrm>
            <a:off x="4013391" y="7642809"/>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64A10FE-CB4B-4090-92FF-A1591A16AFBF}"/>
              </a:ext>
            </a:extLst>
          </p:cNvPr>
          <p:cNvCxnSpPr/>
          <p:nvPr/>
        </p:nvCxnSpPr>
        <p:spPr>
          <a:xfrm>
            <a:off x="2904832" y="10756649"/>
            <a:ext cx="8327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圆角矩形 22">
            <a:extLst>
              <a:ext uri="{FF2B5EF4-FFF2-40B4-BE49-F238E27FC236}">
                <a16:creationId xmlns:a16="http://schemas.microsoft.com/office/drawing/2014/main" id="{1DB26C3C-736C-41CB-8C77-4561E63B127C}"/>
              </a:ext>
            </a:extLst>
          </p:cNvPr>
          <p:cNvSpPr/>
          <p:nvPr/>
        </p:nvSpPr>
        <p:spPr>
          <a:xfrm>
            <a:off x="3737569" y="10030056"/>
            <a:ext cx="1411026" cy="1501967"/>
          </a:xfrm>
          <a:prstGeom prst="roundRect">
            <a:avLst>
              <a:gd name="adj" fmla="val 797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1" name="Freeform 251">
            <a:extLst>
              <a:ext uri="{FF2B5EF4-FFF2-40B4-BE49-F238E27FC236}">
                <a16:creationId xmlns:a16="http://schemas.microsoft.com/office/drawing/2014/main" id="{ACB54FDF-FFAF-452D-BE14-468847501B63}"/>
              </a:ext>
            </a:extLst>
          </p:cNvPr>
          <p:cNvSpPr>
            <a:spLocks noEditPoints="1"/>
          </p:cNvSpPr>
          <p:nvPr/>
        </p:nvSpPr>
        <p:spPr bwMode="auto">
          <a:xfrm>
            <a:off x="4013391" y="10393175"/>
            <a:ext cx="766853" cy="763766"/>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129597" tIns="64798" rIns="129597" bIns="64798" numCol="1" anchor="t" anchorCtr="0" compatLnSpc="1"/>
          <a:lstStyle/>
          <a:p>
            <a:endParaRPr lang="zh-CN" altLang="en-US" sz="1918">
              <a:solidFill>
                <a:schemeClr val="tx2"/>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BE4383C-1A77-4843-9F4C-5FB3ED1CA12A}"/>
              </a:ext>
            </a:extLst>
          </p:cNvPr>
          <p:cNvSpPr txBox="1"/>
          <p:nvPr/>
        </p:nvSpPr>
        <p:spPr>
          <a:xfrm>
            <a:off x="5980184" y="4042920"/>
            <a:ext cx="13218153" cy="4162871"/>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用于评估一个系统处理各种任务的能力。</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吞吐量</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：系统在一定时间内可以处理的任务数。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QPS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，即每秒查询数</a:t>
            </a:r>
          </a:p>
          <a:p>
            <a:pPr marL="2267990" lvl="2" indent="-539997">
              <a:lnSpc>
                <a:spcPct val="150000"/>
              </a:lnSpc>
              <a:buFont typeface="Wingdings" panose="05000000000000000000" pitchFamily="2" charset="2"/>
              <a:buChar char="n"/>
            </a:pPr>
            <a:r>
              <a:rPr lang="en-US" altLang="zh-CN" sz="3600" b="1" dirty="0">
                <a:solidFill>
                  <a:srgbClr val="788BA9"/>
                </a:solidFill>
                <a:latin typeface="微软雅黑" panose="020B0503020204020204" pitchFamily="34" charset="-122"/>
                <a:ea typeface="微软雅黑" panose="020B0503020204020204" pitchFamily="34" charset="-122"/>
                <a:cs typeface="+mn-ea"/>
                <a:sym typeface="+mn-lt"/>
              </a:rPr>
              <a:t>TPS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，即每秒事务数</a:t>
            </a:r>
          </a:p>
          <a:p>
            <a:pPr marL="1403994" lvl="1" indent="-539997">
              <a:lnSpc>
                <a:spcPct val="150000"/>
              </a:lnSpc>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sym typeface="+mn-lt"/>
              </a:rPr>
              <a:t>响应时间</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：系统响应一个请求或输入需要花费的时间。</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FC8F5223-1CD8-4546-B802-3C64CE6E36B2}"/>
              </a:ext>
            </a:extLst>
          </p:cNvPr>
          <p:cNvSpPr txBox="1"/>
          <p:nvPr/>
        </p:nvSpPr>
        <p:spPr>
          <a:xfrm>
            <a:off x="6046137" y="8657048"/>
            <a:ext cx="14500197" cy="838884"/>
          </a:xfrm>
          <a:prstGeom prst="rect">
            <a:avLst/>
          </a:prstGeom>
          <a:noFill/>
        </p:spPr>
        <p:txBody>
          <a:bodyPr wrap="square" rtlCol="0">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指的是系统在面对各种异常时可以正确提供服务的能力。</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4" name="文本框 43">
            <a:extLst>
              <a:ext uri="{FF2B5EF4-FFF2-40B4-BE49-F238E27FC236}">
                <a16:creationId xmlns:a16="http://schemas.microsoft.com/office/drawing/2014/main" id="{43B9E88A-AF51-43CA-89C2-AE3600A111AC}"/>
              </a:ext>
            </a:extLst>
          </p:cNvPr>
          <p:cNvSpPr txBox="1"/>
          <p:nvPr/>
        </p:nvSpPr>
        <p:spPr>
          <a:xfrm>
            <a:off x="6046140" y="9947189"/>
            <a:ext cx="14326712" cy="1669881"/>
          </a:xfrm>
          <a:prstGeom prst="rect">
            <a:avLst/>
          </a:prstGeom>
          <a:noFill/>
        </p:spPr>
        <p:txBody>
          <a:bodyPr wrap="square" rtlCol="0">
            <a:spAutoFit/>
          </a:bodyPr>
          <a:lstStyle/>
          <a:p>
            <a:pPr>
              <a:lnSpc>
                <a:spcPct val="150000"/>
              </a:lnSpc>
              <a:spcBef>
                <a:spcPct val="20000"/>
              </a:spcBef>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指的是分布式系统通过扩展集群机器规模提高系统性能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吞吐、响应时间、 完成时间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sym typeface="+mn-lt"/>
              </a:rPr>
              <a:t>、存储容量、计算能力的特性。</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矩形 27">
            <a:extLst>
              <a:ext uri="{FF2B5EF4-FFF2-40B4-BE49-F238E27FC236}">
                <a16:creationId xmlns:a16="http://schemas.microsoft.com/office/drawing/2014/main" id="{B51BB288-77E2-4F16-BB64-0BCD9F309ECB}"/>
              </a:ext>
            </a:extLst>
          </p:cNvPr>
          <p:cNvSpPr/>
          <p:nvPr/>
        </p:nvSpPr>
        <p:spPr>
          <a:xfrm>
            <a:off x="5980184" y="2361828"/>
            <a:ext cx="11822467" cy="790216"/>
          </a:xfrm>
          <a:prstGeom prst="rect">
            <a:avLst/>
          </a:prstGeom>
        </p:spPr>
        <p:txBody>
          <a:bodyPr wrap="none">
            <a:spAutoFit/>
          </a:bodyPr>
          <a:lstStyle/>
          <a:p>
            <a:r>
              <a:rPr lang="zh-CN" altLang="en-US" sz="4535" b="1" dirty="0">
                <a:solidFill>
                  <a:srgbClr val="D67A71"/>
                </a:solidFill>
                <a:latin typeface="微软雅黑" panose="020B0503020204020204" pitchFamily="34" charset="-122"/>
                <a:ea typeface="微软雅黑" panose="020B0503020204020204" pitchFamily="34" charset="-122"/>
              </a:rPr>
              <a:t>分布式特性是衡量分布式架构是否合理的标准</a:t>
            </a:r>
          </a:p>
        </p:txBody>
      </p:sp>
    </p:spTree>
    <p:extLst>
      <p:ext uri="{BB962C8B-B14F-4D97-AF65-F5344CB8AC3E}">
        <p14:creationId xmlns:p14="http://schemas.microsoft.com/office/powerpoint/2010/main" val="259001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分布式应用分类</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33" name="组合 32">
            <a:extLst>
              <a:ext uri="{FF2B5EF4-FFF2-40B4-BE49-F238E27FC236}">
                <a16:creationId xmlns:a16="http://schemas.microsoft.com/office/drawing/2014/main" id="{725606A1-7E98-4539-83D5-CF76BD6918B4}"/>
              </a:ext>
            </a:extLst>
          </p:cNvPr>
          <p:cNvGrpSpPr/>
          <p:nvPr/>
        </p:nvGrpSpPr>
        <p:grpSpPr>
          <a:xfrm>
            <a:off x="1719036" y="2041314"/>
            <a:ext cx="20021077" cy="9579310"/>
            <a:chOff x="866136" y="899417"/>
            <a:chExt cx="10594768" cy="5069186"/>
          </a:xfrm>
        </p:grpSpPr>
        <p:sp>
          <p:nvSpPr>
            <p:cNvPr id="34" name="任意多边形 2">
              <a:extLst>
                <a:ext uri="{FF2B5EF4-FFF2-40B4-BE49-F238E27FC236}">
                  <a16:creationId xmlns:a16="http://schemas.microsoft.com/office/drawing/2014/main" id="{F63BF83A-4548-4554-9A63-7F4D412472FF}"/>
                </a:ext>
              </a:extLst>
            </p:cNvPr>
            <p:cNvSpPr>
              <a:spLocks noChangeArrowheads="1"/>
            </p:cNvSpPr>
            <p:nvPr/>
          </p:nvSpPr>
          <p:spPr bwMode="auto">
            <a:xfrm>
              <a:off x="5269500" y="1388025"/>
              <a:ext cx="1883460" cy="1862746"/>
            </a:xfrm>
            <a:custGeom>
              <a:avLst/>
              <a:gdLst>
                <a:gd name="connsiteX0" fmla="*/ 1021508 w 1447749"/>
                <a:gd name="connsiteY0" fmla="*/ 0 h 1431827"/>
                <a:gd name="connsiteX1" fmla="*/ 1447749 w 1447749"/>
                <a:gd name="connsiteY1" fmla="*/ 426241 h 1431827"/>
                <a:gd name="connsiteX2" fmla="*/ 1021508 w 1447749"/>
                <a:gd name="connsiteY2" fmla="*/ 852482 h 1431827"/>
                <a:gd name="connsiteX3" fmla="*/ 986004 w 1447749"/>
                <a:gd name="connsiteY3" fmla="*/ 848903 h 1431827"/>
                <a:gd name="connsiteX4" fmla="*/ 988438 w 1447749"/>
                <a:gd name="connsiteY4" fmla="*/ 851394 h 1431827"/>
                <a:gd name="connsiteX5" fmla="*/ 578130 w 1447749"/>
                <a:gd name="connsiteY5" fmla="*/ 1164812 h 1431827"/>
                <a:gd name="connsiteX6" fmla="*/ 577161 w 1447749"/>
                <a:gd name="connsiteY6" fmla="*/ 1163822 h 1431827"/>
                <a:gd name="connsiteX7" fmla="*/ 573461 w 1447749"/>
                <a:gd name="connsiteY7" fmla="*/ 1200533 h 1431827"/>
                <a:gd name="connsiteX8" fmla="*/ 289673 w 1447749"/>
                <a:gd name="connsiteY8" fmla="*/ 1431827 h 1431827"/>
                <a:gd name="connsiteX9" fmla="*/ 0 w 1447749"/>
                <a:gd name="connsiteY9" fmla="*/ 1142154 h 1431827"/>
                <a:gd name="connsiteX10" fmla="*/ 231294 w 1447749"/>
                <a:gd name="connsiteY10" fmla="*/ 858366 h 1431827"/>
                <a:gd name="connsiteX11" fmla="*/ 274089 w 1447749"/>
                <a:gd name="connsiteY11" fmla="*/ 854052 h 1431827"/>
                <a:gd name="connsiteX12" fmla="*/ 273138 w 1447749"/>
                <a:gd name="connsiteY12" fmla="*/ 853080 h 1431827"/>
                <a:gd name="connsiteX13" fmla="*/ 595824 w 1447749"/>
                <a:gd name="connsiteY13" fmla="*/ 449512 h 1431827"/>
                <a:gd name="connsiteX14" fmla="*/ 597819 w 1447749"/>
                <a:gd name="connsiteY14" fmla="*/ 451555 h 1431827"/>
                <a:gd name="connsiteX15" fmla="*/ 595267 w 1447749"/>
                <a:gd name="connsiteY15" fmla="*/ 426241 h 1431827"/>
                <a:gd name="connsiteX16" fmla="*/ 1021508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021508" y="0"/>
                  </a:moveTo>
                  <a:cubicBezTo>
                    <a:pt x="1256914" y="0"/>
                    <a:pt x="1447749" y="190835"/>
                    <a:pt x="1447749" y="426241"/>
                  </a:cubicBezTo>
                  <a:cubicBezTo>
                    <a:pt x="1447749" y="661647"/>
                    <a:pt x="1256914" y="852482"/>
                    <a:pt x="1021508" y="852482"/>
                  </a:cubicBezTo>
                  <a:lnTo>
                    <a:pt x="986004" y="848903"/>
                  </a:lnTo>
                  <a:lnTo>
                    <a:pt x="988438" y="851394"/>
                  </a:lnTo>
                  <a:cubicBezTo>
                    <a:pt x="681761" y="826961"/>
                    <a:pt x="594138" y="956710"/>
                    <a:pt x="578130" y="1164812"/>
                  </a:cubicBezTo>
                  <a:lnTo>
                    <a:pt x="577161" y="1163822"/>
                  </a:lnTo>
                  <a:lnTo>
                    <a:pt x="573461" y="1200533"/>
                  </a:lnTo>
                  <a:cubicBezTo>
                    <a:pt x="546450" y="1332532"/>
                    <a:pt x="429657" y="1431827"/>
                    <a:pt x="289673" y="1431827"/>
                  </a:cubicBezTo>
                  <a:cubicBezTo>
                    <a:pt x="129691" y="1431827"/>
                    <a:pt x="0" y="1302136"/>
                    <a:pt x="0" y="1142154"/>
                  </a:cubicBezTo>
                  <a:cubicBezTo>
                    <a:pt x="0" y="1002170"/>
                    <a:pt x="99294" y="885377"/>
                    <a:pt x="231294" y="858366"/>
                  </a:cubicBezTo>
                  <a:lnTo>
                    <a:pt x="274089" y="854052"/>
                  </a:lnTo>
                  <a:lnTo>
                    <a:pt x="273138" y="853080"/>
                  </a:lnTo>
                  <a:cubicBezTo>
                    <a:pt x="482083" y="841284"/>
                    <a:pt x="612674" y="757032"/>
                    <a:pt x="595824" y="449512"/>
                  </a:cubicBezTo>
                  <a:lnTo>
                    <a:pt x="597819" y="451555"/>
                  </a:lnTo>
                  <a:lnTo>
                    <a:pt x="595267" y="426241"/>
                  </a:lnTo>
                  <a:cubicBezTo>
                    <a:pt x="595267" y="190835"/>
                    <a:pt x="786102" y="0"/>
                    <a:pt x="1021508"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5" name="任意多边形 4">
              <a:extLst>
                <a:ext uri="{FF2B5EF4-FFF2-40B4-BE49-F238E27FC236}">
                  <a16:creationId xmlns:a16="http://schemas.microsoft.com/office/drawing/2014/main" id="{7F37B3BA-740F-40D5-9E47-896E98D2A462}"/>
                </a:ext>
              </a:extLst>
            </p:cNvPr>
            <p:cNvSpPr>
              <a:spLocks noChangeArrowheads="1"/>
            </p:cNvSpPr>
            <p:nvPr/>
          </p:nvSpPr>
          <p:spPr bwMode="auto">
            <a:xfrm>
              <a:off x="4005894" y="2237333"/>
              <a:ext cx="1861151" cy="1883462"/>
            </a:xfrm>
            <a:custGeom>
              <a:avLst/>
              <a:gdLst>
                <a:gd name="connsiteX0" fmla="*/ 426241 w 1430601"/>
                <a:gd name="connsiteY0" fmla="*/ 0 h 1447750"/>
                <a:gd name="connsiteX1" fmla="*/ 852482 w 1430601"/>
                <a:gd name="connsiteY1" fmla="*/ 426241 h 1447750"/>
                <a:gd name="connsiteX2" fmla="*/ 849018 w 1430601"/>
                <a:gd name="connsiteY2" fmla="*/ 460604 h 1447750"/>
                <a:gd name="connsiteX3" fmla="*/ 850338 w 1430601"/>
                <a:gd name="connsiteY3" fmla="*/ 459311 h 1447750"/>
                <a:gd name="connsiteX4" fmla="*/ 1163588 w 1430601"/>
                <a:gd name="connsiteY4" fmla="*/ 869619 h 1447750"/>
                <a:gd name="connsiteX5" fmla="*/ 1162650 w 1430601"/>
                <a:gd name="connsiteY5" fmla="*/ 870537 h 1447750"/>
                <a:gd name="connsiteX6" fmla="*/ 1199797 w 1430601"/>
                <a:gd name="connsiteY6" fmla="*/ 874289 h 1447750"/>
                <a:gd name="connsiteX7" fmla="*/ 1430601 w 1430601"/>
                <a:gd name="connsiteY7" fmla="*/ 1158077 h 1447750"/>
                <a:gd name="connsiteX8" fmla="*/ 1141541 w 1430601"/>
                <a:gd name="connsiteY8" fmla="*/ 1447750 h 1447750"/>
                <a:gd name="connsiteX9" fmla="*/ 858354 w 1430601"/>
                <a:gd name="connsiteY9" fmla="*/ 1216456 h 1447750"/>
                <a:gd name="connsiteX10" fmla="*/ 853954 w 1430601"/>
                <a:gd name="connsiteY10" fmla="*/ 1172720 h 1447750"/>
                <a:gd name="connsiteX11" fmla="*/ 852022 w 1430601"/>
                <a:gd name="connsiteY11" fmla="*/ 1174611 h 1447750"/>
                <a:gd name="connsiteX12" fmla="*/ 449512 w 1430601"/>
                <a:gd name="connsiteY12" fmla="*/ 851925 h 1447750"/>
                <a:gd name="connsiteX13" fmla="*/ 451548 w 1430601"/>
                <a:gd name="connsiteY13" fmla="*/ 849931 h 1447750"/>
                <a:gd name="connsiteX14" fmla="*/ 426241 w 1430601"/>
                <a:gd name="connsiteY14" fmla="*/ 852482 h 1447750"/>
                <a:gd name="connsiteX15" fmla="*/ 0 w 1430601"/>
                <a:gd name="connsiteY15" fmla="*/ 426241 h 1447750"/>
                <a:gd name="connsiteX16" fmla="*/ 426241 w 1430601"/>
                <a:gd name="connsiteY16" fmla="*/ 0 h 14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0601" h="1447750">
                  <a:moveTo>
                    <a:pt x="426241" y="0"/>
                  </a:moveTo>
                  <a:cubicBezTo>
                    <a:pt x="661647" y="0"/>
                    <a:pt x="852482" y="190835"/>
                    <a:pt x="852482" y="426241"/>
                  </a:cubicBezTo>
                  <a:lnTo>
                    <a:pt x="849018" y="460604"/>
                  </a:lnTo>
                  <a:lnTo>
                    <a:pt x="850338" y="459311"/>
                  </a:lnTo>
                  <a:cubicBezTo>
                    <a:pt x="825917" y="765988"/>
                    <a:pt x="955597" y="853611"/>
                    <a:pt x="1163588" y="869619"/>
                  </a:cubicBezTo>
                  <a:lnTo>
                    <a:pt x="1162650" y="870537"/>
                  </a:lnTo>
                  <a:lnTo>
                    <a:pt x="1199797" y="874289"/>
                  </a:lnTo>
                  <a:cubicBezTo>
                    <a:pt x="1331516" y="901300"/>
                    <a:pt x="1430601" y="1018093"/>
                    <a:pt x="1430601" y="1158077"/>
                  </a:cubicBezTo>
                  <a:cubicBezTo>
                    <a:pt x="1430601" y="1318059"/>
                    <a:pt x="1301184" y="1447750"/>
                    <a:pt x="1141541" y="1447750"/>
                  </a:cubicBezTo>
                  <a:cubicBezTo>
                    <a:pt x="1001854" y="1447750"/>
                    <a:pt x="885308" y="1348455"/>
                    <a:pt x="858354" y="1216456"/>
                  </a:cubicBezTo>
                  <a:lnTo>
                    <a:pt x="853954" y="1172720"/>
                  </a:lnTo>
                  <a:lnTo>
                    <a:pt x="852022" y="1174611"/>
                  </a:lnTo>
                  <a:cubicBezTo>
                    <a:pt x="840233" y="965666"/>
                    <a:pt x="756026" y="834233"/>
                    <a:pt x="449512" y="851925"/>
                  </a:cubicBezTo>
                  <a:lnTo>
                    <a:pt x="451548" y="849931"/>
                  </a:lnTo>
                  <a:lnTo>
                    <a:pt x="426241" y="852482"/>
                  </a:lnTo>
                  <a:cubicBezTo>
                    <a:pt x="190835" y="852482"/>
                    <a:pt x="0" y="661647"/>
                    <a:pt x="0" y="426241"/>
                  </a:cubicBezTo>
                  <a:cubicBezTo>
                    <a:pt x="0" y="190835"/>
                    <a:pt x="190835" y="0"/>
                    <a:pt x="426241"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6" name="任意多边形 5">
              <a:extLst>
                <a:ext uri="{FF2B5EF4-FFF2-40B4-BE49-F238E27FC236}">
                  <a16:creationId xmlns:a16="http://schemas.microsoft.com/office/drawing/2014/main" id="{E3CA8D86-0B4E-4884-B11B-C03A7EDFCB47}"/>
                </a:ext>
              </a:extLst>
            </p:cNvPr>
            <p:cNvSpPr>
              <a:spLocks noChangeArrowheads="1"/>
            </p:cNvSpPr>
            <p:nvPr/>
          </p:nvSpPr>
          <p:spPr bwMode="auto">
            <a:xfrm>
              <a:off x="4997021" y="3499347"/>
              <a:ext cx="1883460" cy="1862746"/>
            </a:xfrm>
            <a:custGeom>
              <a:avLst/>
              <a:gdLst>
                <a:gd name="connsiteX0" fmla="*/ 1158689 w 1447749"/>
                <a:gd name="connsiteY0" fmla="*/ 0 h 1431827"/>
                <a:gd name="connsiteX1" fmla="*/ 1447749 w 1447749"/>
                <a:gd name="connsiteY1" fmla="*/ 289673 h 1431827"/>
                <a:gd name="connsiteX2" fmla="*/ 1216945 w 1447749"/>
                <a:gd name="connsiteY2" fmla="*/ 573461 h 1431827"/>
                <a:gd name="connsiteX3" fmla="*/ 1173716 w 1447749"/>
                <a:gd name="connsiteY3" fmla="*/ 577828 h 1431827"/>
                <a:gd name="connsiteX4" fmla="*/ 1174611 w 1447749"/>
                <a:gd name="connsiteY4" fmla="*/ 578745 h 1431827"/>
                <a:gd name="connsiteX5" fmla="*/ 851926 w 1447749"/>
                <a:gd name="connsiteY5" fmla="*/ 982313 h 1431827"/>
                <a:gd name="connsiteX6" fmla="*/ 849930 w 1447749"/>
                <a:gd name="connsiteY6" fmla="*/ 980270 h 1431827"/>
                <a:gd name="connsiteX7" fmla="*/ 852482 w 1447749"/>
                <a:gd name="connsiteY7" fmla="*/ 1005586 h 1431827"/>
                <a:gd name="connsiteX8" fmla="*/ 426241 w 1447749"/>
                <a:gd name="connsiteY8" fmla="*/ 1431827 h 1431827"/>
                <a:gd name="connsiteX9" fmla="*/ 0 w 1447749"/>
                <a:gd name="connsiteY9" fmla="*/ 1005586 h 1431827"/>
                <a:gd name="connsiteX10" fmla="*/ 426241 w 1447749"/>
                <a:gd name="connsiteY10" fmla="*/ 579345 h 1431827"/>
                <a:gd name="connsiteX11" fmla="*/ 461747 w 1447749"/>
                <a:gd name="connsiteY11" fmla="*/ 582924 h 1431827"/>
                <a:gd name="connsiteX12" fmla="*/ 459311 w 1447749"/>
                <a:gd name="connsiteY12" fmla="*/ 580431 h 1431827"/>
                <a:gd name="connsiteX13" fmla="*/ 870461 w 1447749"/>
                <a:gd name="connsiteY13" fmla="*/ 267013 h 1431827"/>
                <a:gd name="connsiteX14" fmla="*/ 871773 w 1447749"/>
                <a:gd name="connsiteY14" fmla="*/ 268358 h 1431827"/>
                <a:gd name="connsiteX15" fmla="*/ 875502 w 1447749"/>
                <a:gd name="connsiteY15" fmla="*/ 231294 h 1431827"/>
                <a:gd name="connsiteX16" fmla="*/ 1158689 w 1447749"/>
                <a:gd name="connsiteY16" fmla="*/ 0 h 143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7749" h="1431827">
                  <a:moveTo>
                    <a:pt x="1158689" y="0"/>
                  </a:moveTo>
                  <a:cubicBezTo>
                    <a:pt x="1318332" y="0"/>
                    <a:pt x="1447749" y="129691"/>
                    <a:pt x="1447749" y="289673"/>
                  </a:cubicBezTo>
                  <a:cubicBezTo>
                    <a:pt x="1447749" y="429657"/>
                    <a:pt x="1348664" y="546450"/>
                    <a:pt x="1216945" y="573461"/>
                  </a:cubicBezTo>
                  <a:lnTo>
                    <a:pt x="1173716" y="577828"/>
                  </a:lnTo>
                  <a:lnTo>
                    <a:pt x="1174611" y="578745"/>
                  </a:lnTo>
                  <a:cubicBezTo>
                    <a:pt x="966509" y="590541"/>
                    <a:pt x="835075" y="674793"/>
                    <a:pt x="851926" y="982313"/>
                  </a:cubicBezTo>
                  <a:lnTo>
                    <a:pt x="849930" y="980270"/>
                  </a:lnTo>
                  <a:lnTo>
                    <a:pt x="852482" y="1005586"/>
                  </a:lnTo>
                  <a:cubicBezTo>
                    <a:pt x="852482" y="1240992"/>
                    <a:pt x="661647" y="1431827"/>
                    <a:pt x="426241" y="1431827"/>
                  </a:cubicBezTo>
                  <a:cubicBezTo>
                    <a:pt x="190835" y="1431827"/>
                    <a:pt x="0" y="1240992"/>
                    <a:pt x="0" y="1005586"/>
                  </a:cubicBezTo>
                  <a:cubicBezTo>
                    <a:pt x="0" y="770180"/>
                    <a:pt x="190835" y="579345"/>
                    <a:pt x="426241" y="579345"/>
                  </a:cubicBezTo>
                  <a:lnTo>
                    <a:pt x="461747" y="582924"/>
                  </a:lnTo>
                  <a:lnTo>
                    <a:pt x="459311" y="580431"/>
                  </a:lnTo>
                  <a:cubicBezTo>
                    <a:pt x="765989" y="604864"/>
                    <a:pt x="853611" y="475115"/>
                    <a:pt x="870461" y="267013"/>
                  </a:cubicBezTo>
                  <a:lnTo>
                    <a:pt x="871773" y="268358"/>
                  </a:lnTo>
                  <a:lnTo>
                    <a:pt x="875502" y="231294"/>
                  </a:lnTo>
                  <a:cubicBezTo>
                    <a:pt x="902456" y="99295"/>
                    <a:pt x="1019002" y="0"/>
                    <a:pt x="1158689" y="0"/>
                  </a:cubicBezTo>
                  <a:close/>
                </a:path>
              </a:pathLst>
            </a:custGeom>
            <a:noFill/>
            <a:ln>
              <a:solidFill>
                <a:srgbClr val="D67A71"/>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225ACCA7-07CE-41E6-A69F-7FB4C11B78DE}"/>
                </a:ext>
              </a:extLst>
            </p:cNvPr>
            <p:cNvSpPr/>
            <p:nvPr/>
          </p:nvSpPr>
          <p:spPr>
            <a:xfrm>
              <a:off x="7077907" y="3486703"/>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0B4AD38A-1CA9-4DDB-B37F-224C3872FD56}"/>
                </a:ext>
              </a:extLst>
            </p:cNvPr>
            <p:cNvSpPr/>
            <p:nvPr/>
          </p:nvSpPr>
          <p:spPr>
            <a:xfrm>
              <a:off x="5089604" y="4373069"/>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A31760AD-66FD-4B4A-80EC-106509404A2F}"/>
                </a:ext>
              </a:extLst>
            </p:cNvPr>
            <p:cNvSpPr/>
            <p:nvPr/>
          </p:nvSpPr>
          <p:spPr>
            <a:xfrm>
              <a:off x="4113243" y="2342538"/>
              <a:ext cx="886366" cy="886366"/>
            </a:xfrm>
            <a:prstGeom prst="ellipse">
              <a:avLst/>
            </a:prstGeom>
            <a:solidFill>
              <a:srgbClr val="D67A71"/>
            </a:solidFill>
            <a:ln w="12700" cap="flat" cmpd="sng" algn="ctr">
              <a:noFill/>
              <a:prstDash val="solid"/>
              <a:miter lim="800000"/>
            </a:ln>
            <a:effectLst/>
          </p:spPr>
          <p:txBody>
            <a:bodyPr rtlCol="0" anchor="ctr"/>
            <a:lstStyle/>
            <a:p>
              <a:pPr algn="ctr" defTabSz="1727993">
                <a:defRPr/>
              </a:pPr>
              <a:endParaRPr lang="zh-CN" altLang="en-US" sz="3401" kern="0">
                <a:solidFill>
                  <a:schemeClr val="tx2"/>
                </a:solidFill>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9710475A-41D9-4B29-8861-8686C9E62AE2}"/>
                </a:ext>
              </a:extLst>
            </p:cNvPr>
            <p:cNvSpPr/>
            <p:nvPr/>
          </p:nvSpPr>
          <p:spPr>
            <a:xfrm>
              <a:off x="6185897" y="1492381"/>
              <a:ext cx="886366" cy="886366"/>
            </a:xfrm>
            <a:prstGeom prst="ellipse">
              <a:avLst/>
            </a:prstGeom>
            <a:solidFill>
              <a:srgbClr val="788BA9"/>
            </a:solidFill>
            <a:ln w="12700" cap="flat" cmpd="sng" algn="ctr">
              <a:noFill/>
              <a:prstDash val="solid"/>
              <a:miter lim="800000"/>
            </a:ln>
            <a:effectLst/>
          </p:spPr>
          <p:txBody>
            <a:bodyPr rtlCol="0" anchor="ctr"/>
            <a:lstStyle/>
            <a:p>
              <a:pPr algn="ctr" defTabSz="1727993">
                <a:defRPr/>
              </a:pPr>
              <a:endParaRPr lang="zh-CN" altLang="en-US" sz="3401" kern="0" dirty="0">
                <a:solidFill>
                  <a:schemeClr val="tx2"/>
                </a:solidFill>
                <a:latin typeface="微软雅黑" panose="020B0503020204020204" pitchFamily="34" charset="-122"/>
                <a:ea typeface="微软雅黑" panose="020B0503020204020204" pitchFamily="34" charset="-122"/>
              </a:endParaRPr>
            </a:p>
          </p:txBody>
        </p:sp>
        <p:sp>
          <p:nvSpPr>
            <p:cNvPr id="43" name="任意多边形 19">
              <a:extLst>
                <a:ext uri="{FF2B5EF4-FFF2-40B4-BE49-F238E27FC236}">
                  <a16:creationId xmlns:a16="http://schemas.microsoft.com/office/drawing/2014/main" id="{D640F57E-2772-40AE-8B5B-8688DE912B0E}"/>
                </a:ext>
              </a:extLst>
            </p:cNvPr>
            <p:cNvSpPr>
              <a:spLocks noChangeArrowheads="1"/>
            </p:cNvSpPr>
            <p:nvPr/>
          </p:nvSpPr>
          <p:spPr bwMode="auto">
            <a:xfrm>
              <a:off x="6216011" y="2602235"/>
              <a:ext cx="1862746" cy="1883460"/>
            </a:xfrm>
            <a:custGeom>
              <a:avLst/>
              <a:gdLst>
                <a:gd name="connsiteX0" fmla="*/ 289673 w 1431827"/>
                <a:gd name="connsiteY0" fmla="*/ 0 h 1447749"/>
                <a:gd name="connsiteX1" fmla="*/ 573461 w 1431827"/>
                <a:gd name="connsiteY1" fmla="*/ 231294 h 1447749"/>
                <a:gd name="connsiteX2" fmla="*/ 577802 w 1431827"/>
                <a:gd name="connsiteY2" fmla="*/ 274359 h 1447749"/>
                <a:gd name="connsiteX3" fmla="*/ 579053 w 1431827"/>
                <a:gd name="connsiteY3" fmla="*/ 273136 h 1447749"/>
                <a:gd name="connsiteX4" fmla="*/ 981089 w 1431827"/>
                <a:gd name="connsiteY4" fmla="*/ 596664 h 1447749"/>
                <a:gd name="connsiteX5" fmla="*/ 978477 w 1431827"/>
                <a:gd name="connsiteY5" fmla="*/ 599220 h 1447749"/>
                <a:gd name="connsiteX6" fmla="*/ 1005586 w 1431827"/>
                <a:gd name="connsiteY6" fmla="*/ 596491 h 1447749"/>
                <a:gd name="connsiteX7" fmla="*/ 1431827 w 1431827"/>
                <a:gd name="connsiteY7" fmla="*/ 1022120 h 1447749"/>
                <a:gd name="connsiteX8" fmla="*/ 1005586 w 1431827"/>
                <a:gd name="connsiteY8" fmla="*/ 1447749 h 1447749"/>
                <a:gd name="connsiteX9" fmla="*/ 579345 w 1431827"/>
                <a:gd name="connsiteY9" fmla="*/ 1022120 h 1447749"/>
                <a:gd name="connsiteX10" fmla="*/ 582966 w 1431827"/>
                <a:gd name="connsiteY10" fmla="*/ 986254 h 1447749"/>
                <a:gd name="connsiteX11" fmla="*/ 580736 w 1431827"/>
                <a:gd name="connsiteY11" fmla="*/ 988436 h 1447749"/>
                <a:gd name="connsiteX12" fmla="*/ 267013 w 1431827"/>
                <a:gd name="connsiteY12" fmla="*/ 578128 h 1447749"/>
                <a:gd name="connsiteX13" fmla="*/ 268002 w 1431827"/>
                <a:gd name="connsiteY13" fmla="*/ 577161 h 1447749"/>
                <a:gd name="connsiteX14" fmla="*/ 231294 w 1431827"/>
                <a:gd name="connsiteY14" fmla="*/ 573461 h 1447749"/>
                <a:gd name="connsiteX15" fmla="*/ 0 w 1431827"/>
                <a:gd name="connsiteY15" fmla="*/ 289673 h 1447749"/>
                <a:gd name="connsiteX16" fmla="*/ 289673 w 1431827"/>
                <a:gd name="connsiteY16" fmla="*/ 0 h 144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1827" h="1447749">
                  <a:moveTo>
                    <a:pt x="289673" y="0"/>
                  </a:moveTo>
                  <a:cubicBezTo>
                    <a:pt x="429657" y="0"/>
                    <a:pt x="546450" y="99295"/>
                    <a:pt x="573461" y="231294"/>
                  </a:cubicBezTo>
                  <a:lnTo>
                    <a:pt x="577802" y="274359"/>
                  </a:lnTo>
                  <a:lnTo>
                    <a:pt x="579053" y="273136"/>
                  </a:lnTo>
                  <a:cubicBezTo>
                    <a:pt x="589988" y="482081"/>
                    <a:pt x="674937" y="613514"/>
                    <a:pt x="981089" y="596664"/>
                  </a:cubicBezTo>
                  <a:lnTo>
                    <a:pt x="978477" y="599220"/>
                  </a:lnTo>
                  <a:lnTo>
                    <a:pt x="1005586" y="596491"/>
                  </a:lnTo>
                  <a:cubicBezTo>
                    <a:pt x="1240992" y="596491"/>
                    <a:pt x="1431827" y="787052"/>
                    <a:pt x="1431827" y="1022120"/>
                  </a:cubicBezTo>
                  <a:cubicBezTo>
                    <a:pt x="1431827" y="1257188"/>
                    <a:pt x="1240992" y="1447749"/>
                    <a:pt x="1005586" y="1447749"/>
                  </a:cubicBezTo>
                  <a:cubicBezTo>
                    <a:pt x="770180" y="1447749"/>
                    <a:pt x="579345" y="1257188"/>
                    <a:pt x="579345" y="1022120"/>
                  </a:cubicBezTo>
                  <a:lnTo>
                    <a:pt x="582966" y="986254"/>
                  </a:lnTo>
                  <a:lnTo>
                    <a:pt x="580736" y="988436"/>
                  </a:lnTo>
                  <a:cubicBezTo>
                    <a:pt x="604286" y="681759"/>
                    <a:pt x="475600" y="594979"/>
                    <a:pt x="267013" y="578128"/>
                  </a:cubicBezTo>
                  <a:lnTo>
                    <a:pt x="268002" y="577161"/>
                  </a:lnTo>
                  <a:lnTo>
                    <a:pt x="231294" y="573461"/>
                  </a:lnTo>
                  <a:cubicBezTo>
                    <a:pt x="99294" y="546450"/>
                    <a:pt x="0" y="429657"/>
                    <a:pt x="0" y="289673"/>
                  </a:cubicBezTo>
                  <a:cubicBezTo>
                    <a:pt x="0" y="129691"/>
                    <a:pt x="129691" y="0"/>
                    <a:pt x="289673" y="0"/>
                  </a:cubicBezTo>
                  <a:close/>
                </a:path>
              </a:pathLst>
            </a:custGeom>
            <a:noFill/>
            <a:ln>
              <a:solidFill>
                <a:srgbClr val="788BA9"/>
              </a:solidFill>
            </a:ln>
          </p:spPr>
          <p:txBody>
            <a:bodyPr vert="horz" wrap="square" lIns="172795" tIns="86398" rIns="172795" bIns="86398" numCol="1" anchor="t" anchorCtr="0" compatLnSpc="1">
              <a:noAutofit/>
            </a:bodyPr>
            <a:lstStyle/>
            <a:p>
              <a:pPr defTabSz="1727993"/>
              <a:endParaRPr lang="zh-CN" altLang="en-US" sz="3401">
                <a:solidFill>
                  <a:schemeClr val="tx2"/>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D5FB925F-394F-408D-8C09-8B9D43808B33}"/>
                </a:ext>
              </a:extLst>
            </p:cNvPr>
            <p:cNvSpPr/>
            <p:nvPr/>
          </p:nvSpPr>
          <p:spPr>
            <a:xfrm>
              <a:off x="866136" y="2387344"/>
              <a:ext cx="2928555" cy="1175477"/>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解决进程间的分布式通信问题。通过消息队列、远程调用等方式，实现简单高效的通信。</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5" name="矩形 44">
              <a:extLst>
                <a:ext uri="{FF2B5EF4-FFF2-40B4-BE49-F238E27FC236}">
                  <a16:creationId xmlns:a16="http://schemas.microsoft.com/office/drawing/2014/main" id="{40AC5232-AECB-4F2E-983E-687DFABD3269}"/>
                </a:ext>
              </a:extLst>
            </p:cNvPr>
            <p:cNvSpPr/>
            <p:nvPr/>
          </p:nvSpPr>
          <p:spPr>
            <a:xfrm>
              <a:off x="866136" y="1907543"/>
              <a:ext cx="1930003"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分布式通信</a:t>
              </a:r>
            </a:p>
          </p:txBody>
        </p:sp>
        <p:sp>
          <p:nvSpPr>
            <p:cNvPr id="46" name="矩形 45">
              <a:extLst>
                <a:ext uri="{FF2B5EF4-FFF2-40B4-BE49-F238E27FC236}">
                  <a16:creationId xmlns:a16="http://schemas.microsoft.com/office/drawing/2014/main" id="{E22CE32D-840A-4C7B-8521-FD71649F00E4}"/>
                </a:ext>
              </a:extLst>
            </p:cNvPr>
            <p:cNvSpPr/>
            <p:nvPr/>
          </p:nvSpPr>
          <p:spPr>
            <a:xfrm>
              <a:off x="7335268" y="1417452"/>
              <a:ext cx="4074321"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解决应用的分布式计算问题。基于分布式计算模式，包括批处理计算、离线计算、在线计算、融合计算等，根据应用类型构建高效智能的分布式计算框架。</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7" name="矩形 46">
              <a:extLst>
                <a:ext uri="{FF2B5EF4-FFF2-40B4-BE49-F238E27FC236}">
                  <a16:creationId xmlns:a16="http://schemas.microsoft.com/office/drawing/2014/main" id="{6FF10D48-1DCF-45FB-9E1D-CB596306D004}"/>
                </a:ext>
              </a:extLst>
            </p:cNvPr>
            <p:cNvSpPr/>
            <p:nvPr/>
          </p:nvSpPr>
          <p:spPr>
            <a:xfrm>
              <a:off x="7321514" y="899417"/>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分布式计算</a:t>
              </a:r>
            </a:p>
          </p:txBody>
        </p:sp>
        <p:sp>
          <p:nvSpPr>
            <p:cNvPr id="48" name="矩形 47">
              <a:extLst>
                <a:ext uri="{FF2B5EF4-FFF2-40B4-BE49-F238E27FC236}">
                  <a16:creationId xmlns:a16="http://schemas.microsoft.com/office/drawing/2014/main" id="{347489A4-EFD4-46C1-81D4-FB0A1DB2932A}"/>
                </a:ext>
              </a:extLst>
            </p:cNvPr>
            <p:cNvSpPr/>
            <p:nvPr/>
          </p:nvSpPr>
          <p:spPr>
            <a:xfrm>
              <a:off x="8289960" y="3809716"/>
              <a:ext cx="3170944"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解决数据的分布式和多元化问题。包括分布式数据库、分布式文件系统、分布式缓存等，支持不同类型的数据的存储和管理。</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矩形 48">
              <a:extLst>
                <a:ext uri="{FF2B5EF4-FFF2-40B4-BE49-F238E27FC236}">
                  <a16:creationId xmlns:a16="http://schemas.microsoft.com/office/drawing/2014/main" id="{4863C3FC-6139-4C59-9210-333A71B7B97A}"/>
                </a:ext>
              </a:extLst>
            </p:cNvPr>
            <p:cNvSpPr/>
            <p:nvPr/>
          </p:nvSpPr>
          <p:spPr>
            <a:xfrm>
              <a:off x="8289960" y="3289492"/>
              <a:ext cx="1930003" cy="488608"/>
            </a:xfrm>
            <a:prstGeom prst="rect">
              <a:avLst/>
            </a:prstGeom>
          </p:spPr>
          <p:txBody>
            <a:bodyPr wrap="none">
              <a:spAutoFit/>
            </a:bodyPr>
            <a:lstStyle/>
            <a:p>
              <a:r>
                <a:rPr lang="zh-CN" altLang="en-US" sz="5400" b="1" dirty="0">
                  <a:solidFill>
                    <a:srgbClr val="788BA9"/>
                  </a:solidFill>
                  <a:latin typeface="微软雅黑" panose="020B0503020204020204" pitchFamily="34" charset="-122"/>
                  <a:ea typeface="微软雅黑" panose="020B0503020204020204" pitchFamily="34" charset="-122"/>
                </a:rPr>
                <a:t>分布式存储</a:t>
              </a:r>
            </a:p>
          </p:txBody>
        </p:sp>
        <p:sp>
          <p:nvSpPr>
            <p:cNvPr id="50" name="矩形 49">
              <a:extLst>
                <a:ext uri="{FF2B5EF4-FFF2-40B4-BE49-F238E27FC236}">
                  <a16:creationId xmlns:a16="http://schemas.microsoft.com/office/drawing/2014/main" id="{0FE0B7F8-5207-4050-94DD-BC2D4B5E3AE5}"/>
                </a:ext>
              </a:extLst>
            </p:cNvPr>
            <p:cNvSpPr/>
            <p:nvPr/>
          </p:nvSpPr>
          <p:spPr>
            <a:xfrm>
              <a:off x="1500963" y="4402240"/>
              <a:ext cx="3292939" cy="1566363"/>
            </a:xfrm>
            <a:prstGeom prst="rect">
              <a:avLst/>
            </a:prstGeom>
          </p:spPr>
          <p:txBody>
            <a:bodyPr wrap="square">
              <a:spAutoFit/>
            </a:bodyPr>
            <a:lstStyle/>
            <a:p>
              <a:pPr>
                <a:lnSpc>
                  <a:spcPct val="150000"/>
                </a:lnSpc>
                <a:spcBef>
                  <a:spcPct val="20000"/>
                </a:spcBef>
                <a:defRPr/>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解决资源的分布式和异构性问题。将</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CPU</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、内存、</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IO</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等物理资源虚拟化，新城逻辑资源池，以便统一管理。</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a:extLst>
                <a:ext uri="{FF2B5EF4-FFF2-40B4-BE49-F238E27FC236}">
                  <a16:creationId xmlns:a16="http://schemas.microsoft.com/office/drawing/2014/main" id="{86B932BB-7E91-4F12-A7D0-3F495261D148}"/>
                </a:ext>
              </a:extLst>
            </p:cNvPr>
            <p:cNvSpPr/>
            <p:nvPr/>
          </p:nvSpPr>
          <p:spPr>
            <a:xfrm>
              <a:off x="1501547" y="3925846"/>
              <a:ext cx="2662915" cy="488608"/>
            </a:xfrm>
            <a:prstGeom prst="rect">
              <a:avLst/>
            </a:prstGeom>
          </p:spPr>
          <p:txBody>
            <a:bodyPr wrap="none">
              <a:spAutoFit/>
            </a:bodyPr>
            <a:lstStyle/>
            <a:p>
              <a:r>
                <a:rPr lang="zh-CN" altLang="en-US" sz="5400" b="1" dirty="0">
                  <a:solidFill>
                    <a:srgbClr val="D67A71"/>
                  </a:solidFill>
                  <a:latin typeface="微软雅黑" panose="020B0503020204020204" pitchFamily="34" charset="-122"/>
                  <a:ea typeface="微软雅黑" panose="020B0503020204020204" pitchFamily="34" charset="-122"/>
                </a:rPr>
                <a:t>分布式资源管理</a:t>
              </a:r>
            </a:p>
          </p:txBody>
        </p:sp>
        <p:sp>
          <p:nvSpPr>
            <p:cNvPr id="52" name="Freeform 172">
              <a:extLst>
                <a:ext uri="{FF2B5EF4-FFF2-40B4-BE49-F238E27FC236}">
                  <a16:creationId xmlns:a16="http://schemas.microsoft.com/office/drawing/2014/main" id="{589D9D8A-6758-4255-84CF-824D0BC22800}"/>
                </a:ext>
              </a:extLst>
            </p:cNvPr>
            <p:cNvSpPr>
              <a:spLocks noChangeAspect="1" noEditPoints="1"/>
            </p:cNvSpPr>
            <p:nvPr/>
          </p:nvSpPr>
          <p:spPr bwMode="auto">
            <a:xfrm>
              <a:off x="6414654" y="1689513"/>
              <a:ext cx="428063" cy="454815"/>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132656" tIns="66329" rIns="132656" bIns="66329" numCol="1" anchor="t" anchorCtr="0" compatLnSpc="1"/>
            <a:lstStyle/>
            <a:p>
              <a:endParaRPr lang="zh-CN" altLang="en-US" sz="1956">
                <a:solidFill>
                  <a:schemeClr val="tx2"/>
                </a:solidFill>
                <a:latin typeface="微软雅黑" panose="020B0503020204020204" pitchFamily="34" charset="-122"/>
                <a:ea typeface="微软雅黑" panose="020B0503020204020204" pitchFamily="34" charset="-122"/>
              </a:endParaRPr>
            </a:p>
          </p:txBody>
        </p:sp>
        <p:sp>
          <p:nvSpPr>
            <p:cNvPr id="53" name="Freeform 14">
              <a:extLst>
                <a:ext uri="{FF2B5EF4-FFF2-40B4-BE49-F238E27FC236}">
                  <a16:creationId xmlns:a16="http://schemas.microsoft.com/office/drawing/2014/main" id="{9DB6C4BC-07D8-476F-B4EA-6049788F8A22}"/>
                </a:ext>
              </a:extLst>
            </p:cNvPr>
            <p:cNvSpPr>
              <a:spLocks noEditPoints="1"/>
            </p:cNvSpPr>
            <p:nvPr/>
          </p:nvSpPr>
          <p:spPr bwMode="auto">
            <a:xfrm>
              <a:off x="4393844" y="2616715"/>
              <a:ext cx="344046" cy="343850"/>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solidFill>
                  <a:schemeClr val="bg1"/>
                </a:solidFill>
                <a:latin typeface="微软雅黑" pitchFamily="34" charset="-122"/>
                <a:ea typeface="微软雅黑" pitchFamily="34" charset="-122"/>
              </a:endParaRPr>
            </a:p>
          </p:txBody>
        </p:sp>
        <p:grpSp>
          <p:nvGrpSpPr>
            <p:cNvPr id="54" name="组合 53">
              <a:extLst>
                <a:ext uri="{FF2B5EF4-FFF2-40B4-BE49-F238E27FC236}">
                  <a16:creationId xmlns:a16="http://schemas.microsoft.com/office/drawing/2014/main" id="{EC8B26B7-0C9E-4067-8077-202FB3709F1E}"/>
                </a:ext>
              </a:extLst>
            </p:cNvPr>
            <p:cNvGrpSpPr/>
            <p:nvPr/>
          </p:nvGrpSpPr>
          <p:grpSpPr>
            <a:xfrm>
              <a:off x="5356234" y="4585182"/>
              <a:ext cx="398502" cy="409335"/>
              <a:chOff x="4200372" y="3733019"/>
              <a:chExt cx="359138" cy="368901"/>
            </a:xfrm>
          </p:grpSpPr>
          <p:sp>
            <p:nvSpPr>
              <p:cNvPr id="56" name="Freeform 26">
                <a:extLst>
                  <a:ext uri="{FF2B5EF4-FFF2-40B4-BE49-F238E27FC236}">
                    <a16:creationId xmlns:a16="http://schemas.microsoft.com/office/drawing/2014/main" id="{227991D9-F92E-4151-AC7D-0638ECB9E388}"/>
                  </a:ext>
                </a:extLst>
              </p:cNvPr>
              <p:cNvSpPr>
                <a:spLocks noEditPoints="1"/>
              </p:cNvSpPr>
              <p:nvPr/>
            </p:nvSpPr>
            <p:spPr bwMode="auto">
              <a:xfrm>
                <a:off x="4200372" y="3848029"/>
                <a:ext cx="253892" cy="253891"/>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7" name="Freeform 27">
                <a:extLst>
                  <a:ext uri="{FF2B5EF4-FFF2-40B4-BE49-F238E27FC236}">
                    <a16:creationId xmlns:a16="http://schemas.microsoft.com/office/drawing/2014/main" id="{F832EE4E-DCF2-49F0-8BF1-814102F8D92E}"/>
                  </a:ext>
                </a:extLst>
              </p:cNvPr>
              <p:cNvSpPr>
                <a:spLocks noEditPoints="1"/>
              </p:cNvSpPr>
              <p:nvPr/>
            </p:nvSpPr>
            <p:spPr bwMode="auto">
              <a:xfrm>
                <a:off x="4368549" y="3733019"/>
                <a:ext cx="131286" cy="129116"/>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sp>
            <p:nvSpPr>
              <p:cNvPr id="58" name="Freeform 28">
                <a:extLst>
                  <a:ext uri="{FF2B5EF4-FFF2-40B4-BE49-F238E27FC236}">
                    <a16:creationId xmlns:a16="http://schemas.microsoft.com/office/drawing/2014/main" id="{C01B8989-1276-4456-B4BD-9AD24E9C4F07}"/>
                  </a:ext>
                </a:extLst>
              </p:cNvPr>
              <p:cNvSpPr>
                <a:spLocks noEditPoints="1"/>
              </p:cNvSpPr>
              <p:nvPr/>
            </p:nvSpPr>
            <p:spPr bwMode="auto">
              <a:xfrm>
                <a:off x="4453179" y="3853454"/>
                <a:ext cx="106331" cy="106330"/>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425">
                  <a:cs typeface="+mn-ea"/>
                  <a:sym typeface="+mn-lt"/>
                </a:endParaRPr>
              </a:p>
            </p:txBody>
          </p:sp>
        </p:grpSp>
        <p:sp>
          <p:nvSpPr>
            <p:cNvPr id="55" name="Freeform 10">
              <a:extLst>
                <a:ext uri="{FF2B5EF4-FFF2-40B4-BE49-F238E27FC236}">
                  <a16:creationId xmlns:a16="http://schemas.microsoft.com/office/drawing/2014/main" id="{747E2C94-74C0-42CD-A071-A44170CB1E06}"/>
                </a:ext>
              </a:extLst>
            </p:cNvPr>
            <p:cNvSpPr>
              <a:spLocks noEditPoints="1"/>
            </p:cNvSpPr>
            <p:nvPr/>
          </p:nvSpPr>
          <p:spPr>
            <a:xfrm>
              <a:off x="7335268" y="3646312"/>
              <a:ext cx="426242" cy="483384"/>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90" h="102">
                  <a:moveTo>
                    <a:pt x="14" y="40"/>
                  </a:moveTo>
                  <a:cubicBezTo>
                    <a:pt x="65" y="40"/>
                    <a:pt x="65" y="40"/>
                    <a:pt x="65" y="40"/>
                  </a:cubicBezTo>
                  <a:cubicBezTo>
                    <a:pt x="72" y="40"/>
                    <a:pt x="79" y="47"/>
                    <a:pt x="79" y="54"/>
                  </a:cubicBezTo>
                  <a:cubicBezTo>
                    <a:pt x="79" y="63"/>
                    <a:pt x="79" y="63"/>
                    <a:pt x="79" y="63"/>
                  </a:cubicBezTo>
                  <a:cubicBezTo>
                    <a:pt x="44" y="63"/>
                    <a:pt x="44" y="63"/>
                    <a:pt x="44" y="63"/>
                  </a:cubicBezTo>
                  <a:cubicBezTo>
                    <a:pt x="44" y="81"/>
                    <a:pt x="44" y="81"/>
                    <a:pt x="44" y="81"/>
                  </a:cubicBezTo>
                  <a:cubicBezTo>
                    <a:pt x="79" y="81"/>
                    <a:pt x="79" y="81"/>
                    <a:pt x="79" y="81"/>
                  </a:cubicBezTo>
                  <a:cubicBezTo>
                    <a:pt x="79" y="89"/>
                    <a:pt x="79" y="89"/>
                    <a:pt x="79" y="89"/>
                  </a:cubicBezTo>
                  <a:cubicBezTo>
                    <a:pt x="79" y="96"/>
                    <a:pt x="72" y="102"/>
                    <a:pt x="65" y="102"/>
                  </a:cubicBezTo>
                  <a:cubicBezTo>
                    <a:pt x="0" y="102"/>
                    <a:pt x="0" y="102"/>
                    <a:pt x="0" y="102"/>
                  </a:cubicBezTo>
                  <a:cubicBezTo>
                    <a:pt x="0" y="36"/>
                    <a:pt x="0" y="36"/>
                    <a:pt x="0" y="36"/>
                  </a:cubicBezTo>
                  <a:cubicBezTo>
                    <a:pt x="0" y="36"/>
                    <a:pt x="0" y="35"/>
                    <a:pt x="0" y="35"/>
                  </a:cubicBezTo>
                  <a:cubicBezTo>
                    <a:pt x="0" y="33"/>
                    <a:pt x="0" y="30"/>
                    <a:pt x="1" y="28"/>
                  </a:cubicBezTo>
                  <a:cubicBezTo>
                    <a:pt x="3" y="24"/>
                    <a:pt x="5" y="22"/>
                    <a:pt x="7" y="20"/>
                  </a:cubicBezTo>
                  <a:cubicBezTo>
                    <a:pt x="8" y="19"/>
                    <a:pt x="8" y="19"/>
                    <a:pt x="8" y="19"/>
                  </a:cubicBezTo>
                  <a:cubicBezTo>
                    <a:pt x="10" y="19"/>
                    <a:pt x="10" y="19"/>
                    <a:pt x="10" y="19"/>
                  </a:cubicBezTo>
                  <a:cubicBezTo>
                    <a:pt x="30" y="19"/>
                    <a:pt x="30" y="19"/>
                    <a:pt x="30" y="19"/>
                  </a:cubicBezTo>
                  <a:cubicBezTo>
                    <a:pt x="45" y="3"/>
                    <a:pt x="45" y="3"/>
                    <a:pt x="45" y="3"/>
                  </a:cubicBezTo>
                  <a:cubicBezTo>
                    <a:pt x="48" y="0"/>
                    <a:pt x="48" y="0"/>
                    <a:pt x="48" y="0"/>
                  </a:cubicBezTo>
                  <a:cubicBezTo>
                    <a:pt x="51" y="3"/>
                    <a:pt x="51" y="3"/>
                    <a:pt x="51" y="3"/>
                  </a:cubicBezTo>
                  <a:cubicBezTo>
                    <a:pt x="70" y="19"/>
                    <a:pt x="70" y="19"/>
                    <a:pt x="70" y="19"/>
                  </a:cubicBezTo>
                  <a:cubicBezTo>
                    <a:pt x="74" y="19"/>
                    <a:pt x="74" y="19"/>
                    <a:pt x="74" y="19"/>
                  </a:cubicBezTo>
                  <a:cubicBezTo>
                    <a:pt x="74" y="23"/>
                    <a:pt x="74" y="23"/>
                    <a:pt x="74" y="23"/>
                  </a:cubicBezTo>
                  <a:cubicBezTo>
                    <a:pt x="87" y="34"/>
                    <a:pt x="87" y="34"/>
                    <a:pt x="87" y="34"/>
                  </a:cubicBezTo>
                  <a:cubicBezTo>
                    <a:pt x="90" y="37"/>
                    <a:pt x="90" y="37"/>
                    <a:pt x="90" y="37"/>
                  </a:cubicBezTo>
                  <a:cubicBezTo>
                    <a:pt x="81" y="47"/>
                    <a:pt x="81" y="47"/>
                    <a:pt x="81" y="47"/>
                  </a:cubicBezTo>
                  <a:cubicBezTo>
                    <a:pt x="75" y="41"/>
                    <a:pt x="75" y="41"/>
                    <a:pt x="75" y="41"/>
                  </a:cubicBezTo>
                  <a:cubicBezTo>
                    <a:pt x="78" y="38"/>
                    <a:pt x="78" y="38"/>
                    <a:pt x="78" y="38"/>
                  </a:cubicBezTo>
                  <a:cubicBezTo>
                    <a:pt x="49" y="12"/>
                    <a:pt x="49" y="12"/>
                    <a:pt x="49" y="12"/>
                  </a:cubicBezTo>
                  <a:cubicBezTo>
                    <a:pt x="25" y="37"/>
                    <a:pt x="25" y="37"/>
                    <a:pt x="25" y="37"/>
                  </a:cubicBezTo>
                  <a:cubicBezTo>
                    <a:pt x="13" y="37"/>
                    <a:pt x="13" y="37"/>
                    <a:pt x="13" y="37"/>
                  </a:cubicBezTo>
                  <a:cubicBezTo>
                    <a:pt x="22" y="28"/>
                    <a:pt x="22" y="28"/>
                    <a:pt x="22" y="28"/>
                  </a:cubicBezTo>
                  <a:cubicBezTo>
                    <a:pt x="11" y="28"/>
                    <a:pt x="11" y="28"/>
                    <a:pt x="11" y="28"/>
                  </a:cubicBezTo>
                  <a:cubicBezTo>
                    <a:pt x="10" y="29"/>
                    <a:pt x="10" y="30"/>
                    <a:pt x="9" y="31"/>
                  </a:cubicBezTo>
                  <a:cubicBezTo>
                    <a:pt x="9" y="32"/>
                    <a:pt x="9" y="33"/>
                    <a:pt x="9" y="34"/>
                  </a:cubicBezTo>
                  <a:cubicBezTo>
                    <a:pt x="9" y="36"/>
                    <a:pt x="9" y="37"/>
                    <a:pt x="10" y="38"/>
                  </a:cubicBezTo>
                  <a:cubicBezTo>
                    <a:pt x="11" y="39"/>
                    <a:pt x="12" y="40"/>
                    <a:pt x="14" y="40"/>
                  </a:cubicBezTo>
                  <a:close/>
                  <a:moveTo>
                    <a:pt x="57" y="67"/>
                  </a:moveTo>
                  <a:cubicBezTo>
                    <a:pt x="53" y="67"/>
                    <a:pt x="51" y="69"/>
                    <a:pt x="51" y="73"/>
                  </a:cubicBezTo>
                  <a:cubicBezTo>
                    <a:pt x="51" y="76"/>
                    <a:pt x="53" y="79"/>
                    <a:pt x="57" y="79"/>
                  </a:cubicBezTo>
                  <a:cubicBezTo>
                    <a:pt x="60" y="79"/>
                    <a:pt x="63" y="76"/>
                    <a:pt x="63" y="73"/>
                  </a:cubicBezTo>
                  <a:cubicBezTo>
                    <a:pt x="63" y="69"/>
                    <a:pt x="60" y="67"/>
                    <a:pt x="57" y="67"/>
                  </a:cubicBezTo>
                  <a:close/>
                </a:path>
              </a:pathLst>
            </a:custGeom>
            <a:solidFill>
              <a:schemeClr val="bg1"/>
            </a:solidFill>
            <a:ln w="9525">
              <a:noFill/>
            </a:ln>
          </p:spPr>
          <p:txBody>
            <a:bodyPr/>
            <a:lstStyle/>
            <a:p>
              <a:endParaRPr lang="zh-CN" altLang="en-US" sz="6425">
                <a:cs typeface="+mn-ea"/>
                <a:sym typeface="+mn-lt"/>
              </a:endParaRPr>
            </a:p>
          </p:txBody>
        </p:sp>
      </p:grpSp>
    </p:spTree>
    <p:extLst>
      <p:ext uri="{BB962C8B-B14F-4D97-AF65-F5344CB8AC3E}">
        <p14:creationId xmlns:p14="http://schemas.microsoft.com/office/powerpoint/2010/main" val="25300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32BA0DAD-4DF8-4034-80BB-9726A69714AC}"/>
              </a:ext>
            </a:extLst>
          </p:cNvPr>
          <p:cNvSpPr txBox="1"/>
          <p:nvPr/>
        </p:nvSpPr>
        <p:spPr>
          <a:xfrm>
            <a:off x="1817129" y="2167230"/>
            <a:ext cx="4960245" cy="769441"/>
          </a:xfrm>
          <a:prstGeom prst="rect">
            <a:avLst/>
          </a:prstGeom>
          <a:solidFill>
            <a:srgbClr val="595959"/>
          </a:solidFill>
        </p:spPr>
        <p:txBody>
          <a:bodyPr wrap="square" rtlCol="0">
            <a:spAutoFit/>
          </a:bodyPr>
          <a:lstStyle/>
          <a:p>
            <a:pPr algn="ctr"/>
            <a:r>
              <a:rPr lang="zh-CN" altLang="en-US" sz="4400" b="1" spc="567" dirty="0">
                <a:solidFill>
                  <a:schemeClr val="bg1"/>
                </a:solidFill>
                <a:latin typeface="微软雅黑" panose="020B0503020204020204" pitchFamily="34" charset="-122"/>
                <a:ea typeface="微软雅黑" panose="020B0503020204020204" pitchFamily="34" charset="-122"/>
              </a:rPr>
              <a:t>分布式架构演进</a:t>
            </a:r>
          </a:p>
        </p:txBody>
      </p:sp>
      <p:sp>
        <p:nvSpPr>
          <p:cNvPr id="34" name="文本框 33">
            <a:extLst>
              <a:ext uri="{FF2B5EF4-FFF2-40B4-BE49-F238E27FC236}">
                <a16:creationId xmlns:a16="http://schemas.microsoft.com/office/drawing/2014/main" id="{BAD0CC01-76DA-4CBC-8576-E84CC8D03059}"/>
              </a:ext>
            </a:extLst>
          </p:cNvPr>
          <p:cNvSpPr txBox="1"/>
          <p:nvPr/>
        </p:nvSpPr>
        <p:spPr>
          <a:xfrm>
            <a:off x="8908942" y="2167230"/>
            <a:ext cx="4960245" cy="769441"/>
          </a:xfrm>
          <a:prstGeom prst="rect">
            <a:avLst/>
          </a:prstGeom>
          <a:solidFill>
            <a:srgbClr val="595959"/>
          </a:solidFill>
        </p:spPr>
        <p:txBody>
          <a:bodyPr wrap="square" rtlCol="0">
            <a:spAutoFit/>
          </a:bodyPr>
          <a:lstStyle/>
          <a:p>
            <a:pPr algn="ctr"/>
            <a:r>
              <a:rPr lang="zh-CN" altLang="en-US" sz="4400" b="1" spc="567" dirty="0">
                <a:solidFill>
                  <a:schemeClr val="bg1"/>
                </a:solidFill>
                <a:latin typeface="微软雅黑" panose="020B0503020204020204" pitchFamily="34" charset="-122"/>
                <a:ea typeface="微软雅黑" panose="020B0503020204020204" pitchFamily="34" charset="-122"/>
                <a:sym typeface="+mn-lt"/>
              </a:rPr>
              <a:t>分布式特性</a:t>
            </a:r>
            <a:endParaRPr lang="en-US" altLang="zh-CN" sz="4400" b="1" spc="567" dirty="0">
              <a:solidFill>
                <a:schemeClr val="bg1"/>
              </a:solidFill>
              <a:latin typeface="微软雅黑" panose="020B0503020204020204" pitchFamily="34" charset="-122"/>
              <a:ea typeface="微软雅黑" panose="020B0503020204020204" pitchFamily="34" charset="-122"/>
              <a:sym typeface="+mn-lt"/>
            </a:endParaRPr>
          </a:p>
        </p:txBody>
      </p:sp>
      <p:sp>
        <p:nvSpPr>
          <p:cNvPr id="35" name="文本框 34">
            <a:extLst>
              <a:ext uri="{FF2B5EF4-FFF2-40B4-BE49-F238E27FC236}">
                <a16:creationId xmlns:a16="http://schemas.microsoft.com/office/drawing/2014/main" id="{4FE55B1D-B570-424C-82A8-318E359D28E8}"/>
              </a:ext>
            </a:extLst>
          </p:cNvPr>
          <p:cNvSpPr txBox="1"/>
          <p:nvPr/>
        </p:nvSpPr>
        <p:spPr>
          <a:xfrm>
            <a:off x="16000752" y="2167230"/>
            <a:ext cx="4960245" cy="769441"/>
          </a:xfrm>
          <a:prstGeom prst="rect">
            <a:avLst/>
          </a:prstGeom>
          <a:solidFill>
            <a:srgbClr val="595959"/>
          </a:solidFill>
        </p:spPr>
        <p:txBody>
          <a:bodyPr wrap="square" rtlCol="0">
            <a:spAutoFit/>
          </a:bodyPr>
          <a:lstStyle/>
          <a:p>
            <a:pPr algn="ctr"/>
            <a:r>
              <a:rPr lang="zh-CN" altLang="en-US" sz="4400" b="1" spc="567" dirty="0">
                <a:solidFill>
                  <a:schemeClr val="bg1"/>
                </a:solidFill>
                <a:latin typeface="微软雅黑" panose="020B0503020204020204" pitchFamily="34" charset="-122"/>
                <a:ea typeface="微软雅黑" panose="020B0503020204020204" pitchFamily="34" charset="-122"/>
                <a:sym typeface="+mn-lt"/>
              </a:rPr>
              <a:t>分布式应用分类</a:t>
            </a:r>
          </a:p>
        </p:txBody>
      </p:sp>
      <p:sp>
        <p:nvSpPr>
          <p:cNvPr id="37" name="矩形 36">
            <a:extLst>
              <a:ext uri="{FF2B5EF4-FFF2-40B4-BE49-F238E27FC236}">
                <a16:creationId xmlns:a16="http://schemas.microsoft.com/office/drawing/2014/main" id="{74C598E4-96E6-43D4-B83B-E4D24B0AA4EC}"/>
              </a:ext>
            </a:extLst>
          </p:cNvPr>
          <p:cNvSpPr/>
          <p:nvPr/>
        </p:nvSpPr>
        <p:spPr>
          <a:xfrm>
            <a:off x="1819552"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4000" dirty="0">
              <a:solidFill>
                <a:srgbClr val="788BA9"/>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0566516C-43FF-4500-9ACF-DD301076DD1E}"/>
              </a:ext>
            </a:extLst>
          </p:cNvPr>
          <p:cNvSpPr/>
          <p:nvPr/>
        </p:nvSpPr>
        <p:spPr>
          <a:xfrm>
            <a:off x="8908941"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zh-CN" altLang="en-US" sz="4000" b="1" dirty="0">
              <a:solidFill>
                <a:srgbClr val="788BA9"/>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117FFDE6-1089-4CBF-9DF4-0DD0B2D42F9A}"/>
              </a:ext>
            </a:extLst>
          </p:cNvPr>
          <p:cNvSpPr/>
          <p:nvPr/>
        </p:nvSpPr>
        <p:spPr>
          <a:xfrm>
            <a:off x="15998330" y="2920949"/>
            <a:ext cx="4957822" cy="4168935"/>
          </a:xfrm>
          <a:prstGeom prst="rect">
            <a:avLst/>
          </a:prstGeom>
          <a:solidFill>
            <a:schemeClr val="bg1">
              <a:lumMod val="85000"/>
              <a:alpha val="89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4000" b="1" dirty="0">
              <a:solidFill>
                <a:srgbClr val="788BA9"/>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03203602-5547-41E6-98DF-1061A7126C3F}"/>
              </a:ext>
            </a:extLst>
          </p:cNvPr>
          <p:cNvSpPr/>
          <p:nvPr/>
        </p:nvSpPr>
        <p:spPr>
          <a:xfrm>
            <a:off x="17114015" y="952650"/>
            <a:ext cx="2726452" cy="1015663"/>
          </a:xfrm>
          <a:prstGeom prst="rect">
            <a:avLst/>
          </a:prstGeom>
        </p:spPr>
        <p:txBody>
          <a:bodyPr wrap="none">
            <a:spAutoFit/>
          </a:bodyPr>
          <a:lstStyle/>
          <a:p>
            <a:r>
              <a:rPr lang="en-US" altLang="zh-CN" sz="6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Where</a:t>
            </a:r>
            <a:endParaRPr lang="zh-CN" altLang="en-US" sz="6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7E17B28-0043-4DE2-A039-B27AB27C0C86}"/>
              </a:ext>
            </a:extLst>
          </p:cNvPr>
          <p:cNvSpPr/>
          <p:nvPr/>
        </p:nvSpPr>
        <p:spPr>
          <a:xfrm>
            <a:off x="10355356" y="10049070"/>
            <a:ext cx="10970768" cy="1488100"/>
          </a:xfrm>
          <a:prstGeom prst="rect">
            <a:avLst/>
          </a:prstGeom>
        </p:spPr>
        <p:txBody>
          <a:bodyPr wrap="square">
            <a:spAutoFit/>
          </a:bodyPr>
          <a:lstStyle/>
          <a:p>
            <a:r>
              <a:rPr lang="zh-CN" altLang="en-US" sz="4535" b="1" i="1" dirty="0">
                <a:solidFill>
                  <a:srgbClr val="D67A71"/>
                </a:solidFill>
                <a:latin typeface="微软雅黑" panose="020B0503020204020204" pitchFamily="34" charset="-122"/>
                <a:ea typeface="微软雅黑" panose="020B0503020204020204" pitchFamily="34" charset="-122"/>
              </a:rPr>
              <a:t>分布式的诞生和发展，源于对性能、可用性及可扩展性的不懈追求！</a:t>
            </a:r>
          </a:p>
        </p:txBody>
      </p:sp>
      <p:grpSp>
        <p:nvGrpSpPr>
          <p:cNvPr id="3" name="组合 2">
            <a:extLst>
              <a:ext uri="{FF2B5EF4-FFF2-40B4-BE49-F238E27FC236}">
                <a16:creationId xmlns:a16="http://schemas.microsoft.com/office/drawing/2014/main" id="{9B5A1799-4BDA-408F-AABF-C283886E8A62}"/>
              </a:ext>
            </a:extLst>
          </p:cNvPr>
          <p:cNvGrpSpPr/>
          <p:nvPr/>
        </p:nvGrpSpPr>
        <p:grpSpPr>
          <a:xfrm>
            <a:off x="-407951" y="8148598"/>
            <a:ext cx="8807728" cy="4912350"/>
            <a:chOff x="-407951" y="8148598"/>
            <a:chExt cx="8807728" cy="4912350"/>
          </a:xfrm>
        </p:grpSpPr>
        <p:sp>
          <p:nvSpPr>
            <p:cNvPr id="25" name="椭圆 24">
              <a:extLst>
                <a:ext uri="{FF2B5EF4-FFF2-40B4-BE49-F238E27FC236}">
                  <a16:creationId xmlns:a16="http://schemas.microsoft.com/office/drawing/2014/main" id="{BC142374-0123-487A-8737-9A16D66B9A47}"/>
                </a:ext>
              </a:extLst>
            </p:cNvPr>
            <p:cNvSpPr/>
            <p:nvPr/>
          </p:nvSpPr>
          <p:spPr>
            <a:xfrm rot="9273309" flipH="1" flipV="1">
              <a:off x="8034304" y="11050562"/>
              <a:ext cx="365473" cy="35304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7DA4E03D-A0C2-42C5-8E39-9A8C3D5CD2EB}"/>
                </a:ext>
              </a:extLst>
            </p:cNvPr>
            <p:cNvSpPr/>
            <p:nvPr/>
          </p:nvSpPr>
          <p:spPr>
            <a:xfrm rot="9273309" flipH="1" flipV="1">
              <a:off x="7192373" y="10606518"/>
              <a:ext cx="202654" cy="1957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任意多边形 2">
              <a:extLst>
                <a:ext uri="{FF2B5EF4-FFF2-40B4-BE49-F238E27FC236}">
                  <a16:creationId xmlns:a16="http://schemas.microsoft.com/office/drawing/2014/main" id="{C5C998C5-3E23-4429-9477-16249F7CABA8}"/>
                </a:ext>
              </a:extLst>
            </p:cNvPr>
            <p:cNvSpPr/>
            <p:nvPr/>
          </p:nvSpPr>
          <p:spPr>
            <a:xfrm>
              <a:off x="4596" y="8776143"/>
              <a:ext cx="6971347" cy="4168937"/>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任意多边形 3">
              <a:extLst>
                <a:ext uri="{FF2B5EF4-FFF2-40B4-BE49-F238E27FC236}">
                  <a16:creationId xmlns:a16="http://schemas.microsoft.com/office/drawing/2014/main" id="{F669557D-A63E-46FD-8C2B-67982B8E6BC6}"/>
                </a:ext>
              </a:extLst>
            </p:cNvPr>
            <p:cNvSpPr/>
            <p:nvPr/>
          </p:nvSpPr>
          <p:spPr>
            <a:xfrm>
              <a:off x="-407951" y="8986940"/>
              <a:ext cx="7132067" cy="4074008"/>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3470AFD3-A90E-4D48-8223-71717879E056}"/>
                </a:ext>
              </a:extLst>
            </p:cNvPr>
            <p:cNvSpPr/>
            <p:nvPr/>
          </p:nvSpPr>
          <p:spPr>
            <a:xfrm rot="1180012" flipH="1" flipV="1">
              <a:off x="1565049" y="8558808"/>
              <a:ext cx="482685" cy="46626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080A5FC-0DE5-4095-8CB7-29747997A0DE}"/>
                </a:ext>
              </a:extLst>
            </p:cNvPr>
            <p:cNvSpPr/>
            <p:nvPr/>
          </p:nvSpPr>
          <p:spPr>
            <a:xfrm rot="1180012" flipH="1" flipV="1">
              <a:off x="352079" y="8148598"/>
              <a:ext cx="306974" cy="2965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76975495-F352-491A-9061-A1D1F755D54C}"/>
                </a:ext>
              </a:extLst>
            </p:cNvPr>
            <p:cNvSpPr/>
            <p:nvPr/>
          </p:nvSpPr>
          <p:spPr>
            <a:xfrm rot="1180012" flipH="1" flipV="1">
              <a:off x="905918" y="8974119"/>
              <a:ext cx="170217" cy="1644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A67E8D89-0C6A-4AE5-B1FC-069E36467661}"/>
                </a:ext>
              </a:extLst>
            </p:cNvPr>
            <p:cNvSpPr/>
            <p:nvPr/>
          </p:nvSpPr>
          <p:spPr>
            <a:xfrm rot="9273309" flipH="1" flipV="1">
              <a:off x="6514373" y="11229189"/>
              <a:ext cx="482685" cy="46626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a:extLst>
                <a:ext uri="{FF2B5EF4-FFF2-40B4-BE49-F238E27FC236}">
                  <a16:creationId xmlns:a16="http://schemas.microsoft.com/office/drawing/2014/main" id="{B09A1D59-EE99-4EFF-987D-1BAEFD4D22B3}"/>
                </a:ext>
              </a:extLst>
            </p:cNvPr>
            <p:cNvSpPr txBox="1"/>
            <p:nvPr/>
          </p:nvSpPr>
          <p:spPr>
            <a:xfrm>
              <a:off x="1166696" y="11086465"/>
              <a:ext cx="3738042" cy="906530"/>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44" name="Freeform 124">
              <a:extLst>
                <a:ext uri="{FF2B5EF4-FFF2-40B4-BE49-F238E27FC236}">
                  <a16:creationId xmlns:a16="http://schemas.microsoft.com/office/drawing/2014/main" id="{EB55B878-7546-4ADC-BBF7-10CB1FF07F28}"/>
                </a:ext>
              </a:extLst>
            </p:cNvPr>
            <p:cNvSpPr>
              <a:spLocks noEditPoints="1"/>
            </p:cNvSpPr>
            <p:nvPr/>
          </p:nvSpPr>
          <p:spPr bwMode="auto">
            <a:xfrm>
              <a:off x="2548636" y="10028316"/>
              <a:ext cx="974165" cy="941034"/>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4" name="文本框 3">
            <a:extLst>
              <a:ext uri="{FF2B5EF4-FFF2-40B4-BE49-F238E27FC236}">
                <a16:creationId xmlns:a16="http://schemas.microsoft.com/office/drawing/2014/main" id="{0D0FB15A-A87B-4A5F-B8B3-BCFB9F76B0B9}"/>
              </a:ext>
            </a:extLst>
          </p:cNvPr>
          <p:cNvSpPr txBox="1"/>
          <p:nvPr/>
        </p:nvSpPr>
        <p:spPr>
          <a:xfrm>
            <a:off x="2112117" y="4007544"/>
            <a:ext cx="4325502" cy="1938992"/>
          </a:xfrm>
          <a:prstGeom prst="rect">
            <a:avLst/>
          </a:prstGeom>
          <a:noFill/>
        </p:spPr>
        <p:txBody>
          <a:bodyPr wrap="square" rtlCol="0">
            <a:spAutoFit/>
          </a:bodyPr>
          <a:lstStyle/>
          <a:p>
            <a:r>
              <a:rPr lang="zh-CN" altLang="en-US" sz="4000" b="1" dirty="0">
                <a:solidFill>
                  <a:srgbClr val="788BA9"/>
                </a:solidFill>
                <a:latin typeface="微软雅黑" panose="020B0503020204020204" pitchFamily="34" charset="-122"/>
                <a:ea typeface="微软雅黑" panose="020B0503020204020204" pitchFamily="34" charset="-122"/>
              </a:rPr>
              <a:t>源于对性能、可用性及可扩展性的不懈追求。</a:t>
            </a:r>
          </a:p>
        </p:txBody>
      </p:sp>
      <p:sp>
        <p:nvSpPr>
          <p:cNvPr id="45" name="文本框 44">
            <a:extLst>
              <a:ext uri="{FF2B5EF4-FFF2-40B4-BE49-F238E27FC236}">
                <a16:creationId xmlns:a16="http://schemas.microsoft.com/office/drawing/2014/main" id="{1AA6132E-3AAD-47CE-9C62-CE745D54F2E3}"/>
              </a:ext>
            </a:extLst>
          </p:cNvPr>
          <p:cNvSpPr txBox="1"/>
          <p:nvPr/>
        </p:nvSpPr>
        <p:spPr>
          <a:xfrm>
            <a:off x="9850577" y="4007544"/>
            <a:ext cx="3074549" cy="1938992"/>
          </a:xfrm>
          <a:prstGeom prst="rect">
            <a:avLst/>
          </a:prstGeom>
          <a:noFill/>
        </p:spPr>
        <p:txBody>
          <a:bodyPr wrap="square" rtlCol="0">
            <a:spAutoFit/>
          </a:bodyPr>
          <a:lstStyle/>
          <a:p>
            <a:pPr indent="-539997">
              <a:buFont typeface="Wingdings" panose="05000000000000000000" pitchFamily="2" charset="2"/>
              <a:buChar char="l"/>
              <a:defRPr/>
            </a:pPr>
            <a:r>
              <a:rPr lang="zh-CN" altLang="en-US" sz="4000" b="1" dirty="0">
                <a:solidFill>
                  <a:srgbClr val="788BA9"/>
                </a:solidFill>
                <a:latin typeface="微软雅黑" panose="020B0503020204020204" pitchFamily="34" charset="-122"/>
                <a:ea typeface="微软雅黑" panose="020B0503020204020204" pitchFamily="34" charset="-122"/>
                <a:sym typeface="+mn-lt"/>
              </a:rPr>
              <a:t>高性能</a:t>
            </a:r>
            <a:endParaRPr lang="zh-CN" altLang="en-US" sz="4000" b="1" dirty="0">
              <a:solidFill>
                <a:srgbClr val="788BA9"/>
              </a:solidFill>
              <a:latin typeface="微软雅黑" panose="020B0503020204020204" pitchFamily="34" charset="-122"/>
              <a:ea typeface="微软雅黑" panose="020B0503020204020204" pitchFamily="34" charset="-122"/>
            </a:endParaRPr>
          </a:p>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高可用</a:t>
            </a:r>
            <a:endParaRPr lang="en-US" altLang="zh-CN" sz="4000" b="1" dirty="0">
              <a:solidFill>
                <a:srgbClr val="788BA9"/>
              </a:solidFill>
              <a:latin typeface="微软雅黑" panose="020B0503020204020204" pitchFamily="34" charset="-122"/>
              <a:ea typeface="微软雅黑" panose="020B0503020204020204" pitchFamily="34" charset="-122"/>
            </a:endParaRPr>
          </a:p>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高扩展性</a:t>
            </a:r>
          </a:p>
        </p:txBody>
      </p:sp>
      <p:sp>
        <p:nvSpPr>
          <p:cNvPr id="47" name="文本框 46">
            <a:extLst>
              <a:ext uri="{FF2B5EF4-FFF2-40B4-BE49-F238E27FC236}">
                <a16:creationId xmlns:a16="http://schemas.microsoft.com/office/drawing/2014/main" id="{9AE6F682-6F73-451C-A5CC-D938BEBE3810}"/>
              </a:ext>
            </a:extLst>
          </p:cNvPr>
          <p:cNvSpPr txBox="1"/>
          <p:nvPr/>
        </p:nvSpPr>
        <p:spPr>
          <a:xfrm>
            <a:off x="16337306" y="3690390"/>
            <a:ext cx="4279870" cy="2554545"/>
          </a:xfrm>
          <a:prstGeom prst="rect">
            <a:avLst/>
          </a:prstGeom>
          <a:noFill/>
        </p:spPr>
        <p:txBody>
          <a:bodyPr wrap="square" rtlCol="0">
            <a:spAutoFit/>
          </a:bodyPr>
          <a:lstStyle/>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分布式计算</a:t>
            </a:r>
          </a:p>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分布式存储</a:t>
            </a:r>
          </a:p>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分布式通信</a:t>
            </a:r>
          </a:p>
          <a:p>
            <a:pPr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rPr>
              <a:t>分布式资源管理</a:t>
            </a:r>
          </a:p>
        </p:txBody>
      </p:sp>
      <p:sp>
        <p:nvSpPr>
          <p:cNvPr id="5" name="矩形 4">
            <a:extLst>
              <a:ext uri="{FF2B5EF4-FFF2-40B4-BE49-F238E27FC236}">
                <a16:creationId xmlns:a16="http://schemas.microsoft.com/office/drawing/2014/main" id="{AF393124-4F18-42F8-BC8F-FC038059B3B7}"/>
              </a:ext>
            </a:extLst>
          </p:cNvPr>
          <p:cNvSpPr/>
          <p:nvPr/>
        </p:nvSpPr>
        <p:spPr>
          <a:xfrm>
            <a:off x="3320861" y="882085"/>
            <a:ext cx="1952779" cy="1015663"/>
          </a:xfrm>
          <a:prstGeom prst="rect">
            <a:avLst/>
          </a:prstGeom>
          <a:noFill/>
        </p:spPr>
        <p:txBody>
          <a:bodyPr wrap="none" lIns="91440" tIns="45720" rIns="91440" bIns="45720">
            <a:spAutoFit/>
          </a:bodyPr>
          <a:lstStyle/>
          <a:p>
            <a:pPr algn="ctr"/>
            <a:r>
              <a:rPr lang="en-US" altLang="zh-CN" sz="6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Why</a:t>
            </a:r>
            <a:endParaRPr lang="zh-CN" altLang="en-US" sz="6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矩形 5">
            <a:extLst>
              <a:ext uri="{FF2B5EF4-FFF2-40B4-BE49-F238E27FC236}">
                <a16:creationId xmlns:a16="http://schemas.microsoft.com/office/drawing/2014/main" id="{C21ADDD8-C921-4BA0-9F6F-24720AAD18B5}"/>
              </a:ext>
            </a:extLst>
          </p:cNvPr>
          <p:cNvSpPr/>
          <p:nvPr/>
        </p:nvSpPr>
        <p:spPr>
          <a:xfrm>
            <a:off x="10251161" y="882085"/>
            <a:ext cx="2273379" cy="1015663"/>
          </a:xfrm>
          <a:prstGeom prst="rect">
            <a:avLst/>
          </a:prstGeom>
          <a:noFill/>
        </p:spPr>
        <p:txBody>
          <a:bodyPr wrap="none" lIns="91440" tIns="45720" rIns="91440" bIns="45720">
            <a:spAutoFit/>
          </a:bodyPr>
          <a:lstStyle/>
          <a:p>
            <a:pPr algn="ctr"/>
            <a:r>
              <a:rPr lang="en-US" altLang="zh-CN" sz="6000" b="1" cap="none" spc="0"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What</a:t>
            </a:r>
            <a:endParaRPr lang="zh-CN" altLang="en-US" sz="6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85908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2</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分布式理论</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02</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590BD52D-3B00-4346-B96C-0E2ACB726B2E}"/>
              </a:ext>
            </a:extLst>
          </p:cNvPr>
          <p:cNvSpPr/>
          <p:nvPr/>
        </p:nvSpPr>
        <p:spPr>
          <a:xfrm>
            <a:off x="724744" y="2633149"/>
            <a:ext cx="6273982" cy="70792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32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a:extLst>
              <a:ext uri="{FF2B5EF4-FFF2-40B4-BE49-F238E27FC236}">
                <a16:creationId xmlns:a16="http://schemas.microsoft.com/office/drawing/2014/main" id="{E7D214D7-E2F9-46C6-A78B-C1444A375E9F}"/>
              </a:ext>
            </a:extLst>
          </p:cNvPr>
          <p:cNvPicPr>
            <a:picLocks noChangeAspect="1"/>
          </p:cNvPicPr>
          <p:nvPr/>
        </p:nvPicPr>
        <p:blipFill>
          <a:blip r:embed="rId3"/>
          <a:stretch>
            <a:fillRect/>
          </a:stretch>
        </p:blipFill>
        <p:spPr>
          <a:xfrm>
            <a:off x="374113" y="3860400"/>
            <a:ext cx="22291162" cy="6202670"/>
          </a:xfrm>
          <a:prstGeom prst="rect">
            <a:avLst/>
          </a:prstGeom>
        </p:spPr>
      </p:pic>
      <p:sp>
        <p:nvSpPr>
          <p:cNvPr id="10" name="矩形 9">
            <a:extLst>
              <a:ext uri="{FF2B5EF4-FFF2-40B4-BE49-F238E27FC236}">
                <a16:creationId xmlns:a16="http://schemas.microsoft.com/office/drawing/2014/main" id="{D4283C5D-C944-4CA6-987E-0A797B729F11}"/>
              </a:ext>
            </a:extLst>
          </p:cNvPr>
          <p:cNvSpPr/>
          <p:nvPr/>
        </p:nvSpPr>
        <p:spPr>
          <a:xfrm>
            <a:off x="8323562" y="2633149"/>
            <a:ext cx="6273982" cy="70792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32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36D40435-3154-4E9C-82F6-A3FE486666C6}"/>
              </a:ext>
            </a:extLst>
          </p:cNvPr>
          <p:cNvSpPr/>
          <p:nvPr/>
        </p:nvSpPr>
        <p:spPr>
          <a:xfrm>
            <a:off x="15922379" y="2633149"/>
            <a:ext cx="6742895" cy="70792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32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32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41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C4D3272-0AB2-40CD-80D4-CABDFFB7E90C}"/>
              </a:ext>
            </a:extLst>
          </p:cNvPr>
          <p:cNvCxnSpPr/>
          <p:nvPr/>
        </p:nvCxnSpPr>
        <p:spPr>
          <a:xfrm rot="5400000">
            <a:off x="5764176" y="6480173"/>
            <a:ext cx="11511039"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6020D902-4092-4033-951E-E06DB19A8863}"/>
              </a:ext>
            </a:extLst>
          </p:cNvPr>
          <p:cNvGrpSpPr/>
          <p:nvPr/>
        </p:nvGrpSpPr>
        <p:grpSpPr>
          <a:xfrm>
            <a:off x="8105849" y="10655467"/>
            <a:ext cx="7897948" cy="5482938"/>
            <a:chOff x="4289459" y="5794573"/>
            <a:chExt cx="4179442" cy="2901465"/>
          </a:xfrm>
        </p:grpSpPr>
        <p:sp>
          <p:nvSpPr>
            <p:cNvPr id="4" name="Freeform 20113">
              <a:extLst>
                <a:ext uri="{FF2B5EF4-FFF2-40B4-BE49-F238E27FC236}">
                  <a16:creationId xmlns:a16="http://schemas.microsoft.com/office/drawing/2014/main" id="{48B63C43-D104-474A-8D05-10058C1361E0}"/>
                </a:ext>
              </a:extLst>
            </p:cNvPr>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0173">
              <a:extLst>
                <a:ext uri="{FF2B5EF4-FFF2-40B4-BE49-F238E27FC236}">
                  <a16:creationId xmlns:a16="http://schemas.microsoft.com/office/drawing/2014/main" id="{06F78A0A-9561-4BEC-A6BD-FE928BB6BF3C}"/>
                </a:ext>
              </a:extLst>
            </p:cNvPr>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20175">
              <a:extLst>
                <a:ext uri="{FF2B5EF4-FFF2-40B4-BE49-F238E27FC236}">
                  <a16:creationId xmlns:a16="http://schemas.microsoft.com/office/drawing/2014/main" id="{315F770A-4236-4A52-B471-FD8233732CDB}"/>
                </a:ext>
              </a:extLst>
            </p:cNvPr>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20176">
              <a:extLst>
                <a:ext uri="{FF2B5EF4-FFF2-40B4-BE49-F238E27FC236}">
                  <a16:creationId xmlns:a16="http://schemas.microsoft.com/office/drawing/2014/main" id="{25D86302-E2C9-4A5A-A0A9-756FAE1D8EE4}"/>
                </a:ext>
              </a:extLst>
            </p:cNvPr>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20177">
              <a:extLst>
                <a:ext uri="{FF2B5EF4-FFF2-40B4-BE49-F238E27FC236}">
                  <a16:creationId xmlns:a16="http://schemas.microsoft.com/office/drawing/2014/main" id="{C8B9C415-F3A4-4931-99DD-5A4DB7C21FC2}"/>
                </a:ext>
              </a:extLst>
            </p:cNvPr>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20181">
              <a:extLst>
                <a:ext uri="{FF2B5EF4-FFF2-40B4-BE49-F238E27FC236}">
                  <a16:creationId xmlns:a16="http://schemas.microsoft.com/office/drawing/2014/main" id="{D03DABC9-CF6F-42E6-96B9-F7E67E6E57CE}"/>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 name="Freeform 20182">
              <a:extLst>
                <a:ext uri="{FF2B5EF4-FFF2-40B4-BE49-F238E27FC236}">
                  <a16:creationId xmlns:a16="http://schemas.microsoft.com/office/drawing/2014/main" id="{49DBAEA2-222C-4CD5-9F0E-FA25C5625E75}"/>
                </a:ext>
              </a:extLst>
            </p:cNvPr>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 name="Freeform 20183">
              <a:extLst>
                <a:ext uri="{FF2B5EF4-FFF2-40B4-BE49-F238E27FC236}">
                  <a16:creationId xmlns:a16="http://schemas.microsoft.com/office/drawing/2014/main" id="{5210C516-22DA-4A44-8FEB-DF5A44D4A249}"/>
                </a:ext>
              </a:extLst>
            </p:cNvPr>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 name="Freeform 20184">
              <a:extLst>
                <a:ext uri="{FF2B5EF4-FFF2-40B4-BE49-F238E27FC236}">
                  <a16:creationId xmlns:a16="http://schemas.microsoft.com/office/drawing/2014/main" id="{4F1D1CEE-79CF-415B-A460-E4676F591C0C}"/>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 name="Freeform 20185">
              <a:extLst>
                <a:ext uri="{FF2B5EF4-FFF2-40B4-BE49-F238E27FC236}">
                  <a16:creationId xmlns:a16="http://schemas.microsoft.com/office/drawing/2014/main" id="{FF031773-7E13-4B7A-9132-3A7B201BF0D0}"/>
                </a:ext>
              </a:extLst>
            </p:cNvPr>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 name="Freeform 20186">
              <a:extLst>
                <a:ext uri="{FF2B5EF4-FFF2-40B4-BE49-F238E27FC236}">
                  <a16:creationId xmlns:a16="http://schemas.microsoft.com/office/drawing/2014/main" id="{EC361469-A33A-4067-AD05-EDABAEA9119B}"/>
                </a:ext>
              </a:extLst>
            </p:cNvPr>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 name="Freeform 20187">
              <a:extLst>
                <a:ext uri="{FF2B5EF4-FFF2-40B4-BE49-F238E27FC236}">
                  <a16:creationId xmlns:a16="http://schemas.microsoft.com/office/drawing/2014/main" id="{D9C28BA3-1E70-448D-A190-A4F75EA46896}"/>
                </a:ext>
              </a:extLst>
            </p:cNvPr>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 name="Freeform 20188">
              <a:extLst>
                <a:ext uri="{FF2B5EF4-FFF2-40B4-BE49-F238E27FC236}">
                  <a16:creationId xmlns:a16="http://schemas.microsoft.com/office/drawing/2014/main" id="{1D2DED5C-8BDC-4648-97C0-B2F648EA961D}"/>
                </a:ext>
              </a:extLst>
            </p:cNvPr>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 name="Freeform 20189">
              <a:extLst>
                <a:ext uri="{FF2B5EF4-FFF2-40B4-BE49-F238E27FC236}">
                  <a16:creationId xmlns:a16="http://schemas.microsoft.com/office/drawing/2014/main" id="{FDC1D8A5-B972-488D-B441-D0EE081D1BBD}"/>
                </a:ext>
              </a:extLst>
            </p:cNvPr>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20190">
              <a:extLst>
                <a:ext uri="{FF2B5EF4-FFF2-40B4-BE49-F238E27FC236}">
                  <a16:creationId xmlns:a16="http://schemas.microsoft.com/office/drawing/2014/main" id="{27296C2A-AE02-4789-8C82-27BB5B924F6A}"/>
                </a:ext>
              </a:extLst>
            </p:cNvPr>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20191">
              <a:extLst>
                <a:ext uri="{FF2B5EF4-FFF2-40B4-BE49-F238E27FC236}">
                  <a16:creationId xmlns:a16="http://schemas.microsoft.com/office/drawing/2014/main" id="{67EBEF0D-10FB-48C9-BB9A-CC28553C80DE}"/>
                </a:ext>
              </a:extLst>
            </p:cNvPr>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0" name="Freeform 20192">
              <a:extLst>
                <a:ext uri="{FF2B5EF4-FFF2-40B4-BE49-F238E27FC236}">
                  <a16:creationId xmlns:a16="http://schemas.microsoft.com/office/drawing/2014/main" id="{FCB886F7-0ED3-4415-B30D-4E85397A8C4C}"/>
                </a:ext>
              </a:extLst>
            </p:cNvPr>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20193">
              <a:extLst>
                <a:ext uri="{FF2B5EF4-FFF2-40B4-BE49-F238E27FC236}">
                  <a16:creationId xmlns:a16="http://schemas.microsoft.com/office/drawing/2014/main" id="{B78EB3D5-7DBC-4F54-9C8C-B5BAA5F15078}"/>
                </a:ext>
              </a:extLst>
            </p:cNvPr>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2" name="Freeform 20194">
              <a:extLst>
                <a:ext uri="{FF2B5EF4-FFF2-40B4-BE49-F238E27FC236}">
                  <a16:creationId xmlns:a16="http://schemas.microsoft.com/office/drawing/2014/main" id="{EDEAB649-4107-4579-96AE-6DE0E98A8955}"/>
                </a:ext>
              </a:extLst>
            </p:cNvPr>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20199">
              <a:extLst>
                <a:ext uri="{FF2B5EF4-FFF2-40B4-BE49-F238E27FC236}">
                  <a16:creationId xmlns:a16="http://schemas.microsoft.com/office/drawing/2014/main" id="{AAE1D286-9623-4867-948B-EBEA48AA135E}"/>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4" name="Freeform 20200">
              <a:extLst>
                <a:ext uri="{FF2B5EF4-FFF2-40B4-BE49-F238E27FC236}">
                  <a16:creationId xmlns:a16="http://schemas.microsoft.com/office/drawing/2014/main" id="{89E3E237-6FB8-47D9-BEBB-ADDDDFA7CA10}"/>
                </a:ext>
              </a:extLst>
            </p:cNvPr>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5" name="Freeform 20201">
              <a:extLst>
                <a:ext uri="{FF2B5EF4-FFF2-40B4-BE49-F238E27FC236}">
                  <a16:creationId xmlns:a16="http://schemas.microsoft.com/office/drawing/2014/main" id="{77A1C078-50F3-48A1-BA6E-86E90C3665E8}"/>
                </a:ext>
              </a:extLst>
            </p:cNvPr>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6" name="Freeform 20204">
              <a:extLst>
                <a:ext uri="{FF2B5EF4-FFF2-40B4-BE49-F238E27FC236}">
                  <a16:creationId xmlns:a16="http://schemas.microsoft.com/office/drawing/2014/main" id="{B988EEE0-FA0A-4E60-B9F8-77E133529D17}"/>
                </a:ext>
              </a:extLst>
            </p:cNvPr>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7" name="Freeform 20205">
              <a:extLst>
                <a:ext uri="{FF2B5EF4-FFF2-40B4-BE49-F238E27FC236}">
                  <a16:creationId xmlns:a16="http://schemas.microsoft.com/office/drawing/2014/main" id="{C2489FFE-7361-447B-AF2B-280E04ED4878}"/>
                </a:ext>
              </a:extLst>
            </p:cNvPr>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8" name="Freeform 20208">
              <a:extLst>
                <a:ext uri="{FF2B5EF4-FFF2-40B4-BE49-F238E27FC236}">
                  <a16:creationId xmlns:a16="http://schemas.microsoft.com/office/drawing/2014/main" id="{3CD430A0-C839-4FAB-8635-2246E3BCEB87}"/>
                </a:ext>
              </a:extLst>
            </p:cNvPr>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29" name="Freeform 20209">
              <a:extLst>
                <a:ext uri="{FF2B5EF4-FFF2-40B4-BE49-F238E27FC236}">
                  <a16:creationId xmlns:a16="http://schemas.microsoft.com/office/drawing/2014/main" id="{2E7B39E9-9D5F-443C-9FE5-3F608559DE9D}"/>
                </a:ext>
              </a:extLst>
            </p:cNvPr>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Freeform 20210">
              <a:extLst>
                <a:ext uri="{FF2B5EF4-FFF2-40B4-BE49-F238E27FC236}">
                  <a16:creationId xmlns:a16="http://schemas.microsoft.com/office/drawing/2014/main" id="{C6443F61-60DD-4299-9B0C-F26EACDFC2E7}"/>
                </a:ext>
              </a:extLst>
            </p:cNvPr>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1" name="Freeform 20213">
              <a:extLst>
                <a:ext uri="{FF2B5EF4-FFF2-40B4-BE49-F238E27FC236}">
                  <a16:creationId xmlns:a16="http://schemas.microsoft.com/office/drawing/2014/main" id="{B9CBFE7B-EF88-499C-818B-2857BB07F50B}"/>
                </a:ext>
              </a:extLst>
            </p:cNvPr>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20214">
              <a:extLst>
                <a:ext uri="{FF2B5EF4-FFF2-40B4-BE49-F238E27FC236}">
                  <a16:creationId xmlns:a16="http://schemas.microsoft.com/office/drawing/2014/main" id="{76053779-D970-4314-AF56-E540620036E8}"/>
                </a:ext>
              </a:extLst>
            </p:cNvPr>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3" name="Freeform 20215">
              <a:extLst>
                <a:ext uri="{FF2B5EF4-FFF2-40B4-BE49-F238E27FC236}">
                  <a16:creationId xmlns:a16="http://schemas.microsoft.com/office/drawing/2014/main" id="{C29D5301-125F-42F9-AF08-E31E9B3B76A4}"/>
                </a:ext>
              </a:extLst>
            </p:cNvPr>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20217">
              <a:extLst>
                <a:ext uri="{FF2B5EF4-FFF2-40B4-BE49-F238E27FC236}">
                  <a16:creationId xmlns:a16="http://schemas.microsoft.com/office/drawing/2014/main" id="{AEBF2882-6D99-4716-8ABA-00ECDB067B20}"/>
                </a:ext>
              </a:extLst>
            </p:cNvPr>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5" name="Freeform 20218">
              <a:extLst>
                <a:ext uri="{FF2B5EF4-FFF2-40B4-BE49-F238E27FC236}">
                  <a16:creationId xmlns:a16="http://schemas.microsoft.com/office/drawing/2014/main" id="{635FE875-1F63-41D4-B8F0-9BCB90C5D2C8}"/>
                </a:ext>
              </a:extLst>
            </p:cNvPr>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6" name="Freeform 20219">
              <a:extLst>
                <a:ext uri="{FF2B5EF4-FFF2-40B4-BE49-F238E27FC236}">
                  <a16:creationId xmlns:a16="http://schemas.microsoft.com/office/drawing/2014/main" id="{0C00D8FB-E449-4A36-A1D6-443AE9A1C522}"/>
                </a:ext>
              </a:extLst>
            </p:cNvPr>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7" name="Freeform 20223">
              <a:extLst>
                <a:ext uri="{FF2B5EF4-FFF2-40B4-BE49-F238E27FC236}">
                  <a16:creationId xmlns:a16="http://schemas.microsoft.com/office/drawing/2014/main" id="{A9CB22E3-8B4F-4A8C-879F-70E7B8150B5F}"/>
                </a:ext>
              </a:extLst>
            </p:cNvPr>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8" name="Freeform 20224">
              <a:extLst>
                <a:ext uri="{FF2B5EF4-FFF2-40B4-BE49-F238E27FC236}">
                  <a16:creationId xmlns:a16="http://schemas.microsoft.com/office/drawing/2014/main" id="{48E8DEE1-D0D7-413B-959A-452C9830C4C4}"/>
                </a:ext>
              </a:extLst>
            </p:cNvPr>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9" name="Freeform 20225">
              <a:extLst>
                <a:ext uri="{FF2B5EF4-FFF2-40B4-BE49-F238E27FC236}">
                  <a16:creationId xmlns:a16="http://schemas.microsoft.com/office/drawing/2014/main" id="{28B00E91-235C-4E72-BCED-1F29354A8BD9}"/>
                </a:ext>
              </a:extLst>
            </p:cNvPr>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0226">
              <a:extLst>
                <a:ext uri="{FF2B5EF4-FFF2-40B4-BE49-F238E27FC236}">
                  <a16:creationId xmlns:a16="http://schemas.microsoft.com/office/drawing/2014/main" id="{CA7CA91C-2CB0-435F-8C79-9B9CB1BCEE7E}"/>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1" name="Freeform 20227">
              <a:extLst>
                <a:ext uri="{FF2B5EF4-FFF2-40B4-BE49-F238E27FC236}">
                  <a16:creationId xmlns:a16="http://schemas.microsoft.com/office/drawing/2014/main" id="{0F2C285C-978A-4EA8-867B-49C41820C139}"/>
                </a:ext>
              </a:extLst>
            </p:cNvPr>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2" name="Freeform 20228">
              <a:extLst>
                <a:ext uri="{FF2B5EF4-FFF2-40B4-BE49-F238E27FC236}">
                  <a16:creationId xmlns:a16="http://schemas.microsoft.com/office/drawing/2014/main" id="{00F0C2A7-0C24-4C56-B71D-5028E5FEA7CB}"/>
                </a:ext>
              </a:extLst>
            </p:cNvPr>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0252">
              <a:extLst>
                <a:ext uri="{FF2B5EF4-FFF2-40B4-BE49-F238E27FC236}">
                  <a16:creationId xmlns:a16="http://schemas.microsoft.com/office/drawing/2014/main" id="{31E6091F-19DA-4D54-8535-5848AD3FB0D1}"/>
                </a:ext>
              </a:extLst>
            </p:cNvPr>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0253">
              <a:extLst>
                <a:ext uri="{FF2B5EF4-FFF2-40B4-BE49-F238E27FC236}">
                  <a16:creationId xmlns:a16="http://schemas.microsoft.com/office/drawing/2014/main" id="{28644302-6AB3-4ABD-9A20-35965B308061}"/>
                </a:ext>
              </a:extLst>
            </p:cNvPr>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0254">
              <a:extLst>
                <a:ext uri="{FF2B5EF4-FFF2-40B4-BE49-F238E27FC236}">
                  <a16:creationId xmlns:a16="http://schemas.microsoft.com/office/drawing/2014/main" id="{80254E31-9DBC-4A3F-9849-93B93CCAAD36}"/>
                </a:ext>
              </a:extLst>
            </p:cNvPr>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6" name="Freeform 20256">
              <a:extLst>
                <a:ext uri="{FF2B5EF4-FFF2-40B4-BE49-F238E27FC236}">
                  <a16:creationId xmlns:a16="http://schemas.microsoft.com/office/drawing/2014/main" id="{D5247AD2-5E9A-478A-97B9-BDE9AFE55895}"/>
                </a:ext>
              </a:extLst>
            </p:cNvPr>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20257">
              <a:extLst>
                <a:ext uri="{FF2B5EF4-FFF2-40B4-BE49-F238E27FC236}">
                  <a16:creationId xmlns:a16="http://schemas.microsoft.com/office/drawing/2014/main" id="{62746CF5-DCA3-45EA-AC5F-25C9542EB44B}"/>
                </a:ext>
              </a:extLst>
            </p:cNvPr>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20258">
              <a:extLst>
                <a:ext uri="{FF2B5EF4-FFF2-40B4-BE49-F238E27FC236}">
                  <a16:creationId xmlns:a16="http://schemas.microsoft.com/office/drawing/2014/main" id="{621EF9F6-C32A-4FC9-9148-C58E892DDBF8}"/>
                </a:ext>
              </a:extLst>
            </p:cNvPr>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49" name="Freeform 20259">
              <a:extLst>
                <a:ext uri="{FF2B5EF4-FFF2-40B4-BE49-F238E27FC236}">
                  <a16:creationId xmlns:a16="http://schemas.microsoft.com/office/drawing/2014/main" id="{0CCC1632-CDD6-4F8C-84B4-03B256033B3B}"/>
                </a:ext>
              </a:extLst>
            </p:cNvPr>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0" name="Freeform 20260">
              <a:extLst>
                <a:ext uri="{FF2B5EF4-FFF2-40B4-BE49-F238E27FC236}">
                  <a16:creationId xmlns:a16="http://schemas.microsoft.com/office/drawing/2014/main" id="{B1F9A86B-0F8C-4A29-9100-8C68818CDACC}"/>
                </a:ext>
              </a:extLst>
            </p:cNvPr>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1" name="Freeform 20262">
              <a:extLst>
                <a:ext uri="{FF2B5EF4-FFF2-40B4-BE49-F238E27FC236}">
                  <a16:creationId xmlns:a16="http://schemas.microsoft.com/office/drawing/2014/main" id="{F70158A7-F1E5-4012-824B-A9C3F21DD3B7}"/>
                </a:ext>
              </a:extLst>
            </p:cNvPr>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2" name="Freeform 20263">
              <a:extLst>
                <a:ext uri="{FF2B5EF4-FFF2-40B4-BE49-F238E27FC236}">
                  <a16:creationId xmlns:a16="http://schemas.microsoft.com/office/drawing/2014/main" id="{C57D7590-F759-421F-AE38-62889C5EA6EB}"/>
                </a:ext>
              </a:extLst>
            </p:cNvPr>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3" name="Freeform 20293">
              <a:extLst>
                <a:ext uri="{FF2B5EF4-FFF2-40B4-BE49-F238E27FC236}">
                  <a16:creationId xmlns:a16="http://schemas.microsoft.com/office/drawing/2014/main" id="{131928B4-2D5F-40E0-96E6-3D2943E6AA0B}"/>
                </a:ext>
              </a:extLst>
            </p:cNvPr>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4" name="Freeform 20294">
              <a:extLst>
                <a:ext uri="{FF2B5EF4-FFF2-40B4-BE49-F238E27FC236}">
                  <a16:creationId xmlns:a16="http://schemas.microsoft.com/office/drawing/2014/main" id="{007DBFD9-A51E-4A1C-9EF6-221DB025E071}"/>
                </a:ext>
              </a:extLst>
            </p:cNvPr>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5" name="Freeform 20295">
              <a:extLst>
                <a:ext uri="{FF2B5EF4-FFF2-40B4-BE49-F238E27FC236}">
                  <a16:creationId xmlns:a16="http://schemas.microsoft.com/office/drawing/2014/main" id="{FB31741A-2780-459A-A07E-9C3FA6F32878}"/>
                </a:ext>
              </a:extLst>
            </p:cNvPr>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6" name="Freeform 20296">
              <a:extLst>
                <a:ext uri="{FF2B5EF4-FFF2-40B4-BE49-F238E27FC236}">
                  <a16:creationId xmlns:a16="http://schemas.microsoft.com/office/drawing/2014/main" id="{8EBFDDAF-39B3-46BE-AC46-543638A12934}"/>
                </a:ext>
              </a:extLst>
            </p:cNvPr>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7" name="Freeform 20297">
              <a:extLst>
                <a:ext uri="{FF2B5EF4-FFF2-40B4-BE49-F238E27FC236}">
                  <a16:creationId xmlns:a16="http://schemas.microsoft.com/office/drawing/2014/main" id="{4C7720F1-542B-4164-8378-9C7D6717C54A}"/>
                </a:ext>
              </a:extLst>
            </p:cNvPr>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8" name="Freeform 20298">
              <a:extLst>
                <a:ext uri="{FF2B5EF4-FFF2-40B4-BE49-F238E27FC236}">
                  <a16:creationId xmlns:a16="http://schemas.microsoft.com/office/drawing/2014/main" id="{DBD214E2-A1A5-465B-A9FF-D5B9A9B8B42D}"/>
                </a:ext>
              </a:extLst>
            </p:cNvPr>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9" name="Freeform 20299">
              <a:extLst>
                <a:ext uri="{FF2B5EF4-FFF2-40B4-BE49-F238E27FC236}">
                  <a16:creationId xmlns:a16="http://schemas.microsoft.com/office/drawing/2014/main" id="{2837D754-62F5-49B1-B112-550FAD6934F6}"/>
                </a:ext>
              </a:extLst>
            </p:cNvPr>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0" name="Freeform 20306">
              <a:extLst>
                <a:ext uri="{FF2B5EF4-FFF2-40B4-BE49-F238E27FC236}">
                  <a16:creationId xmlns:a16="http://schemas.microsoft.com/office/drawing/2014/main" id="{998B6A9C-64EC-488A-82FC-62654C19DBA6}"/>
                </a:ext>
              </a:extLst>
            </p:cNvPr>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1" name="Freeform 20307">
              <a:extLst>
                <a:ext uri="{FF2B5EF4-FFF2-40B4-BE49-F238E27FC236}">
                  <a16:creationId xmlns:a16="http://schemas.microsoft.com/office/drawing/2014/main" id="{58EAE37B-6B37-4DF5-9770-CA6CBBCE05DB}"/>
                </a:ext>
              </a:extLst>
            </p:cNvPr>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20308">
              <a:extLst>
                <a:ext uri="{FF2B5EF4-FFF2-40B4-BE49-F238E27FC236}">
                  <a16:creationId xmlns:a16="http://schemas.microsoft.com/office/drawing/2014/main" id="{14DDFA14-ABD4-437D-A752-BDB4F32C7FED}"/>
                </a:ext>
              </a:extLst>
            </p:cNvPr>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3" name="Freeform 20309">
              <a:extLst>
                <a:ext uri="{FF2B5EF4-FFF2-40B4-BE49-F238E27FC236}">
                  <a16:creationId xmlns:a16="http://schemas.microsoft.com/office/drawing/2014/main" id="{2BFC5CEF-44CD-4B3B-A936-DD5173F9A6F9}"/>
                </a:ext>
              </a:extLst>
            </p:cNvPr>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Freeform 20310">
              <a:extLst>
                <a:ext uri="{FF2B5EF4-FFF2-40B4-BE49-F238E27FC236}">
                  <a16:creationId xmlns:a16="http://schemas.microsoft.com/office/drawing/2014/main" id="{C5989109-E08C-44F5-889B-A11E4695CFDB}"/>
                </a:ext>
              </a:extLst>
            </p:cNvPr>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5" name="Freeform 20312">
              <a:extLst>
                <a:ext uri="{FF2B5EF4-FFF2-40B4-BE49-F238E27FC236}">
                  <a16:creationId xmlns:a16="http://schemas.microsoft.com/office/drawing/2014/main" id="{0B4E04A8-CDC9-4149-9E07-3F9AA4099B11}"/>
                </a:ext>
              </a:extLst>
            </p:cNvPr>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6" name="Freeform 20313">
              <a:extLst>
                <a:ext uri="{FF2B5EF4-FFF2-40B4-BE49-F238E27FC236}">
                  <a16:creationId xmlns:a16="http://schemas.microsoft.com/office/drawing/2014/main" id="{5955EB93-B207-49CA-96F8-FCC5A2B208EB}"/>
                </a:ext>
              </a:extLst>
            </p:cNvPr>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7" name="Freeform 20314">
              <a:extLst>
                <a:ext uri="{FF2B5EF4-FFF2-40B4-BE49-F238E27FC236}">
                  <a16:creationId xmlns:a16="http://schemas.microsoft.com/office/drawing/2014/main" id="{91D4B240-7646-43CA-8936-91D7844C0B45}"/>
                </a:ext>
              </a:extLst>
            </p:cNvPr>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8" name="Freeform 20315">
              <a:extLst>
                <a:ext uri="{FF2B5EF4-FFF2-40B4-BE49-F238E27FC236}">
                  <a16:creationId xmlns:a16="http://schemas.microsoft.com/office/drawing/2014/main" id="{F3975EB4-6FEB-4840-8AF9-377EA5C49ADE}"/>
                </a:ext>
              </a:extLst>
            </p:cNvPr>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9" name="Freeform 20316">
              <a:extLst>
                <a:ext uri="{FF2B5EF4-FFF2-40B4-BE49-F238E27FC236}">
                  <a16:creationId xmlns:a16="http://schemas.microsoft.com/office/drawing/2014/main" id="{5AEF93D5-04CC-4E7E-A216-089268BB08CF}"/>
                </a:ext>
              </a:extLst>
            </p:cNvPr>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0" name="Freeform 20317">
              <a:extLst>
                <a:ext uri="{FF2B5EF4-FFF2-40B4-BE49-F238E27FC236}">
                  <a16:creationId xmlns:a16="http://schemas.microsoft.com/office/drawing/2014/main" id="{5FA74737-C38C-448F-9048-5E806A04AA9E}"/>
                </a:ext>
              </a:extLst>
            </p:cNvPr>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1" name="Freeform 20318">
              <a:extLst>
                <a:ext uri="{FF2B5EF4-FFF2-40B4-BE49-F238E27FC236}">
                  <a16:creationId xmlns:a16="http://schemas.microsoft.com/office/drawing/2014/main" id="{4369AE5A-76AD-403B-8584-4BFD5EAE3927}"/>
                </a:ext>
              </a:extLst>
            </p:cNvPr>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2" name="Freeform 20423">
              <a:extLst>
                <a:ext uri="{FF2B5EF4-FFF2-40B4-BE49-F238E27FC236}">
                  <a16:creationId xmlns:a16="http://schemas.microsoft.com/office/drawing/2014/main" id="{F2B9992C-EF34-4877-B30E-2F9792AC96F0}"/>
                </a:ext>
              </a:extLst>
            </p:cNvPr>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3" name="Freeform 20541">
              <a:extLst>
                <a:ext uri="{FF2B5EF4-FFF2-40B4-BE49-F238E27FC236}">
                  <a16:creationId xmlns:a16="http://schemas.microsoft.com/office/drawing/2014/main" id="{D9EACEE1-F812-4666-A06D-0A448F772BE6}"/>
                </a:ext>
              </a:extLst>
            </p:cNvPr>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4" name="Freeform 20648">
              <a:extLst>
                <a:ext uri="{FF2B5EF4-FFF2-40B4-BE49-F238E27FC236}">
                  <a16:creationId xmlns:a16="http://schemas.microsoft.com/office/drawing/2014/main" id="{4BFC4C38-A94D-4167-9540-9B349DC6C8EC}"/>
                </a:ext>
              </a:extLst>
            </p:cNvPr>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20655">
              <a:extLst>
                <a:ext uri="{FF2B5EF4-FFF2-40B4-BE49-F238E27FC236}">
                  <a16:creationId xmlns:a16="http://schemas.microsoft.com/office/drawing/2014/main" id="{05F857CD-7EAD-4449-B49C-AEA406509B45}"/>
                </a:ext>
              </a:extLst>
            </p:cNvPr>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20676">
              <a:extLst>
                <a:ext uri="{FF2B5EF4-FFF2-40B4-BE49-F238E27FC236}">
                  <a16:creationId xmlns:a16="http://schemas.microsoft.com/office/drawing/2014/main" id="{9BD19F95-266C-4CB7-A5F2-055E698C3634}"/>
                </a:ext>
              </a:extLst>
            </p:cNvPr>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20677">
              <a:extLst>
                <a:ext uri="{FF2B5EF4-FFF2-40B4-BE49-F238E27FC236}">
                  <a16:creationId xmlns:a16="http://schemas.microsoft.com/office/drawing/2014/main" id="{7394E0FB-BAE7-4001-8BA0-484ECB366840}"/>
                </a:ext>
              </a:extLst>
            </p:cNvPr>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8" name="Freeform 20679">
              <a:extLst>
                <a:ext uri="{FF2B5EF4-FFF2-40B4-BE49-F238E27FC236}">
                  <a16:creationId xmlns:a16="http://schemas.microsoft.com/office/drawing/2014/main" id="{67BFFACB-7747-4209-A081-05E17CD9089F}"/>
                </a:ext>
              </a:extLst>
            </p:cNvPr>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9" name="Freeform 20680">
              <a:extLst>
                <a:ext uri="{FF2B5EF4-FFF2-40B4-BE49-F238E27FC236}">
                  <a16:creationId xmlns:a16="http://schemas.microsoft.com/office/drawing/2014/main" id="{F155D0C6-B8E7-4DFF-855A-226334617CB1}"/>
                </a:ext>
              </a:extLst>
            </p:cNvPr>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0" name="Freeform 20681">
              <a:extLst>
                <a:ext uri="{FF2B5EF4-FFF2-40B4-BE49-F238E27FC236}">
                  <a16:creationId xmlns:a16="http://schemas.microsoft.com/office/drawing/2014/main" id="{06A87FC9-26C2-4173-9BCE-BBF52A44DF9A}"/>
                </a:ext>
              </a:extLst>
            </p:cNvPr>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1" name="Freeform 20683">
              <a:extLst>
                <a:ext uri="{FF2B5EF4-FFF2-40B4-BE49-F238E27FC236}">
                  <a16:creationId xmlns:a16="http://schemas.microsoft.com/office/drawing/2014/main" id="{B49C2485-CE7E-45B6-91F8-63814DC3C240}"/>
                </a:ext>
              </a:extLst>
            </p:cNvPr>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2" name="Freeform 20684">
              <a:extLst>
                <a:ext uri="{FF2B5EF4-FFF2-40B4-BE49-F238E27FC236}">
                  <a16:creationId xmlns:a16="http://schemas.microsoft.com/office/drawing/2014/main" id="{E413C4E2-D78E-49B4-B75D-F1BDD19E4BE2}"/>
                </a:ext>
              </a:extLst>
            </p:cNvPr>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20709">
              <a:extLst>
                <a:ext uri="{FF2B5EF4-FFF2-40B4-BE49-F238E27FC236}">
                  <a16:creationId xmlns:a16="http://schemas.microsoft.com/office/drawing/2014/main" id="{DEC5A716-1FA6-4F5E-8F0E-71BB9EED0A1A}"/>
                </a:ext>
              </a:extLst>
            </p:cNvPr>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4" name="Freeform 20710">
              <a:extLst>
                <a:ext uri="{FF2B5EF4-FFF2-40B4-BE49-F238E27FC236}">
                  <a16:creationId xmlns:a16="http://schemas.microsoft.com/office/drawing/2014/main" id="{AE45BFF1-02A4-4030-86FA-482B6525CF23}"/>
                </a:ext>
              </a:extLst>
            </p:cNvPr>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5" name="Freeform 20716">
              <a:extLst>
                <a:ext uri="{FF2B5EF4-FFF2-40B4-BE49-F238E27FC236}">
                  <a16:creationId xmlns:a16="http://schemas.microsoft.com/office/drawing/2014/main" id="{5000B2E9-D3EE-45E3-836A-603A6A90A36C}"/>
                </a:ext>
              </a:extLst>
            </p:cNvPr>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6" name="Freeform 20717">
              <a:extLst>
                <a:ext uri="{FF2B5EF4-FFF2-40B4-BE49-F238E27FC236}">
                  <a16:creationId xmlns:a16="http://schemas.microsoft.com/office/drawing/2014/main" id="{B0089374-5651-4E0A-9614-234D01A1302B}"/>
                </a:ext>
              </a:extLst>
            </p:cNvPr>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87" name="Freeform 20718">
              <a:extLst>
                <a:ext uri="{FF2B5EF4-FFF2-40B4-BE49-F238E27FC236}">
                  <a16:creationId xmlns:a16="http://schemas.microsoft.com/office/drawing/2014/main" id="{511A9C6A-4942-4422-B033-76938EF391B3}"/>
                </a:ext>
              </a:extLst>
            </p:cNvPr>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20719">
              <a:extLst>
                <a:ext uri="{FF2B5EF4-FFF2-40B4-BE49-F238E27FC236}">
                  <a16:creationId xmlns:a16="http://schemas.microsoft.com/office/drawing/2014/main" id="{0BD7E2D7-0A75-4B69-BD78-67686CB36367}"/>
                </a:ext>
              </a:extLst>
            </p:cNvPr>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20720">
              <a:extLst>
                <a:ext uri="{FF2B5EF4-FFF2-40B4-BE49-F238E27FC236}">
                  <a16:creationId xmlns:a16="http://schemas.microsoft.com/office/drawing/2014/main" id="{58AD4637-9296-44F6-8CC3-9391BCA42CD6}"/>
                </a:ext>
              </a:extLst>
            </p:cNvPr>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0" name="Freeform 20721">
              <a:extLst>
                <a:ext uri="{FF2B5EF4-FFF2-40B4-BE49-F238E27FC236}">
                  <a16:creationId xmlns:a16="http://schemas.microsoft.com/office/drawing/2014/main" id="{8D26D798-0A05-4D73-8033-B3A61F1E69F2}"/>
                </a:ext>
              </a:extLst>
            </p:cNvPr>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1" name="Freeform 20722">
              <a:extLst>
                <a:ext uri="{FF2B5EF4-FFF2-40B4-BE49-F238E27FC236}">
                  <a16:creationId xmlns:a16="http://schemas.microsoft.com/office/drawing/2014/main" id="{CE1F9D26-41AD-4DB2-8D41-4DB0166371F8}"/>
                </a:ext>
              </a:extLst>
            </p:cNvPr>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2" name="Freeform 20723">
              <a:extLst>
                <a:ext uri="{FF2B5EF4-FFF2-40B4-BE49-F238E27FC236}">
                  <a16:creationId xmlns:a16="http://schemas.microsoft.com/office/drawing/2014/main" id="{87752910-0BE4-43CA-9DE5-4A2570AE4213}"/>
                </a:ext>
              </a:extLst>
            </p:cNvPr>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3" name="Freeform 20724">
              <a:extLst>
                <a:ext uri="{FF2B5EF4-FFF2-40B4-BE49-F238E27FC236}">
                  <a16:creationId xmlns:a16="http://schemas.microsoft.com/office/drawing/2014/main" id="{3D05A997-33C4-4F1F-A241-B1360C933112}"/>
                </a:ext>
              </a:extLst>
            </p:cNvPr>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94" name="直接连接符 93">
              <a:extLst>
                <a:ext uri="{FF2B5EF4-FFF2-40B4-BE49-F238E27FC236}">
                  <a16:creationId xmlns:a16="http://schemas.microsoft.com/office/drawing/2014/main" id="{CB99E43A-81D0-479F-B8AD-3BD6114437E1}"/>
                </a:ext>
              </a:extLst>
            </p:cNvPr>
            <p:cNvCxnSpPr>
              <a:stCxn id="37" idx="2"/>
              <a:endCxn id="7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01160A8-F91B-400B-883A-0CB41F0AC9FA}"/>
                </a:ext>
              </a:extLst>
            </p:cNvPr>
            <p:cNvCxnSpPr>
              <a:stCxn id="51" idx="2"/>
              <a:endCxn id="7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Freeform 20292">
              <a:extLst>
                <a:ext uri="{FF2B5EF4-FFF2-40B4-BE49-F238E27FC236}">
                  <a16:creationId xmlns:a16="http://schemas.microsoft.com/office/drawing/2014/main" id="{FB281A01-F53D-4779-A9BB-B5738F6FF7CE}"/>
                </a:ext>
              </a:extLst>
            </p:cNvPr>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nvGrpSpPr>
          <p:cNvPr id="97" name="组合 96">
            <a:extLst>
              <a:ext uri="{FF2B5EF4-FFF2-40B4-BE49-F238E27FC236}">
                <a16:creationId xmlns:a16="http://schemas.microsoft.com/office/drawing/2014/main" id="{24C8380D-8E6C-47EB-908C-38F5A99891D8}"/>
              </a:ext>
            </a:extLst>
          </p:cNvPr>
          <p:cNvGrpSpPr/>
          <p:nvPr/>
        </p:nvGrpSpPr>
        <p:grpSpPr>
          <a:xfrm>
            <a:off x="8105849" y="-2135694"/>
            <a:ext cx="6854327" cy="5585033"/>
            <a:chOff x="4289459" y="-1270835"/>
            <a:chExt cx="3627178" cy="2955492"/>
          </a:xfrm>
        </p:grpSpPr>
        <p:sp>
          <p:nvSpPr>
            <p:cNvPr id="98" name="Freeform 20113">
              <a:extLst>
                <a:ext uri="{FF2B5EF4-FFF2-40B4-BE49-F238E27FC236}">
                  <a16:creationId xmlns:a16="http://schemas.microsoft.com/office/drawing/2014/main" id="{F3D751CC-7059-4806-9FD7-A03F982364EE}"/>
                </a:ext>
              </a:extLst>
            </p:cNvPr>
            <p:cNvSpPr>
              <a:spLocks noEditPoints="1"/>
            </p:cNvSpPr>
            <p:nvPr/>
          </p:nvSpPr>
          <p:spPr bwMode="auto">
            <a:xfrm>
              <a:off x="6932805" y="-855958"/>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99" name="Freeform 20173">
              <a:extLst>
                <a:ext uri="{FF2B5EF4-FFF2-40B4-BE49-F238E27FC236}">
                  <a16:creationId xmlns:a16="http://schemas.microsoft.com/office/drawing/2014/main" id="{4D9D7705-A123-4DD0-BA24-C479D4CEC90B}"/>
                </a:ext>
              </a:extLst>
            </p:cNvPr>
            <p:cNvSpPr/>
            <p:nvPr/>
          </p:nvSpPr>
          <p:spPr bwMode="auto">
            <a:xfrm>
              <a:off x="4442874" y="1081020"/>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Freeform 20175">
              <a:extLst>
                <a:ext uri="{FF2B5EF4-FFF2-40B4-BE49-F238E27FC236}">
                  <a16:creationId xmlns:a16="http://schemas.microsoft.com/office/drawing/2014/main" id="{EA4FEDDD-D102-48F1-8749-78AC05B37ADE}"/>
                </a:ext>
              </a:extLst>
            </p:cNvPr>
            <p:cNvSpPr>
              <a:spLocks noEditPoints="1"/>
            </p:cNvSpPr>
            <p:nvPr/>
          </p:nvSpPr>
          <p:spPr bwMode="auto">
            <a:xfrm>
              <a:off x="4328817" y="-677869"/>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1" name="Freeform 20176">
              <a:extLst>
                <a:ext uri="{FF2B5EF4-FFF2-40B4-BE49-F238E27FC236}">
                  <a16:creationId xmlns:a16="http://schemas.microsoft.com/office/drawing/2014/main" id="{F9441EE5-8387-4429-971E-70BDE54192ED}"/>
                </a:ext>
              </a:extLst>
            </p:cNvPr>
            <p:cNvSpPr>
              <a:spLocks noEditPoints="1"/>
            </p:cNvSpPr>
            <p:nvPr/>
          </p:nvSpPr>
          <p:spPr bwMode="auto">
            <a:xfrm>
              <a:off x="4352829" y="-950673"/>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2" name="Freeform 20177">
              <a:extLst>
                <a:ext uri="{FF2B5EF4-FFF2-40B4-BE49-F238E27FC236}">
                  <a16:creationId xmlns:a16="http://schemas.microsoft.com/office/drawing/2014/main" id="{F02DC8BE-DF79-4DB6-82CD-4D989CE8E7AE}"/>
                </a:ext>
              </a:extLst>
            </p:cNvPr>
            <p:cNvSpPr>
              <a:spLocks noEditPoints="1"/>
            </p:cNvSpPr>
            <p:nvPr/>
          </p:nvSpPr>
          <p:spPr bwMode="auto">
            <a:xfrm>
              <a:off x="4813062" y="-939334"/>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Freeform 20178">
              <a:extLst>
                <a:ext uri="{FF2B5EF4-FFF2-40B4-BE49-F238E27FC236}">
                  <a16:creationId xmlns:a16="http://schemas.microsoft.com/office/drawing/2014/main" id="{B519A665-AC3C-48F8-BB0A-416B2BD663EF}"/>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4" name="Freeform 20179">
              <a:extLst>
                <a:ext uri="{FF2B5EF4-FFF2-40B4-BE49-F238E27FC236}">
                  <a16:creationId xmlns:a16="http://schemas.microsoft.com/office/drawing/2014/main" id="{D867BC3D-F353-48F2-A04A-3B111C820AA3}"/>
                </a:ext>
              </a:extLst>
            </p:cNvPr>
            <p:cNvSpPr/>
            <p:nvPr/>
          </p:nvSpPr>
          <p:spPr bwMode="auto">
            <a:xfrm>
              <a:off x="4762370" y="766194"/>
              <a:ext cx="170087" cy="171420"/>
            </a:xfrm>
            <a:custGeom>
              <a:avLst/>
              <a:gdLst>
                <a:gd name="T0" fmla="*/ 244 w 255"/>
                <a:gd name="T1" fmla="*/ 0 h 257"/>
                <a:gd name="T2" fmla="*/ 234 w 255"/>
                <a:gd name="T3" fmla="*/ 0 h 257"/>
                <a:gd name="T4" fmla="*/ 246 w 255"/>
                <a:gd name="T5" fmla="*/ 248 h 257"/>
                <a:gd name="T6" fmla="*/ 14 w 255"/>
                <a:gd name="T7" fmla="*/ 0 h 257"/>
                <a:gd name="T8" fmla="*/ 0 w 255"/>
                <a:gd name="T9" fmla="*/ 0 h 257"/>
                <a:gd name="T10" fmla="*/ 241 w 255"/>
                <a:gd name="T11" fmla="*/ 257 h 257"/>
                <a:gd name="T12" fmla="*/ 248 w 255"/>
                <a:gd name="T13" fmla="*/ 257 h 257"/>
                <a:gd name="T14" fmla="*/ 255 w 255"/>
                <a:gd name="T15" fmla="*/ 248 h 257"/>
                <a:gd name="T16" fmla="*/ 244 w 255"/>
                <a:gd name="T17"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7">
                  <a:moveTo>
                    <a:pt x="244" y="0"/>
                  </a:moveTo>
                  <a:lnTo>
                    <a:pt x="234" y="0"/>
                  </a:lnTo>
                  <a:lnTo>
                    <a:pt x="246" y="248"/>
                  </a:lnTo>
                  <a:lnTo>
                    <a:pt x="14" y="0"/>
                  </a:lnTo>
                  <a:lnTo>
                    <a:pt x="0" y="0"/>
                  </a:lnTo>
                  <a:lnTo>
                    <a:pt x="241" y="257"/>
                  </a:lnTo>
                  <a:lnTo>
                    <a:pt x="248" y="257"/>
                  </a:lnTo>
                  <a:lnTo>
                    <a:pt x="255" y="248"/>
                  </a:lnTo>
                  <a:lnTo>
                    <a:pt x="24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5" name="Freeform 20180">
              <a:extLst>
                <a:ext uri="{FF2B5EF4-FFF2-40B4-BE49-F238E27FC236}">
                  <a16:creationId xmlns:a16="http://schemas.microsoft.com/office/drawing/2014/main" id="{ED3E65A1-C4B9-4425-A225-814DF2A65A03}"/>
                </a:ext>
              </a:extLst>
            </p:cNvPr>
            <p:cNvSpPr>
              <a:spLocks noEditPoints="1"/>
            </p:cNvSpPr>
            <p:nvPr/>
          </p:nvSpPr>
          <p:spPr bwMode="auto">
            <a:xfrm>
              <a:off x="4622299" y="-42881"/>
              <a:ext cx="302820" cy="809075"/>
            </a:xfrm>
            <a:custGeom>
              <a:avLst/>
              <a:gdLst>
                <a:gd name="T0" fmla="*/ 3 w 192"/>
                <a:gd name="T1" fmla="*/ 413 h 513"/>
                <a:gd name="T2" fmla="*/ 0 w 192"/>
                <a:gd name="T3" fmla="*/ 416 h 513"/>
                <a:gd name="T4" fmla="*/ 89 w 192"/>
                <a:gd name="T5" fmla="*/ 513 h 513"/>
                <a:gd name="T6" fmla="*/ 95 w 192"/>
                <a:gd name="T7" fmla="*/ 513 h 513"/>
                <a:gd name="T8" fmla="*/ 3 w 192"/>
                <a:gd name="T9" fmla="*/ 413 h 513"/>
                <a:gd name="T10" fmla="*/ 167 w 192"/>
                <a:gd name="T11" fmla="*/ 0 h 513"/>
                <a:gd name="T12" fmla="*/ 164 w 192"/>
                <a:gd name="T13" fmla="*/ 0 h 513"/>
                <a:gd name="T14" fmla="*/ 163 w 192"/>
                <a:gd name="T15" fmla="*/ 0 h 513"/>
                <a:gd name="T16" fmla="*/ 163 w 192"/>
                <a:gd name="T17" fmla="*/ 0 h 513"/>
                <a:gd name="T18" fmla="*/ 188 w 192"/>
                <a:gd name="T19" fmla="*/ 513 h 513"/>
                <a:gd name="T20" fmla="*/ 192 w 192"/>
                <a:gd name="T21" fmla="*/ 513 h 513"/>
                <a:gd name="T22" fmla="*/ 167 w 192"/>
                <a:gd name="T23"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513">
                  <a:moveTo>
                    <a:pt x="3" y="413"/>
                  </a:moveTo>
                  <a:cubicBezTo>
                    <a:pt x="2" y="414"/>
                    <a:pt x="1" y="415"/>
                    <a:pt x="0" y="416"/>
                  </a:cubicBezTo>
                  <a:cubicBezTo>
                    <a:pt x="89" y="513"/>
                    <a:pt x="89" y="513"/>
                    <a:pt x="89" y="513"/>
                  </a:cubicBezTo>
                  <a:cubicBezTo>
                    <a:pt x="95" y="513"/>
                    <a:pt x="95" y="513"/>
                    <a:pt x="95" y="513"/>
                  </a:cubicBezTo>
                  <a:cubicBezTo>
                    <a:pt x="3" y="413"/>
                    <a:pt x="3" y="413"/>
                    <a:pt x="3" y="413"/>
                  </a:cubicBezTo>
                  <a:moveTo>
                    <a:pt x="167" y="0"/>
                  </a:moveTo>
                  <a:cubicBezTo>
                    <a:pt x="166" y="0"/>
                    <a:pt x="165" y="0"/>
                    <a:pt x="164" y="0"/>
                  </a:cubicBezTo>
                  <a:cubicBezTo>
                    <a:pt x="164" y="0"/>
                    <a:pt x="163" y="0"/>
                    <a:pt x="163" y="0"/>
                  </a:cubicBezTo>
                  <a:cubicBezTo>
                    <a:pt x="163" y="0"/>
                    <a:pt x="163" y="0"/>
                    <a:pt x="163" y="0"/>
                  </a:cubicBezTo>
                  <a:cubicBezTo>
                    <a:pt x="188" y="513"/>
                    <a:pt x="188" y="513"/>
                    <a:pt x="188" y="513"/>
                  </a:cubicBezTo>
                  <a:cubicBezTo>
                    <a:pt x="192" y="513"/>
                    <a:pt x="192" y="513"/>
                    <a:pt x="192" y="513"/>
                  </a:cubicBezTo>
                  <a:cubicBezTo>
                    <a:pt x="167" y="0"/>
                    <a:pt x="167" y="0"/>
                    <a:pt x="16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6" name="Freeform 20181">
              <a:extLst>
                <a:ext uri="{FF2B5EF4-FFF2-40B4-BE49-F238E27FC236}">
                  <a16:creationId xmlns:a16="http://schemas.microsoft.com/office/drawing/2014/main" id="{D5BF8F38-F8D2-47B8-B34F-8B468FF88AEF}"/>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7" name="Freeform 20182">
              <a:extLst>
                <a:ext uri="{FF2B5EF4-FFF2-40B4-BE49-F238E27FC236}">
                  <a16:creationId xmlns:a16="http://schemas.microsoft.com/office/drawing/2014/main" id="{405A13E0-C430-41FF-8DDD-F3B0ACF00CF4}"/>
                </a:ext>
              </a:extLst>
            </p:cNvPr>
            <p:cNvSpPr/>
            <p:nvPr/>
          </p:nvSpPr>
          <p:spPr bwMode="auto">
            <a:xfrm>
              <a:off x="4927787" y="944284"/>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08" name="Freeform 20183">
              <a:extLst>
                <a:ext uri="{FF2B5EF4-FFF2-40B4-BE49-F238E27FC236}">
                  <a16:creationId xmlns:a16="http://schemas.microsoft.com/office/drawing/2014/main" id="{63C945F8-6AE0-434D-84C2-81724AF4065B}"/>
                </a:ext>
              </a:extLst>
            </p:cNvPr>
            <p:cNvSpPr>
              <a:spLocks noEditPoints="1"/>
            </p:cNvSpPr>
            <p:nvPr/>
          </p:nvSpPr>
          <p:spPr bwMode="auto">
            <a:xfrm>
              <a:off x="4584280" y="-600496"/>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9" name="Freeform 20184">
              <a:extLst>
                <a:ext uri="{FF2B5EF4-FFF2-40B4-BE49-F238E27FC236}">
                  <a16:creationId xmlns:a16="http://schemas.microsoft.com/office/drawing/2014/main" id="{E69B53E1-6C4F-4667-AFB0-FC6F8CB29F0D}"/>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0" name="Freeform 20185">
              <a:extLst>
                <a:ext uri="{FF2B5EF4-FFF2-40B4-BE49-F238E27FC236}">
                  <a16:creationId xmlns:a16="http://schemas.microsoft.com/office/drawing/2014/main" id="{34C60F54-0F49-4615-9CEE-C0C60337CF5E}"/>
                </a:ext>
              </a:extLst>
            </p:cNvPr>
            <p:cNvSpPr/>
            <p:nvPr/>
          </p:nvSpPr>
          <p:spPr bwMode="auto">
            <a:xfrm>
              <a:off x="4927787" y="766194"/>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1" name="Freeform 20186">
              <a:extLst>
                <a:ext uri="{FF2B5EF4-FFF2-40B4-BE49-F238E27FC236}">
                  <a16:creationId xmlns:a16="http://schemas.microsoft.com/office/drawing/2014/main" id="{C9E375DD-7DE7-4359-B196-427F17EFFF01}"/>
                </a:ext>
              </a:extLst>
            </p:cNvPr>
            <p:cNvSpPr>
              <a:spLocks noEditPoints="1"/>
            </p:cNvSpPr>
            <p:nvPr/>
          </p:nvSpPr>
          <p:spPr bwMode="auto">
            <a:xfrm>
              <a:off x="5090536" y="471378"/>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2" name="Freeform 20187">
              <a:extLst>
                <a:ext uri="{FF2B5EF4-FFF2-40B4-BE49-F238E27FC236}">
                  <a16:creationId xmlns:a16="http://schemas.microsoft.com/office/drawing/2014/main" id="{6D649FB1-AA64-4DE5-BBD6-F7D1828585D0}"/>
                </a:ext>
              </a:extLst>
            </p:cNvPr>
            <p:cNvSpPr>
              <a:spLocks noEditPoints="1"/>
            </p:cNvSpPr>
            <p:nvPr/>
          </p:nvSpPr>
          <p:spPr bwMode="auto">
            <a:xfrm>
              <a:off x="5912954" y="-1124094"/>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3" name="Freeform 20188">
              <a:extLst>
                <a:ext uri="{FF2B5EF4-FFF2-40B4-BE49-F238E27FC236}">
                  <a16:creationId xmlns:a16="http://schemas.microsoft.com/office/drawing/2014/main" id="{B7CE3CA2-8288-4B93-B884-27B46E6DA4E9}"/>
                </a:ext>
              </a:extLst>
            </p:cNvPr>
            <p:cNvSpPr/>
            <p:nvPr/>
          </p:nvSpPr>
          <p:spPr bwMode="auto">
            <a:xfrm>
              <a:off x="6668004" y="-795928"/>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4" name="Freeform 20189">
              <a:extLst>
                <a:ext uri="{FF2B5EF4-FFF2-40B4-BE49-F238E27FC236}">
                  <a16:creationId xmlns:a16="http://schemas.microsoft.com/office/drawing/2014/main" id="{FE6110CD-CE26-49D0-930A-ED1D02A3A00F}"/>
                </a:ext>
              </a:extLst>
            </p:cNvPr>
            <p:cNvSpPr>
              <a:spLocks noEditPoints="1"/>
            </p:cNvSpPr>
            <p:nvPr/>
          </p:nvSpPr>
          <p:spPr bwMode="auto">
            <a:xfrm>
              <a:off x="4912446" y="-1106752"/>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5" name="Freeform 20190">
              <a:extLst>
                <a:ext uri="{FF2B5EF4-FFF2-40B4-BE49-F238E27FC236}">
                  <a16:creationId xmlns:a16="http://schemas.microsoft.com/office/drawing/2014/main" id="{389B25A1-52D2-425A-9A1A-52CD8FFE64DA}"/>
                </a:ext>
              </a:extLst>
            </p:cNvPr>
            <p:cNvSpPr>
              <a:spLocks noEditPoints="1"/>
            </p:cNvSpPr>
            <p:nvPr/>
          </p:nvSpPr>
          <p:spPr bwMode="auto">
            <a:xfrm>
              <a:off x="5556773" y="-1103417"/>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6" name="Freeform 20191">
              <a:extLst>
                <a:ext uri="{FF2B5EF4-FFF2-40B4-BE49-F238E27FC236}">
                  <a16:creationId xmlns:a16="http://schemas.microsoft.com/office/drawing/2014/main" id="{DE3739B2-3F0A-4344-B592-D7853776B096}"/>
                </a:ext>
              </a:extLst>
            </p:cNvPr>
            <p:cNvSpPr/>
            <p:nvPr/>
          </p:nvSpPr>
          <p:spPr bwMode="auto">
            <a:xfrm>
              <a:off x="6668004" y="-769248"/>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7" name="Freeform 20192">
              <a:extLst>
                <a:ext uri="{FF2B5EF4-FFF2-40B4-BE49-F238E27FC236}">
                  <a16:creationId xmlns:a16="http://schemas.microsoft.com/office/drawing/2014/main" id="{55CA7CC7-2203-4EE7-8446-214933E17840}"/>
                </a:ext>
              </a:extLst>
            </p:cNvPr>
            <p:cNvSpPr/>
            <p:nvPr/>
          </p:nvSpPr>
          <p:spPr bwMode="auto">
            <a:xfrm>
              <a:off x="6253793" y="-769248"/>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8" name="Freeform 20193">
              <a:extLst>
                <a:ext uri="{FF2B5EF4-FFF2-40B4-BE49-F238E27FC236}">
                  <a16:creationId xmlns:a16="http://schemas.microsoft.com/office/drawing/2014/main" id="{C9436B3E-F43F-4E48-B55C-232911BF7461}"/>
                </a:ext>
              </a:extLst>
            </p:cNvPr>
            <p:cNvSpPr/>
            <p:nvPr/>
          </p:nvSpPr>
          <p:spPr bwMode="auto">
            <a:xfrm>
              <a:off x="6668004" y="-737899"/>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19" name="Freeform 20194">
              <a:extLst>
                <a:ext uri="{FF2B5EF4-FFF2-40B4-BE49-F238E27FC236}">
                  <a16:creationId xmlns:a16="http://schemas.microsoft.com/office/drawing/2014/main" id="{4D7AA26F-9056-4118-8C2C-8791B1477A8B}"/>
                </a:ext>
              </a:extLst>
            </p:cNvPr>
            <p:cNvSpPr>
              <a:spLocks noEditPoints="1"/>
            </p:cNvSpPr>
            <p:nvPr/>
          </p:nvSpPr>
          <p:spPr bwMode="auto">
            <a:xfrm>
              <a:off x="5398026" y="-652523"/>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0" name="Freeform 20196">
              <a:extLst>
                <a:ext uri="{FF2B5EF4-FFF2-40B4-BE49-F238E27FC236}">
                  <a16:creationId xmlns:a16="http://schemas.microsoft.com/office/drawing/2014/main" id="{2577A5AD-9FEA-4694-9CCD-919A0302436D}"/>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1" name="Freeform 20197">
              <a:extLst>
                <a:ext uri="{FF2B5EF4-FFF2-40B4-BE49-F238E27FC236}">
                  <a16:creationId xmlns:a16="http://schemas.microsoft.com/office/drawing/2014/main" id="{2F5DFB50-D145-4F1F-B507-BAE0CBEE33F3}"/>
                </a:ext>
              </a:extLst>
            </p:cNvPr>
            <p:cNvSpPr/>
            <p:nvPr/>
          </p:nvSpPr>
          <p:spPr bwMode="auto">
            <a:xfrm>
              <a:off x="4440873" y="766194"/>
              <a:ext cx="2079055" cy="316827"/>
            </a:xfrm>
            <a:custGeom>
              <a:avLst/>
              <a:gdLst>
                <a:gd name="T0" fmla="*/ 2415 w 3117"/>
                <a:gd name="T1" fmla="*/ 0 h 475"/>
                <a:gd name="T2" fmla="*/ 2392 w 3117"/>
                <a:gd name="T3" fmla="*/ 0 h 475"/>
                <a:gd name="T4" fmla="*/ 3098 w 3117"/>
                <a:gd name="T5" fmla="*/ 338 h 475"/>
                <a:gd name="T6" fmla="*/ 1773 w 3117"/>
                <a:gd name="T7" fmla="*/ 293 h 475"/>
                <a:gd name="T8" fmla="*/ 1768 w 3117"/>
                <a:gd name="T9" fmla="*/ 300 h 475"/>
                <a:gd name="T10" fmla="*/ 1758 w 3117"/>
                <a:gd name="T11" fmla="*/ 295 h 475"/>
                <a:gd name="T12" fmla="*/ 1761 w 3117"/>
                <a:gd name="T13" fmla="*/ 293 h 475"/>
                <a:gd name="T14" fmla="*/ 745 w 3117"/>
                <a:gd name="T15" fmla="*/ 257 h 475"/>
                <a:gd name="T16" fmla="*/ 733 w 3117"/>
                <a:gd name="T17" fmla="*/ 255 h 475"/>
                <a:gd name="T18" fmla="*/ 733 w 3117"/>
                <a:gd name="T19" fmla="*/ 255 h 475"/>
                <a:gd name="T20" fmla="*/ 730 w 3117"/>
                <a:gd name="T21" fmla="*/ 257 h 475"/>
                <a:gd name="T22" fmla="*/ 723 w 3117"/>
                <a:gd name="T23" fmla="*/ 257 h 475"/>
                <a:gd name="T24" fmla="*/ 10 w 3117"/>
                <a:gd name="T25" fmla="*/ 460 h 475"/>
                <a:gd name="T26" fmla="*/ 99 w 3117"/>
                <a:gd name="T27" fmla="*/ 0 h 475"/>
                <a:gd name="T28" fmla="*/ 90 w 3117"/>
                <a:gd name="T29" fmla="*/ 0 h 475"/>
                <a:gd name="T30" fmla="*/ 0 w 3117"/>
                <a:gd name="T31" fmla="*/ 456 h 475"/>
                <a:gd name="T32" fmla="*/ 0 w 3117"/>
                <a:gd name="T33" fmla="*/ 465 h 475"/>
                <a:gd name="T34" fmla="*/ 3 w 3117"/>
                <a:gd name="T35" fmla="*/ 463 h 475"/>
                <a:gd name="T36" fmla="*/ 5 w 3117"/>
                <a:gd name="T37" fmla="*/ 475 h 475"/>
                <a:gd name="T38" fmla="*/ 5 w 3117"/>
                <a:gd name="T39" fmla="*/ 475 h 475"/>
                <a:gd name="T40" fmla="*/ 12 w 3117"/>
                <a:gd name="T41" fmla="*/ 472 h 475"/>
                <a:gd name="T42" fmla="*/ 730 w 3117"/>
                <a:gd name="T43" fmla="*/ 267 h 475"/>
                <a:gd name="T44" fmla="*/ 733 w 3117"/>
                <a:gd name="T45" fmla="*/ 267 h 475"/>
                <a:gd name="T46" fmla="*/ 737 w 3117"/>
                <a:gd name="T47" fmla="*/ 267 h 475"/>
                <a:gd name="T48" fmla="*/ 3112 w 3117"/>
                <a:gd name="T49" fmla="*/ 349 h 475"/>
                <a:gd name="T50" fmla="*/ 3117 w 3117"/>
                <a:gd name="T51" fmla="*/ 345 h 475"/>
                <a:gd name="T52" fmla="*/ 3110 w 3117"/>
                <a:gd name="T53" fmla="*/ 333 h 475"/>
                <a:gd name="T54" fmla="*/ 2415 w 311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7" h="475">
                  <a:moveTo>
                    <a:pt x="2415" y="0"/>
                  </a:moveTo>
                  <a:lnTo>
                    <a:pt x="2392" y="0"/>
                  </a:lnTo>
                  <a:lnTo>
                    <a:pt x="3098" y="338"/>
                  </a:lnTo>
                  <a:lnTo>
                    <a:pt x="1773" y="293"/>
                  </a:lnTo>
                  <a:lnTo>
                    <a:pt x="1768" y="300"/>
                  </a:lnTo>
                  <a:lnTo>
                    <a:pt x="1758" y="295"/>
                  </a:lnTo>
                  <a:lnTo>
                    <a:pt x="1761" y="293"/>
                  </a:lnTo>
                  <a:lnTo>
                    <a:pt x="745" y="257"/>
                  </a:lnTo>
                  <a:lnTo>
                    <a:pt x="733" y="255"/>
                  </a:lnTo>
                  <a:lnTo>
                    <a:pt x="733" y="255"/>
                  </a:lnTo>
                  <a:lnTo>
                    <a:pt x="730" y="257"/>
                  </a:lnTo>
                  <a:lnTo>
                    <a:pt x="723" y="257"/>
                  </a:lnTo>
                  <a:lnTo>
                    <a:pt x="10" y="460"/>
                  </a:lnTo>
                  <a:lnTo>
                    <a:pt x="99" y="0"/>
                  </a:lnTo>
                  <a:lnTo>
                    <a:pt x="90" y="0"/>
                  </a:lnTo>
                  <a:lnTo>
                    <a:pt x="0" y="456"/>
                  </a:lnTo>
                  <a:lnTo>
                    <a:pt x="0" y="465"/>
                  </a:lnTo>
                  <a:lnTo>
                    <a:pt x="3" y="463"/>
                  </a:lnTo>
                  <a:lnTo>
                    <a:pt x="5" y="475"/>
                  </a:lnTo>
                  <a:lnTo>
                    <a:pt x="5" y="475"/>
                  </a:lnTo>
                  <a:lnTo>
                    <a:pt x="12" y="472"/>
                  </a:lnTo>
                  <a:lnTo>
                    <a:pt x="730" y="267"/>
                  </a:lnTo>
                  <a:lnTo>
                    <a:pt x="733" y="267"/>
                  </a:lnTo>
                  <a:lnTo>
                    <a:pt x="737" y="267"/>
                  </a:lnTo>
                  <a:lnTo>
                    <a:pt x="3112" y="349"/>
                  </a:lnTo>
                  <a:lnTo>
                    <a:pt x="3117" y="345"/>
                  </a:lnTo>
                  <a:lnTo>
                    <a:pt x="3110" y="333"/>
                  </a:lnTo>
                  <a:lnTo>
                    <a:pt x="2415"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2" name="Freeform 20198">
              <a:extLst>
                <a:ext uri="{FF2B5EF4-FFF2-40B4-BE49-F238E27FC236}">
                  <a16:creationId xmlns:a16="http://schemas.microsoft.com/office/drawing/2014/main" id="{32685C4B-1E4A-4F59-8328-4B5822870210}"/>
                </a:ext>
              </a:extLst>
            </p:cNvPr>
            <p:cNvSpPr>
              <a:spLocks noEditPoints="1"/>
            </p:cNvSpPr>
            <p:nvPr/>
          </p:nvSpPr>
          <p:spPr bwMode="auto">
            <a:xfrm>
              <a:off x="4500904" y="633460"/>
              <a:ext cx="1550787" cy="132734"/>
            </a:xfrm>
            <a:custGeom>
              <a:avLst/>
              <a:gdLst>
                <a:gd name="T0" fmla="*/ 15 w 984"/>
                <a:gd name="T1" fmla="*/ 3 h 84"/>
                <a:gd name="T2" fmla="*/ 0 w 984"/>
                <a:gd name="T3" fmla="*/ 84 h 84"/>
                <a:gd name="T4" fmla="*/ 4 w 984"/>
                <a:gd name="T5" fmla="*/ 84 h 84"/>
                <a:gd name="T6" fmla="*/ 20 w 984"/>
                <a:gd name="T7" fmla="*/ 4 h 84"/>
                <a:gd name="T8" fmla="*/ 15 w 984"/>
                <a:gd name="T9" fmla="*/ 3 h 84"/>
                <a:gd name="T10" fmla="*/ 811 w 984"/>
                <a:gd name="T11" fmla="*/ 0 h 84"/>
                <a:gd name="T12" fmla="*/ 809 w 984"/>
                <a:gd name="T13" fmla="*/ 4 h 84"/>
                <a:gd name="T14" fmla="*/ 974 w 984"/>
                <a:gd name="T15" fmla="*/ 84 h 84"/>
                <a:gd name="T16" fmla="*/ 984 w 984"/>
                <a:gd name="T17" fmla="*/ 84 h 84"/>
                <a:gd name="T18" fmla="*/ 811 w 984"/>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4" h="84">
                  <a:moveTo>
                    <a:pt x="15" y="3"/>
                  </a:moveTo>
                  <a:cubicBezTo>
                    <a:pt x="0" y="84"/>
                    <a:pt x="0" y="84"/>
                    <a:pt x="0" y="84"/>
                  </a:cubicBezTo>
                  <a:cubicBezTo>
                    <a:pt x="4" y="84"/>
                    <a:pt x="4" y="84"/>
                    <a:pt x="4" y="84"/>
                  </a:cubicBezTo>
                  <a:cubicBezTo>
                    <a:pt x="20" y="4"/>
                    <a:pt x="20" y="4"/>
                    <a:pt x="20" y="4"/>
                  </a:cubicBezTo>
                  <a:cubicBezTo>
                    <a:pt x="18" y="3"/>
                    <a:pt x="17" y="3"/>
                    <a:pt x="15" y="3"/>
                  </a:cubicBezTo>
                  <a:moveTo>
                    <a:pt x="811" y="0"/>
                  </a:moveTo>
                  <a:cubicBezTo>
                    <a:pt x="809" y="4"/>
                    <a:pt x="809" y="4"/>
                    <a:pt x="809" y="4"/>
                  </a:cubicBezTo>
                  <a:cubicBezTo>
                    <a:pt x="974" y="84"/>
                    <a:pt x="974" y="84"/>
                    <a:pt x="974" y="84"/>
                  </a:cubicBezTo>
                  <a:cubicBezTo>
                    <a:pt x="984" y="84"/>
                    <a:pt x="984" y="84"/>
                    <a:pt x="984" y="84"/>
                  </a:cubicBezTo>
                  <a:cubicBezTo>
                    <a:pt x="811" y="0"/>
                    <a:pt x="811" y="0"/>
                    <a:pt x="81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3" name="Freeform 20199">
              <a:extLst>
                <a:ext uri="{FF2B5EF4-FFF2-40B4-BE49-F238E27FC236}">
                  <a16:creationId xmlns:a16="http://schemas.microsoft.com/office/drawing/2014/main" id="{FFE47A54-B735-459C-A5FF-FC42F80A23C7}"/>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4" name="Freeform 20200">
              <a:extLst>
                <a:ext uri="{FF2B5EF4-FFF2-40B4-BE49-F238E27FC236}">
                  <a16:creationId xmlns:a16="http://schemas.microsoft.com/office/drawing/2014/main" id="{D8A0AF62-0061-4B2D-A5E5-EC5915E924CC}"/>
                </a:ext>
              </a:extLst>
            </p:cNvPr>
            <p:cNvSpPr/>
            <p:nvPr/>
          </p:nvSpPr>
          <p:spPr bwMode="auto">
            <a:xfrm>
              <a:off x="6527932" y="998978"/>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5" name="Freeform 20201">
              <a:extLst>
                <a:ext uri="{FF2B5EF4-FFF2-40B4-BE49-F238E27FC236}">
                  <a16:creationId xmlns:a16="http://schemas.microsoft.com/office/drawing/2014/main" id="{7D43516E-370A-4C95-B000-38DF384E2D59}"/>
                </a:ext>
              </a:extLst>
            </p:cNvPr>
            <p:cNvSpPr>
              <a:spLocks noEditPoints="1"/>
            </p:cNvSpPr>
            <p:nvPr/>
          </p:nvSpPr>
          <p:spPr bwMode="auto">
            <a:xfrm>
              <a:off x="4506907" y="458706"/>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26" name="Freeform 20204">
              <a:extLst>
                <a:ext uri="{FF2B5EF4-FFF2-40B4-BE49-F238E27FC236}">
                  <a16:creationId xmlns:a16="http://schemas.microsoft.com/office/drawing/2014/main" id="{3F9AD541-71A6-48B1-8777-1062D9BC0637}"/>
                </a:ext>
              </a:extLst>
            </p:cNvPr>
            <p:cNvSpPr>
              <a:spLocks noEditPoints="1"/>
            </p:cNvSpPr>
            <p:nvPr/>
          </p:nvSpPr>
          <p:spPr bwMode="auto">
            <a:xfrm>
              <a:off x="6970824" y="-361042"/>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7" name="Freeform 20205">
              <a:extLst>
                <a:ext uri="{FF2B5EF4-FFF2-40B4-BE49-F238E27FC236}">
                  <a16:creationId xmlns:a16="http://schemas.microsoft.com/office/drawing/2014/main" id="{2B1EF791-C699-47E0-91BE-550553B1E4B9}"/>
                </a:ext>
              </a:extLst>
            </p:cNvPr>
            <p:cNvSpPr/>
            <p:nvPr/>
          </p:nvSpPr>
          <p:spPr bwMode="auto">
            <a:xfrm>
              <a:off x="6101049" y="155886"/>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8" name="Freeform 20206">
              <a:extLst>
                <a:ext uri="{FF2B5EF4-FFF2-40B4-BE49-F238E27FC236}">
                  <a16:creationId xmlns:a16="http://schemas.microsoft.com/office/drawing/2014/main" id="{98DCEA5F-4FE2-4756-947A-0904E0E473FE}"/>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29" name="Freeform 20207">
              <a:extLst>
                <a:ext uri="{FF2B5EF4-FFF2-40B4-BE49-F238E27FC236}">
                  <a16:creationId xmlns:a16="http://schemas.microsoft.com/office/drawing/2014/main" id="{4F7093FE-5B9E-4C38-B779-FAD4C19A97E6}"/>
                </a:ext>
              </a:extLst>
            </p:cNvPr>
            <p:cNvSpPr/>
            <p:nvPr/>
          </p:nvSpPr>
          <p:spPr bwMode="auto">
            <a:xfrm>
              <a:off x="5613468" y="766194"/>
              <a:ext cx="102719" cy="200101"/>
            </a:xfrm>
            <a:custGeom>
              <a:avLst/>
              <a:gdLst>
                <a:gd name="T0" fmla="*/ 154 w 154"/>
                <a:gd name="T1" fmla="*/ 0 h 300"/>
                <a:gd name="T2" fmla="*/ 142 w 154"/>
                <a:gd name="T3" fmla="*/ 0 h 300"/>
                <a:gd name="T4" fmla="*/ 3 w 154"/>
                <a:gd name="T5" fmla="*/ 293 h 300"/>
                <a:gd name="T6" fmla="*/ 0 w 154"/>
                <a:gd name="T7" fmla="*/ 295 h 300"/>
                <a:gd name="T8" fmla="*/ 10 w 154"/>
                <a:gd name="T9" fmla="*/ 300 h 300"/>
                <a:gd name="T10" fmla="*/ 15 w 154"/>
                <a:gd name="T11" fmla="*/ 293 h 300"/>
                <a:gd name="T12" fmla="*/ 154 w 154"/>
                <a:gd name="T13" fmla="*/ 0 h 300"/>
              </a:gdLst>
              <a:ahLst/>
              <a:cxnLst>
                <a:cxn ang="0">
                  <a:pos x="T0" y="T1"/>
                </a:cxn>
                <a:cxn ang="0">
                  <a:pos x="T2" y="T3"/>
                </a:cxn>
                <a:cxn ang="0">
                  <a:pos x="T4" y="T5"/>
                </a:cxn>
                <a:cxn ang="0">
                  <a:pos x="T6" y="T7"/>
                </a:cxn>
                <a:cxn ang="0">
                  <a:pos x="T8" y="T9"/>
                </a:cxn>
                <a:cxn ang="0">
                  <a:pos x="T10" y="T11"/>
                </a:cxn>
                <a:cxn ang="0">
                  <a:pos x="T12" y="T13"/>
                </a:cxn>
              </a:cxnLst>
              <a:rect l="0" t="0" r="r" b="b"/>
              <a:pathLst>
                <a:path w="154" h="300">
                  <a:moveTo>
                    <a:pt x="154" y="0"/>
                  </a:moveTo>
                  <a:lnTo>
                    <a:pt x="142" y="0"/>
                  </a:lnTo>
                  <a:lnTo>
                    <a:pt x="3" y="293"/>
                  </a:lnTo>
                  <a:lnTo>
                    <a:pt x="0" y="295"/>
                  </a:lnTo>
                  <a:lnTo>
                    <a:pt x="10" y="300"/>
                  </a:lnTo>
                  <a:lnTo>
                    <a:pt x="15" y="293"/>
                  </a:lnTo>
                  <a:lnTo>
                    <a:pt x="154" y="0"/>
                  </a:ln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0" name="Freeform 20208">
              <a:extLst>
                <a:ext uri="{FF2B5EF4-FFF2-40B4-BE49-F238E27FC236}">
                  <a16:creationId xmlns:a16="http://schemas.microsoft.com/office/drawing/2014/main" id="{444C046E-B549-4186-9B23-E951925B5640}"/>
                </a:ext>
              </a:extLst>
            </p:cNvPr>
            <p:cNvSpPr/>
            <p:nvPr/>
          </p:nvSpPr>
          <p:spPr bwMode="auto">
            <a:xfrm>
              <a:off x="5708183" y="213915"/>
              <a:ext cx="271471" cy="552279"/>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1" name="Freeform 20209">
              <a:extLst>
                <a:ext uri="{FF2B5EF4-FFF2-40B4-BE49-F238E27FC236}">
                  <a16:creationId xmlns:a16="http://schemas.microsoft.com/office/drawing/2014/main" id="{93EB72C3-600B-4FAB-9432-FA46472563CF}"/>
                </a:ext>
              </a:extLst>
            </p:cNvPr>
            <p:cNvSpPr/>
            <p:nvPr/>
          </p:nvSpPr>
          <p:spPr bwMode="auto">
            <a:xfrm>
              <a:off x="6668004" y="327973"/>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2" name="Freeform 20210">
              <a:extLst>
                <a:ext uri="{FF2B5EF4-FFF2-40B4-BE49-F238E27FC236}">
                  <a16:creationId xmlns:a16="http://schemas.microsoft.com/office/drawing/2014/main" id="{9B5857DE-A071-4314-8B64-6E1C1DA90972}"/>
                </a:ext>
              </a:extLst>
            </p:cNvPr>
            <p:cNvSpPr>
              <a:spLocks noEditPoints="1"/>
            </p:cNvSpPr>
            <p:nvPr/>
          </p:nvSpPr>
          <p:spPr bwMode="auto">
            <a:xfrm>
              <a:off x="5982322" y="143213"/>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3" name="Freeform 20213">
              <a:extLst>
                <a:ext uri="{FF2B5EF4-FFF2-40B4-BE49-F238E27FC236}">
                  <a16:creationId xmlns:a16="http://schemas.microsoft.com/office/drawing/2014/main" id="{AEE7A2FB-F918-40C0-80D4-93D51742CA91}"/>
                </a:ext>
              </a:extLst>
            </p:cNvPr>
            <p:cNvSpPr/>
            <p:nvPr/>
          </p:nvSpPr>
          <p:spPr bwMode="auto">
            <a:xfrm>
              <a:off x="6513926" y="-201628"/>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4" name="Freeform 20215">
              <a:extLst>
                <a:ext uri="{FF2B5EF4-FFF2-40B4-BE49-F238E27FC236}">
                  <a16:creationId xmlns:a16="http://schemas.microsoft.com/office/drawing/2014/main" id="{ECA5505B-A301-4641-A343-23B4B95E1785}"/>
                </a:ext>
              </a:extLst>
            </p:cNvPr>
            <p:cNvSpPr/>
            <p:nvPr/>
          </p:nvSpPr>
          <p:spPr bwMode="auto">
            <a:xfrm>
              <a:off x="6504588" y="-69561"/>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5" name="Freeform 20216">
              <a:extLst>
                <a:ext uri="{FF2B5EF4-FFF2-40B4-BE49-F238E27FC236}">
                  <a16:creationId xmlns:a16="http://schemas.microsoft.com/office/drawing/2014/main" id="{D673F888-17D4-4F16-AC29-0004235FEA55}"/>
                </a:ext>
              </a:extLst>
            </p:cNvPr>
            <p:cNvSpPr>
              <a:spLocks noEditPoints="1"/>
            </p:cNvSpPr>
            <p:nvPr/>
          </p:nvSpPr>
          <p:spPr bwMode="auto">
            <a:xfrm>
              <a:off x="6515260" y="454036"/>
              <a:ext cx="808410" cy="548277"/>
            </a:xfrm>
            <a:custGeom>
              <a:avLst/>
              <a:gdLst>
                <a:gd name="T0" fmla="*/ 3 w 513"/>
                <a:gd name="T1" fmla="*/ 344 h 348"/>
                <a:gd name="T2" fmla="*/ 1 w 513"/>
                <a:gd name="T3" fmla="*/ 346 h 348"/>
                <a:gd name="T4" fmla="*/ 0 w 513"/>
                <a:gd name="T5" fmla="*/ 348 h 348"/>
                <a:gd name="T6" fmla="*/ 5 w 513"/>
                <a:gd name="T7" fmla="*/ 346 h 348"/>
                <a:gd name="T8" fmla="*/ 4 w 513"/>
                <a:gd name="T9" fmla="*/ 345 h 348"/>
                <a:gd name="T10" fmla="*/ 3 w 513"/>
                <a:gd name="T11" fmla="*/ 344 h 348"/>
                <a:gd name="T12" fmla="*/ 262 w 513"/>
                <a:gd name="T13" fmla="*/ 8 h 348"/>
                <a:gd name="T14" fmla="*/ 7 w 513"/>
                <a:gd name="T15" fmla="*/ 338 h 348"/>
                <a:gd name="T16" fmla="*/ 8 w 513"/>
                <a:gd name="T17" fmla="*/ 342 h 348"/>
                <a:gd name="T18" fmla="*/ 19 w 513"/>
                <a:gd name="T19" fmla="*/ 342 h 348"/>
                <a:gd name="T20" fmla="*/ 506 w 513"/>
                <a:gd name="T21" fmla="*/ 180 h 348"/>
                <a:gd name="T22" fmla="*/ 505 w 513"/>
                <a:gd name="T23" fmla="*/ 176 h 348"/>
                <a:gd name="T24" fmla="*/ 12 w 513"/>
                <a:gd name="T25" fmla="*/ 340 h 348"/>
                <a:gd name="T26" fmla="*/ 266 w 513"/>
                <a:gd name="T27" fmla="*/ 11 h 348"/>
                <a:gd name="T28" fmla="*/ 262 w 513"/>
                <a:gd name="T29" fmla="*/ 8 h 348"/>
                <a:gd name="T30" fmla="*/ 320 w 513"/>
                <a:gd name="T31" fmla="*/ 0 h 348"/>
                <a:gd name="T32" fmla="*/ 318 w 513"/>
                <a:gd name="T33" fmla="*/ 4 h 348"/>
                <a:gd name="T34" fmla="*/ 511 w 513"/>
                <a:gd name="T35" fmla="*/ 135 h 348"/>
                <a:gd name="T36" fmla="*/ 513 w 513"/>
                <a:gd name="T37" fmla="*/ 132 h 348"/>
                <a:gd name="T38" fmla="*/ 320 w 513"/>
                <a:gd name="T3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348">
                  <a:moveTo>
                    <a:pt x="3" y="344"/>
                  </a:moveTo>
                  <a:cubicBezTo>
                    <a:pt x="1" y="346"/>
                    <a:pt x="1" y="346"/>
                    <a:pt x="1" y="346"/>
                  </a:cubicBezTo>
                  <a:cubicBezTo>
                    <a:pt x="0" y="348"/>
                    <a:pt x="0" y="348"/>
                    <a:pt x="0" y="348"/>
                  </a:cubicBezTo>
                  <a:cubicBezTo>
                    <a:pt x="5" y="346"/>
                    <a:pt x="5" y="346"/>
                    <a:pt x="5" y="346"/>
                  </a:cubicBezTo>
                  <a:cubicBezTo>
                    <a:pt x="4" y="345"/>
                    <a:pt x="4" y="345"/>
                    <a:pt x="4" y="345"/>
                  </a:cubicBezTo>
                  <a:cubicBezTo>
                    <a:pt x="3" y="344"/>
                    <a:pt x="3" y="344"/>
                    <a:pt x="3" y="344"/>
                  </a:cubicBezTo>
                  <a:moveTo>
                    <a:pt x="262" y="8"/>
                  </a:moveTo>
                  <a:cubicBezTo>
                    <a:pt x="7" y="338"/>
                    <a:pt x="7" y="338"/>
                    <a:pt x="7" y="338"/>
                  </a:cubicBezTo>
                  <a:cubicBezTo>
                    <a:pt x="8" y="342"/>
                    <a:pt x="8" y="342"/>
                    <a:pt x="8" y="342"/>
                  </a:cubicBezTo>
                  <a:cubicBezTo>
                    <a:pt x="19" y="342"/>
                    <a:pt x="19" y="342"/>
                    <a:pt x="19" y="342"/>
                  </a:cubicBezTo>
                  <a:cubicBezTo>
                    <a:pt x="506" y="180"/>
                    <a:pt x="506" y="180"/>
                    <a:pt x="506" y="180"/>
                  </a:cubicBezTo>
                  <a:cubicBezTo>
                    <a:pt x="506" y="179"/>
                    <a:pt x="505" y="177"/>
                    <a:pt x="505" y="176"/>
                  </a:cubicBezTo>
                  <a:cubicBezTo>
                    <a:pt x="12" y="340"/>
                    <a:pt x="12" y="340"/>
                    <a:pt x="12" y="340"/>
                  </a:cubicBezTo>
                  <a:cubicBezTo>
                    <a:pt x="266" y="11"/>
                    <a:pt x="266" y="11"/>
                    <a:pt x="266" y="11"/>
                  </a:cubicBezTo>
                  <a:cubicBezTo>
                    <a:pt x="265" y="10"/>
                    <a:pt x="263" y="9"/>
                    <a:pt x="262" y="8"/>
                  </a:cubicBezTo>
                  <a:moveTo>
                    <a:pt x="320" y="0"/>
                  </a:moveTo>
                  <a:cubicBezTo>
                    <a:pt x="319" y="2"/>
                    <a:pt x="318" y="3"/>
                    <a:pt x="318" y="4"/>
                  </a:cubicBezTo>
                  <a:cubicBezTo>
                    <a:pt x="511" y="135"/>
                    <a:pt x="511" y="135"/>
                    <a:pt x="511" y="135"/>
                  </a:cubicBezTo>
                  <a:cubicBezTo>
                    <a:pt x="511" y="134"/>
                    <a:pt x="512" y="133"/>
                    <a:pt x="513" y="132"/>
                  </a:cubicBezTo>
                  <a:cubicBezTo>
                    <a:pt x="320" y="0"/>
                    <a:pt x="320" y="0"/>
                    <a:pt x="32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6" name="Freeform 20217">
              <a:extLst>
                <a:ext uri="{FF2B5EF4-FFF2-40B4-BE49-F238E27FC236}">
                  <a16:creationId xmlns:a16="http://schemas.microsoft.com/office/drawing/2014/main" id="{2E17D3F7-820D-4C60-88FA-AB7F0863EC4B}"/>
                </a:ext>
              </a:extLst>
            </p:cNvPr>
            <p:cNvSpPr>
              <a:spLocks noEditPoints="1"/>
            </p:cNvSpPr>
            <p:nvPr/>
          </p:nvSpPr>
          <p:spPr bwMode="auto">
            <a:xfrm>
              <a:off x="6488579" y="-118253"/>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7" name="Freeform 20218">
              <a:extLst>
                <a:ext uri="{FF2B5EF4-FFF2-40B4-BE49-F238E27FC236}">
                  <a16:creationId xmlns:a16="http://schemas.microsoft.com/office/drawing/2014/main" id="{33B11869-A18B-47D3-B5E0-D3CE2516A812}"/>
                </a:ext>
              </a:extLst>
            </p:cNvPr>
            <p:cNvSpPr/>
            <p:nvPr/>
          </p:nvSpPr>
          <p:spPr bwMode="auto">
            <a:xfrm>
              <a:off x="6907459" y="-832614"/>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38" name="Freeform 20219">
              <a:extLst>
                <a:ext uri="{FF2B5EF4-FFF2-40B4-BE49-F238E27FC236}">
                  <a16:creationId xmlns:a16="http://schemas.microsoft.com/office/drawing/2014/main" id="{C60C7A24-EB74-42CA-A01E-AD9316315789}"/>
                </a:ext>
              </a:extLst>
            </p:cNvPr>
            <p:cNvSpPr>
              <a:spLocks noEditPoints="1"/>
            </p:cNvSpPr>
            <p:nvPr/>
          </p:nvSpPr>
          <p:spPr bwMode="auto">
            <a:xfrm>
              <a:off x="5986992" y="-1158778"/>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39" name="Freeform 20223">
              <a:extLst>
                <a:ext uri="{FF2B5EF4-FFF2-40B4-BE49-F238E27FC236}">
                  <a16:creationId xmlns:a16="http://schemas.microsoft.com/office/drawing/2014/main" id="{D6B5506C-1DF5-47BE-88C5-9519BDEECE4D}"/>
                </a:ext>
              </a:extLst>
            </p:cNvPr>
            <p:cNvSpPr/>
            <p:nvPr/>
          </p:nvSpPr>
          <p:spPr bwMode="auto">
            <a:xfrm>
              <a:off x="6026345" y="-1117424"/>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0" name="Freeform 20224">
              <a:extLst>
                <a:ext uri="{FF2B5EF4-FFF2-40B4-BE49-F238E27FC236}">
                  <a16:creationId xmlns:a16="http://schemas.microsoft.com/office/drawing/2014/main" id="{DDF77915-0B74-4618-865E-F653F9E7E533}"/>
                </a:ext>
              </a:extLst>
            </p:cNvPr>
            <p:cNvSpPr/>
            <p:nvPr/>
          </p:nvSpPr>
          <p:spPr bwMode="auto">
            <a:xfrm>
              <a:off x="6668004" y="-739233"/>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41" name="Freeform 20225">
              <a:extLst>
                <a:ext uri="{FF2B5EF4-FFF2-40B4-BE49-F238E27FC236}">
                  <a16:creationId xmlns:a16="http://schemas.microsoft.com/office/drawing/2014/main" id="{78B87CE3-6E8E-4AD4-8CFD-9074691918DD}"/>
                </a:ext>
              </a:extLst>
            </p:cNvPr>
            <p:cNvSpPr>
              <a:spLocks noEditPoints="1"/>
            </p:cNvSpPr>
            <p:nvPr/>
          </p:nvSpPr>
          <p:spPr bwMode="auto">
            <a:xfrm>
              <a:off x="5708183" y="-673200"/>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2" name="Freeform 20231">
              <a:extLst>
                <a:ext uri="{FF2B5EF4-FFF2-40B4-BE49-F238E27FC236}">
                  <a16:creationId xmlns:a16="http://schemas.microsoft.com/office/drawing/2014/main" id="{E70011B6-53B5-4630-A69D-CB8744EA3D5A}"/>
                </a:ext>
              </a:extLst>
            </p:cNvPr>
            <p:cNvSpPr>
              <a:spLocks noEditPoints="1"/>
            </p:cNvSpPr>
            <p:nvPr/>
          </p:nvSpPr>
          <p:spPr bwMode="auto">
            <a:xfrm>
              <a:off x="7470411" y="-1270835"/>
              <a:ext cx="446226" cy="1121233"/>
            </a:xfrm>
            <a:custGeom>
              <a:avLst/>
              <a:gdLst>
                <a:gd name="T0" fmla="*/ 13 w 283"/>
                <a:gd name="T1" fmla="*/ 23 h 711"/>
                <a:gd name="T2" fmla="*/ 9 w 283"/>
                <a:gd name="T3" fmla="*/ 24 h 711"/>
                <a:gd name="T4" fmla="*/ 276 w 283"/>
                <a:gd name="T5" fmla="*/ 701 h 711"/>
                <a:gd name="T6" fmla="*/ 279 w 283"/>
                <a:gd name="T7" fmla="*/ 711 h 711"/>
                <a:gd name="T8" fmla="*/ 283 w 283"/>
                <a:gd name="T9" fmla="*/ 709 h 711"/>
                <a:gd name="T10" fmla="*/ 283 w 283"/>
                <a:gd name="T11" fmla="*/ 709 h 711"/>
                <a:gd name="T12" fmla="*/ 13 w 283"/>
                <a:gd name="T13" fmla="*/ 23 h 711"/>
                <a:gd name="T14" fmla="*/ 4 w 283"/>
                <a:gd name="T15" fmla="*/ 0 h 711"/>
                <a:gd name="T16" fmla="*/ 0 w 283"/>
                <a:gd name="T17" fmla="*/ 1 h 711"/>
                <a:gd name="T18" fmla="*/ 5 w 283"/>
                <a:gd name="T19" fmla="*/ 12 h 711"/>
                <a:gd name="T20" fmla="*/ 9 w 283"/>
                <a:gd name="T21" fmla="*/ 11 h 711"/>
                <a:gd name="T22" fmla="*/ 4 w 283"/>
                <a:gd name="T23"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711">
                  <a:moveTo>
                    <a:pt x="13" y="23"/>
                  </a:moveTo>
                  <a:cubicBezTo>
                    <a:pt x="12" y="23"/>
                    <a:pt x="11" y="24"/>
                    <a:pt x="9" y="24"/>
                  </a:cubicBezTo>
                  <a:cubicBezTo>
                    <a:pt x="276" y="701"/>
                    <a:pt x="276" y="701"/>
                    <a:pt x="276" y="701"/>
                  </a:cubicBezTo>
                  <a:cubicBezTo>
                    <a:pt x="279" y="711"/>
                    <a:pt x="279" y="711"/>
                    <a:pt x="279" y="711"/>
                  </a:cubicBezTo>
                  <a:cubicBezTo>
                    <a:pt x="283" y="709"/>
                    <a:pt x="283" y="709"/>
                    <a:pt x="283" y="709"/>
                  </a:cubicBezTo>
                  <a:cubicBezTo>
                    <a:pt x="283" y="709"/>
                    <a:pt x="283" y="709"/>
                    <a:pt x="283" y="709"/>
                  </a:cubicBezTo>
                  <a:cubicBezTo>
                    <a:pt x="13" y="23"/>
                    <a:pt x="13" y="23"/>
                    <a:pt x="13" y="23"/>
                  </a:cubicBezTo>
                  <a:moveTo>
                    <a:pt x="4" y="0"/>
                  </a:moveTo>
                  <a:cubicBezTo>
                    <a:pt x="3" y="0"/>
                    <a:pt x="2" y="1"/>
                    <a:pt x="0" y="1"/>
                  </a:cubicBezTo>
                  <a:cubicBezTo>
                    <a:pt x="5" y="12"/>
                    <a:pt x="5" y="12"/>
                    <a:pt x="5" y="12"/>
                  </a:cubicBezTo>
                  <a:cubicBezTo>
                    <a:pt x="6" y="12"/>
                    <a:pt x="7" y="11"/>
                    <a:pt x="9" y="11"/>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3" name="Freeform 20252">
              <a:extLst>
                <a:ext uri="{FF2B5EF4-FFF2-40B4-BE49-F238E27FC236}">
                  <a16:creationId xmlns:a16="http://schemas.microsoft.com/office/drawing/2014/main" id="{4532AAE9-7C42-41C7-B9B5-FE9D604C61A8}"/>
                </a:ext>
              </a:extLst>
            </p:cNvPr>
            <p:cNvSpPr/>
            <p:nvPr/>
          </p:nvSpPr>
          <p:spPr bwMode="auto">
            <a:xfrm>
              <a:off x="4294132" y="-731229"/>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4" name="Freeform 20253">
              <a:extLst>
                <a:ext uri="{FF2B5EF4-FFF2-40B4-BE49-F238E27FC236}">
                  <a16:creationId xmlns:a16="http://schemas.microsoft.com/office/drawing/2014/main" id="{B5CB4E13-9434-4503-B60A-8C786EABD729}"/>
                </a:ext>
              </a:extLst>
            </p:cNvPr>
            <p:cNvSpPr/>
            <p:nvPr/>
          </p:nvSpPr>
          <p:spPr bwMode="auto">
            <a:xfrm>
              <a:off x="4762370" y="-994696"/>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5" name="Freeform 20254">
              <a:extLst>
                <a:ext uri="{FF2B5EF4-FFF2-40B4-BE49-F238E27FC236}">
                  <a16:creationId xmlns:a16="http://schemas.microsoft.com/office/drawing/2014/main" id="{A2535892-5D3F-47BD-9D41-9E528ACA1910}"/>
                </a:ext>
              </a:extLst>
            </p:cNvPr>
            <p:cNvSpPr/>
            <p:nvPr/>
          </p:nvSpPr>
          <p:spPr bwMode="auto">
            <a:xfrm>
              <a:off x="5434044" y="-550471"/>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6" name="Freeform 20256">
              <a:extLst>
                <a:ext uri="{FF2B5EF4-FFF2-40B4-BE49-F238E27FC236}">
                  <a16:creationId xmlns:a16="http://schemas.microsoft.com/office/drawing/2014/main" id="{EA4A0619-8B41-4A1D-8E78-0616DA363AB7}"/>
                </a:ext>
              </a:extLst>
            </p:cNvPr>
            <p:cNvSpPr/>
            <p:nvPr/>
          </p:nvSpPr>
          <p:spPr bwMode="auto">
            <a:xfrm>
              <a:off x="4830405" y="-142265"/>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7" name="Freeform 20257">
              <a:extLst>
                <a:ext uri="{FF2B5EF4-FFF2-40B4-BE49-F238E27FC236}">
                  <a16:creationId xmlns:a16="http://schemas.microsoft.com/office/drawing/2014/main" id="{459C7694-2A86-4C5C-A264-2DF551C9E358}"/>
                </a:ext>
              </a:extLst>
            </p:cNvPr>
            <p:cNvSpPr/>
            <p:nvPr/>
          </p:nvSpPr>
          <p:spPr bwMode="auto">
            <a:xfrm>
              <a:off x="5660826" y="-439748"/>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8" name="Freeform 20258">
              <a:extLst>
                <a:ext uri="{FF2B5EF4-FFF2-40B4-BE49-F238E27FC236}">
                  <a16:creationId xmlns:a16="http://schemas.microsoft.com/office/drawing/2014/main" id="{3B98CB2E-9684-410B-9ED3-B328D8ECD097}"/>
                </a:ext>
              </a:extLst>
            </p:cNvPr>
            <p:cNvSpPr/>
            <p:nvPr/>
          </p:nvSpPr>
          <p:spPr bwMode="auto">
            <a:xfrm>
              <a:off x="6135734" y="-717222"/>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9" name="Freeform 20259">
              <a:extLst>
                <a:ext uri="{FF2B5EF4-FFF2-40B4-BE49-F238E27FC236}">
                  <a16:creationId xmlns:a16="http://schemas.microsoft.com/office/drawing/2014/main" id="{0B424FBA-E7A6-4045-8850-C5B3B67E15D4}"/>
                </a:ext>
              </a:extLst>
            </p:cNvPr>
            <p:cNvSpPr/>
            <p:nvPr/>
          </p:nvSpPr>
          <p:spPr bwMode="auto">
            <a:xfrm>
              <a:off x="6909460" y="362657"/>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0" name="Freeform 20260">
              <a:extLst>
                <a:ext uri="{FF2B5EF4-FFF2-40B4-BE49-F238E27FC236}">
                  <a16:creationId xmlns:a16="http://schemas.microsoft.com/office/drawing/2014/main" id="{39852451-9D32-46F3-96D1-B895A9A2B4DD}"/>
                </a:ext>
              </a:extLst>
            </p:cNvPr>
            <p:cNvSpPr/>
            <p:nvPr/>
          </p:nvSpPr>
          <p:spPr bwMode="auto">
            <a:xfrm>
              <a:off x="6668004" y="-811936"/>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1" name="Freeform 20262">
              <a:extLst>
                <a:ext uri="{FF2B5EF4-FFF2-40B4-BE49-F238E27FC236}">
                  <a16:creationId xmlns:a16="http://schemas.microsoft.com/office/drawing/2014/main" id="{7DFD80A3-611B-4AFD-8F8A-39E6665E5FD5}"/>
                </a:ext>
              </a:extLst>
            </p:cNvPr>
            <p:cNvSpPr/>
            <p:nvPr/>
          </p:nvSpPr>
          <p:spPr bwMode="auto">
            <a:xfrm>
              <a:off x="7177596" y="-893978"/>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2" name="Freeform 20263">
              <a:extLst>
                <a:ext uri="{FF2B5EF4-FFF2-40B4-BE49-F238E27FC236}">
                  <a16:creationId xmlns:a16="http://schemas.microsoft.com/office/drawing/2014/main" id="{AD5C9FD8-45E0-4E0F-B2A6-8A6E07878A79}"/>
                </a:ext>
              </a:extLst>
            </p:cNvPr>
            <p:cNvSpPr/>
            <p:nvPr/>
          </p:nvSpPr>
          <p:spPr bwMode="auto">
            <a:xfrm>
              <a:off x="7429724" y="-162275"/>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3" name="Freeform 20292">
              <a:extLst>
                <a:ext uri="{FF2B5EF4-FFF2-40B4-BE49-F238E27FC236}">
                  <a16:creationId xmlns:a16="http://schemas.microsoft.com/office/drawing/2014/main" id="{B97896EF-973B-4029-8071-8864EACFA381}"/>
                </a:ext>
              </a:extLst>
            </p:cNvPr>
            <p:cNvSpPr/>
            <p:nvPr/>
          </p:nvSpPr>
          <p:spPr bwMode="auto">
            <a:xfrm>
              <a:off x="5911620" y="-1176121"/>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4" name="Freeform 20293">
              <a:extLst>
                <a:ext uri="{FF2B5EF4-FFF2-40B4-BE49-F238E27FC236}">
                  <a16:creationId xmlns:a16="http://schemas.microsoft.com/office/drawing/2014/main" id="{AE3F8BF9-428E-44B6-9B1D-03C05F34DFD8}"/>
                </a:ext>
              </a:extLst>
            </p:cNvPr>
            <p:cNvSpPr>
              <a:spLocks noEditPoints="1"/>
            </p:cNvSpPr>
            <p:nvPr/>
          </p:nvSpPr>
          <p:spPr bwMode="auto">
            <a:xfrm>
              <a:off x="5870933" y="-1216808"/>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5" name="Freeform 20294">
              <a:extLst>
                <a:ext uri="{FF2B5EF4-FFF2-40B4-BE49-F238E27FC236}">
                  <a16:creationId xmlns:a16="http://schemas.microsoft.com/office/drawing/2014/main" id="{8A89165F-7384-46E8-8FFF-E9C659DDED74}"/>
                </a:ext>
              </a:extLst>
            </p:cNvPr>
            <p:cNvSpPr/>
            <p:nvPr/>
          </p:nvSpPr>
          <p:spPr bwMode="auto">
            <a:xfrm>
              <a:off x="7021516" y="-438414"/>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6" name="Freeform 20295">
              <a:extLst>
                <a:ext uri="{FF2B5EF4-FFF2-40B4-BE49-F238E27FC236}">
                  <a16:creationId xmlns:a16="http://schemas.microsoft.com/office/drawing/2014/main" id="{3D1623C3-F433-47E9-9FA3-AEABAF2BB3F5}"/>
                </a:ext>
              </a:extLst>
            </p:cNvPr>
            <p:cNvSpPr>
              <a:spLocks noEditPoints="1"/>
            </p:cNvSpPr>
            <p:nvPr/>
          </p:nvSpPr>
          <p:spPr bwMode="auto">
            <a:xfrm>
              <a:off x="6980162" y="-479102"/>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7" name="Freeform 20296">
              <a:extLst>
                <a:ext uri="{FF2B5EF4-FFF2-40B4-BE49-F238E27FC236}">
                  <a16:creationId xmlns:a16="http://schemas.microsoft.com/office/drawing/2014/main" id="{AB9B90B9-296C-4E9A-A72A-6192402EEE4E}"/>
                </a:ext>
              </a:extLst>
            </p:cNvPr>
            <p:cNvSpPr/>
            <p:nvPr/>
          </p:nvSpPr>
          <p:spPr bwMode="auto">
            <a:xfrm>
              <a:off x="7349016" y="669479"/>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8" name="Freeform 20297">
              <a:extLst>
                <a:ext uri="{FF2B5EF4-FFF2-40B4-BE49-F238E27FC236}">
                  <a16:creationId xmlns:a16="http://schemas.microsoft.com/office/drawing/2014/main" id="{A5AEDAE8-B63C-42C1-8862-4D1DE03A5C45}"/>
                </a:ext>
              </a:extLst>
            </p:cNvPr>
            <p:cNvSpPr>
              <a:spLocks noEditPoints="1"/>
            </p:cNvSpPr>
            <p:nvPr/>
          </p:nvSpPr>
          <p:spPr bwMode="auto">
            <a:xfrm>
              <a:off x="7308329" y="628791"/>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59" name="Freeform 20298">
              <a:extLst>
                <a:ext uri="{FF2B5EF4-FFF2-40B4-BE49-F238E27FC236}">
                  <a16:creationId xmlns:a16="http://schemas.microsoft.com/office/drawing/2014/main" id="{5C756244-1380-447D-9040-85D09D928E60}"/>
                </a:ext>
              </a:extLst>
            </p:cNvPr>
            <p:cNvSpPr/>
            <p:nvPr/>
          </p:nvSpPr>
          <p:spPr bwMode="auto">
            <a:xfrm>
              <a:off x="6920132" y="-843286"/>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0" name="Freeform 20299">
              <a:extLst>
                <a:ext uri="{FF2B5EF4-FFF2-40B4-BE49-F238E27FC236}">
                  <a16:creationId xmlns:a16="http://schemas.microsoft.com/office/drawing/2014/main" id="{C74CD98F-DB69-4658-8BFC-EF150FB85546}"/>
                </a:ext>
              </a:extLst>
            </p:cNvPr>
            <p:cNvSpPr>
              <a:spLocks noEditPoints="1"/>
            </p:cNvSpPr>
            <p:nvPr/>
          </p:nvSpPr>
          <p:spPr bwMode="auto">
            <a:xfrm>
              <a:off x="6892118" y="-871967"/>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1" name="Freeform 20306">
              <a:extLst>
                <a:ext uri="{FF2B5EF4-FFF2-40B4-BE49-F238E27FC236}">
                  <a16:creationId xmlns:a16="http://schemas.microsoft.com/office/drawing/2014/main" id="{1F3EFCF4-7A0D-4D54-9F3D-0AD1BB7A5972}"/>
                </a:ext>
              </a:extLst>
            </p:cNvPr>
            <p:cNvSpPr/>
            <p:nvPr/>
          </p:nvSpPr>
          <p:spPr bwMode="auto">
            <a:xfrm>
              <a:off x="6452561" y="-122922"/>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2" name="Freeform 20307">
              <a:extLst>
                <a:ext uri="{FF2B5EF4-FFF2-40B4-BE49-F238E27FC236}">
                  <a16:creationId xmlns:a16="http://schemas.microsoft.com/office/drawing/2014/main" id="{FDD4B0BC-318C-4AA0-B355-91EF54B953E3}"/>
                </a:ext>
              </a:extLst>
            </p:cNvPr>
            <p:cNvSpPr>
              <a:spLocks noEditPoints="1"/>
            </p:cNvSpPr>
            <p:nvPr/>
          </p:nvSpPr>
          <p:spPr bwMode="auto">
            <a:xfrm>
              <a:off x="6428549" y="-146934"/>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3" name="Freeform 20308">
              <a:extLst>
                <a:ext uri="{FF2B5EF4-FFF2-40B4-BE49-F238E27FC236}">
                  <a16:creationId xmlns:a16="http://schemas.microsoft.com/office/drawing/2014/main" id="{A84ED91E-DDC7-4FB9-851D-A52849A4D301}"/>
                </a:ext>
              </a:extLst>
            </p:cNvPr>
            <p:cNvSpPr/>
            <p:nvPr/>
          </p:nvSpPr>
          <p:spPr bwMode="auto">
            <a:xfrm>
              <a:off x="5969649" y="89852"/>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4" name="Freeform 20309">
              <a:extLst>
                <a:ext uri="{FF2B5EF4-FFF2-40B4-BE49-F238E27FC236}">
                  <a16:creationId xmlns:a16="http://schemas.microsoft.com/office/drawing/2014/main" id="{9B129AF3-B7E7-4C1C-B8BD-2241BE116EF2}"/>
                </a:ext>
              </a:extLst>
            </p:cNvPr>
            <p:cNvSpPr>
              <a:spLocks noEditPoints="1"/>
            </p:cNvSpPr>
            <p:nvPr/>
          </p:nvSpPr>
          <p:spPr bwMode="auto">
            <a:xfrm>
              <a:off x="5924293" y="43829"/>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5" name="Freeform 20310">
              <a:extLst>
                <a:ext uri="{FF2B5EF4-FFF2-40B4-BE49-F238E27FC236}">
                  <a16:creationId xmlns:a16="http://schemas.microsoft.com/office/drawing/2014/main" id="{957EA9C1-8CE2-40B5-A045-5F9A9DA32F0A}"/>
                </a:ext>
              </a:extLst>
            </p:cNvPr>
            <p:cNvSpPr/>
            <p:nvPr/>
          </p:nvSpPr>
          <p:spPr bwMode="auto">
            <a:xfrm>
              <a:off x="4789050" y="-657191"/>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6" name="Freeform 20312">
              <a:extLst>
                <a:ext uri="{FF2B5EF4-FFF2-40B4-BE49-F238E27FC236}">
                  <a16:creationId xmlns:a16="http://schemas.microsoft.com/office/drawing/2014/main" id="{85DCA704-6EFE-4ACE-A36F-172AE43502E8}"/>
                </a:ext>
              </a:extLst>
            </p:cNvPr>
            <p:cNvSpPr>
              <a:spLocks noEditPoints="1"/>
            </p:cNvSpPr>
            <p:nvPr/>
          </p:nvSpPr>
          <p:spPr bwMode="auto">
            <a:xfrm>
              <a:off x="4748355" y="-698546"/>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67" name="Freeform 20313">
              <a:extLst>
                <a:ext uri="{FF2B5EF4-FFF2-40B4-BE49-F238E27FC236}">
                  <a16:creationId xmlns:a16="http://schemas.microsoft.com/office/drawing/2014/main" id="{BF873867-3F7D-435C-98AC-C254D189E0EA}"/>
                </a:ext>
              </a:extLst>
            </p:cNvPr>
            <p:cNvSpPr/>
            <p:nvPr/>
          </p:nvSpPr>
          <p:spPr bwMode="auto">
            <a:xfrm>
              <a:off x="4494894" y="476047"/>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8" name="Freeform 20314">
              <a:extLst>
                <a:ext uri="{FF2B5EF4-FFF2-40B4-BE49-F238E27FC236}">
                  <a16:creationId xmlns:a16="http://schemas.microsoft.com/office/drawing/2014/main" id="{12CBFB26-CC0C-4DA4-8028-48432AFD2A46}"/>
                </a:ext>
              </a:extLst>
            </p:cNvPr>
            <p:cNvSpPr>
              <a:spLocks noEditPoints="1"/>
            </p:cNvSpPr>
            <p:nvPr/>
          </p:nvSpPr>
          <p:spPr bwMode="auto">
            <a:xfrm>
              <a:off x="4439532" y="419351"/>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69" name="Freeform 20315">
              <a:extLst>
                <a:ext uri="{FF2B5EF4-FFF2-40B4-BE49-F238E27FC236}">
                  <a16:creationId xmlns:a16="http://schemas.microsoft.com/office/drawing/2014/main" id="{157EEE33-FCF7-4FDE-A1BC-94F1543EE402}"/>
                </a:ext>
              </a:extLst>
            </p:cNvPr>
            <p:cNvSpPr/>
            <p:nvPr/>
          </p:nvSpPr>
          <p:spPr bwMode="auto">
            <a:xfrm>
              <a:off x="5096531" y="-592493"/>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0" name="Freeform 20316">
              <a:extLst>
                <a:ext uri="{FF2B5EF4-FFF2-40B4-BE49-F238E27FC236}">
                  <a16:creationId xmlns:a16="http://schemas.microsoft.com/office/drawing/2014/main" id="{01031274-A385-42A9-BFAE-8220BD47ADDC}"/>
                </a:ext>
              </a:extLst>
            </p:cNvPr>
            <p:cNvSpPr>
              <a:spLocks noEditPoints="1"/>
            </p:cNvSpPr>
            <p:nvPr/>
          </p:nvSpPr>
          <p:spPr bwMode="auto">
            <a:xfrm>
              <a:off x="5074520" y="-616505"/>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1" name="Freeform 20317">
              <a:extLst>
                <a:ext uri="{FF2B5EF4-FFF2-40B4-BE49-F238E27FC236}">
                  <a16:creationId xmlns:a16="http://schemas.microsoft.com/office/drawing/2014/main" id="{8DDC304F-3CC3-469B-9A4F-52131A19B3D4}"/>
                </a:ext>
              </a:extLst>
            </p:cNvPr>
            <p:cNvSpPr/>
            <p:nvPr/>
          </p:nvSpPr>
          <p:spPr bwMode="auto">
            <a:xfrm>
              <a:off x="5359997" y="420685"/>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2" name="Freeform 20318">
              <a:extLst>
                <a:ext uri="{FF2B5EF4-FFF2-40B4-BE49-F238E27FC236}">
                  <a16:creationId xmlns:a16="http://schemas.microsoft.com/office/drawing/2014/main" id="{979237A1-47BA-438C-A8BF-3E8234E05EF3}"/>
                </a:ext>
              </a:extLst>
            </p:cNvPr>
            <p:cNvSpPr>
              <a:spLocks noEditPoints="1"/>
            </p:cNvSpPr>
            <p:nvPr/>
          </p:nvSpPr>
          <p:spPr bwMode="auto">
            <a:xfrm>
              <a:off x="5328648" y="389336"/>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3" name="Freeform 20423">
              <a:extLst>
                <a:ext uri="{FF2B5EF4-FFF2-40B4-BE49-F238E27FC236}">
                  <a16:creationId xmlns:a16="http://schemas.microsoft.com/office/drawing/2014/main" id="{315EE0A8-6C5A-480F-9C98-90C773269830}"/>
                </a:ext>
              </a:extLst>
            </p:cNvPr>
            <p:cNvSpPr/>
            <p:nvPr/>
          </p:nvSpPr>
          <p:spPr bwMode="auto">
            <a:xfrm>
              <a:off x="5276622" y="-947339"/>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4" name="Freeform 20541">
              <a:extLst>
                <a:ext uri="{FF2B5EF4-FFF2-40B4-BE49-F238E27FC236}">
                  <a16:creationId xmlns:a16="http://schemas.microsoft.com/office/drawing/2014/main" id="{6851BD9A-0E50-4F8E-8AD4-96036B004A94}"/>
                </a:ext>
              </a:extLst>
            </p:cNvPr>
            <p:cNvSpPr/>
            <p:nvPr/>
          </p:nvSpPr>
          <p:spPr bwMode="auto">
            <a:xfrm>
              <a:off x="6887440" y="-1084740"/>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5" name="Freeform 20648">
              <a:extLst>
                <a:ext uri="{FF2B5EF4-FFF2-40B4-BE49-F238E27FC236}">
                  <a16:creationId xmlns:a16="http://schemas.microsoft.com/office/drawing/2014/main" id="{88161A9A-0130-4267-90FC-58E0CEB08244}"/>
                </a:ext>
              </a:extLst>
            </p:cNvPr>
            <p:cNvSpPr/>
            <p:nvPr/>
          </p:nvSpPr>
          <p:spPr bwMode="auto">
            <a:xfrm>
              <a:off x="5875595" y="-168944"/>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6" name="Freeform 20654">
              <a:extLst>
                <a:ext uri="{FF2B5EF4-FFF2-40B4-BE49-F238E27FC236}">
                  <a16:creationId xmlns:a16="http://schemas.microsoft.com/office/drawing/2014/main" id="{4F227F7F-C4C8-4470-9E48-EEE763EF81F0}"/>
                </a:ext>
              </a:extLst>
            </p:cNvPr>
            <p:cNvSpPr>
              <a:spLocks noEditPoints="1"/>
            </p:cNvSpPr>
            <p:nvPr/>
          </p:nvSpPr>
          <p:spPr bwMode="auto">
            <a:xfrm>
              <a:off x="5484730" y="-172279"/>
              <a:ext cx="1446732" cy="1485418"/>
            </a:xfrm>
            <a:custGeom>
              <a:avLst/>
              <a:gdLst>
                <a:gd name="T0" fmla="*/ 2169 w 2169"/>
                <a:gd name="T1" fmla="*/ 154 h 2227"/>
                <a:gd name="T2" fmla="*/ 1422 w 2169"/>
                <a:gd name="T3" fmla="*/ 639 h 2227"/>
                <a:gd name="T4" fmla="*/ 1493 w 2169"/>
                <a:gd name="T5" fmla="*/ 1773 h 2227"/>
                <a:gd name="T6" fmla="*/ 1498 w 2169"/>
                <a:gd name="T7" fmla="*/ 1775 h 2227"/>
                <a:gd name="T8" fmla="*/ 791 w 2169"/>
                <a:gd name="T9" fmla="*/ 2227 h 2227"/>
                <a:gd name="T10" fmla="*/ 0 w 2169"/>
                <a:gd name="T11" fmla="*/ 1960 h 2227"/>
                <a:gd name="T12" fmla="*/ 2 w 2169"/>
                <a:gd name="T13" fmla="*/ 1950 h 2227"/>
                <a:gd name="T14" fmla="*/ 789 w 2169"/>
                <a:gd name="T15" fmla="*/ 2215 h 2227"/>
                <a:gd name="T16" fmla="*/ 1479 w 2169"/>
                <a:gd name="T17" fmla="*/ 1775 h 2227"/>
                <a:gd name="T18" fmla="*/ 581 w 2169"/>
                <a:gd name="T19" fmla="*/ 1173 h 2227"/>
                <a:gd name="T20" fmla="*/ 1413 w 2169"/>
                <a:gd name="T21" fmla="*/ 634 h 2227"/>
                <a:gd name="T22" fmla="*/ 1373 w 2169"/>
                <a:gd name="T23" fmla="*/ 0 h 2227"/>
                <a:gd name="T24" fmla="*/ 1380 w 2169"/>
                <a:gd name="T25" fmla="*/ 3 h 2227"/>
                <a:gd name="T26" fmla="*/ 2169 w 2169"/>
                <a:gd name="T27" fmla="*/ 154 h 2227"/>
                <a:gd name="T28" fmla="*/ 1422 w 2169"/>
                <a:gd name="T29" fmla="*/ 627 h 2227"/>
                <a:gd name="T30" fmla="*/ 2141 w 2169"/>
                <a:gd name="T31" fmla="*/ 159 h 2227"/>
                <a:gd name="T32" fmla="*/ 1384 w 2169"/>
                <a:gd name="T33" fmla="*/ 15 h 2227"/>
                <a:gd name="T34" fmla="*/ 1422 w 2169"/>
                <a:gd name="T35" fmla="*/ 627 h 2227"/>
                <a:gd name="T36" fmla="*/ 1484 w 2169"/>
                <a:gd name="T37" fmla="*/ 1766 h 2227"/>
                <a:gd name="T38" fmla="*/ 1413 w 2169"/>
                <a:gd name="T39" fmla="*/ 646 h 2227"/>
                <a:gd name="T40" fmla="*/ 600 w 2169"/>
                <a:gd name="T41" fmla="*/ 1173 h 2227"/>
                <a:gd name="T42" fmla="*/ 1484 w 2169"/>
                <a:gd name="T43" fmla="*/ 1766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69" h="2227">
                  <a:moveTo>
                    <a:pt x="2169" y="154"/>
                  </a:moveTo>
                  <a:lnTo>
                    <a:pt x="1422" y="639"/>
                  </a:lnTo>
                  <a:lnTo>
                    <a:pt x="1493" y="1773"/>
                  </a:lnTo>
                  <a:lnTo>
                    <a:pt x="1498" y="1775"/>
                  </a:lnTo>
                  <a:lnTo>
                    <a:pt x="791" y="2227"/>
                  </a:lnTo>
                  <a:lnTo>
                    <a:pt x="0" y="1960"/>
                  </a:lnTo>
                  <a:lnTo>
                    <a:pt x="2" y="1950"/>
                  </a:lnTo>
                  <a:lnTo>
                    <a:pt x="789" y="2215"/>
                  </a:lnTo>
                  <a:lnTo>
                    <a:pt x="1479" y="1775"/>
                  </a:lnTo>
                  <a:lnTo>
                    <a:pt x="581" y="1173"/>
                  </a:lnTo>
                  <a:lnTo>
                    <a:pt x="1413" y="634"/>
                  </a:lnTo>
                  <a:lnTo>
                    <a:pt x="1373" y="0"/>
                  </a:lnTo>
                  <a:lnTo>
                    <a:pt x="1380" y="3"/>
                  </a:lnTo>
                  <a:lnTo>
                    <a:pt x="2169" y="154"/>
                  </a:lnTo>
                  <a:close/>
                  <a:moveTo>
                    <a:pt x="1422" y="627"/>
                  </a:moveTo>
                  <a:lnTo>
                    <a:pt x="2141" y="159"/>
                  </a:lnTo>
                  <a:lnTo>
                    <a:pt x="1384" y="15"/>
                  </a:lnTo>
                  <a:lnTo>
                    <a:pt x="1422" y="627"/>
                  </a:lnTo>
                  <a:close/>
                  <a:moveTo>
                    <a:pt x="1484" y="1766"/>
                  </a:moveTo>
                  <a:lnTo>
                    <a:pt x="1413" y="646"/>
                  </a:lnTo>
                  <a:lnTo>
                    <a:pt x="600" y="1173"/>
                  </a:lnTo>
                  <a:lnTo>
                    <a:pt x="1484" y="1766"/>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7" name="Freeform 20656">
              <a:extLst>
                <a:ext uri="{FF2B5EF4-FFF2-40B4-BE49-F238E27FC236}">
                  <a16:creationId xmlns:a16="http://schemas.microsoft.com/office/drawing/2014/main" id="{3676122B-071D-43F8-82C1-05A8085FEC81}"/>
                </a:ext>
              </a:extLst>
            </p:cNvPr>
            <p:cNvSpPr/>
            <p:nvPr/>
          </p:nvSpPr>
          <p:spPr bwMode="auto">
            <a:xfrm>
              <a:off x="6870098" y="-638515"/>
              <a:ext cx="620981" cy="1255969"/>
            </a:xfrm>
            <a:custGeom>
              <a:avLst/>
              <a:gdLst>
                <a:gd name="T0" fmla="*/ 921 w 931"/>
                <a:gd name="T1" fmla="*/ 0 h 1883"/>
                <a:gd name="T2" fmla="*/ 931 w 931"/>
                <a:gd name="T3" fmla="*/ 9 h 1883"/>
                <a:gd name="T4" fmla="*/ 85 w 931"/>
                <a:gd name="T5" fmla="*/ 858 h 1883"/>
                <a:gd name="T6" fmla="*/ 12 w 931"/>
                <a:gd name="T7" fmla="*/ 1883 h 1883"/>
                <a:gd name="T8" fmla="*/ 0 w 931"/>
                <a:gd name="T9" fmla="*/ 1881 h 1883"/>
                <a:gd name="T10" fmla="*/ 73 w 931"/>
                <a:gd name="T11" fmla="*/ 853 h 1883"/>
                <a:gd name="T12" fmla="*/ 75 w 931"/>
                <a:gd name="T13" fmla="*/ 853 h 1883"/>
                <a:gd name="T14" fmla="*/ 921 w 931"/>
                <a:gd name="T15" fmla="*/ 0 h 1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1883">
                  <a:moveTo>
                    <a:pt x="921" y="0"/>
                  </a:moveTo>
                  <a:lnTo>
                    <a:pt x="931" y="9"/>
                  </a:lnTo>
                  <a:lnTo>
                    <a:pt x="85" y="858"/>
                  </a:lnTo>
                  <a:lnTo>
                    <a:pt x="12" y="1883"/>
                  </a:lnTo>
                  <a:lnTo>
                    <a:pt x="0" y="1881"/>
                  </a:lnTo>
                  <a:lnTo>
                    <a:pt x="73" y="853"/>
                  </a:lnTo>
                  <a:lnTo>
                    <a:pt x="75" y="853"/>
                  </a:lnTo>
                  <a:lnTo>
                    <a:pt x="921" y="0"/>
                  </a:ln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78" name="Freeform 20676">
              <a:extLst>
                <a:ext uri="{FF2B5EF4-FFF2-40B4-BE49-F238E27FC236}">
                  <a16:creationId xmlns:a16="http://schemas.microsoft.com/office/drawing/2014/main" id="{7E1C1C7C-0B5E-4571-89A8-E85E9BD0D2D1}"/>
                </a:ext>
              </a:extLst>
            </p:cNvPr>
            <p:cNvSpPr/>
            <p:nvPr/>
          </p:nvSpPr>
          <p:spPr bwMode="auto">
            <a:xfrm>
              <a:off x="4289459" y="922275"/>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79" name="Freeform 20677">
              <a:extLst>
                <a:ext uri="{FF2B5EF4-FFF2-40B4-BE49-F238E27FC236}">
                  <a16:creationId xmlns:a16="http://schemas.microsoft.com/office/drawing/2014/main" id="{EA9327F7-F3E3-4585-AA4D-3B4DB955058D}"/>
                </a:ext>
              </a:extLst>
            </p:cNvPr>
            <p:cNvSpPr/>
            <p:nvPr/>
          </p:nvSpPr>
          <p:spPr bwMode="auto">
            <a:xfrm>
              <a:off x="4863082" y="907601"/>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0" name="Freeform 20679">
              <a:extLst>
                <a:ext uri="{FF2B5EF4-FFF2-40B4-BE49-F238E27FC236}">
                  <a16:creationId xmlns:a16="http://schemas.microsoft.com/office/drawing/2014/main" id="{9F64F54C-2143-4F7F-94E5-F896B249FC80}"/>
                </a:ext>
              </a:extLst>
            </p:cNvPr>
            <p:cNvSpPr/>
            <p:nvPr/>
          </p:nvSpPr>
          <p:spPr bwMode="auto">
            <a:xfrm>
              <a:off x="5438707" y="1084356"/>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1" name="Freeform 20680">
              <a:extLst>
                <a:ext uri="{FF2B5EF4-FFF2-40B4-BE49-F238E27FC236}">
                  <a16:creationId xmlns:a16="http://schemas.microsoft.com/office/drawing/2014/main" id="{3CA53268-4C8C-4107-BF26-135BFFCC0565}"/>
                </a:ext>
              </a:extLst>
            </p:cNvPr>
            <p:cNvSpPr/>
            <p:nvPr/>
          </p:nvSpPr>
          <p:spPr bwMode="auto">
            <a:xfrm>
              <a:off x="5801557" y="534078"/>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2" name="Freeform 20681">
              <a:extLst>
                <a:ext uri="{FF2B5EF4-FFF2-40B4-BE49-F238E27FC236}">
                  <a16:creationId xmlns:a16="http://schemas.microsoft.com/office/drawing/2014/main" id="{F700C421-C0CA-4B66-96F9-DE45A664923C}"/>
                </a:ext>
              </a:extLst>
            </p:cNvPr>
            <p:cNvSpPr/>
            <p:nvPr/>
          </p:nvSpPr>
          <p:spPr bwMode="auto">
            <a:xfrm>
              <a:off x="5969642" y="1267116"/>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3" name="Freeform 20683">
              <a:extLst>
                <a:ext uri="{FF2B5EF4-FFF2-40B4-BE49-F238E27FC236}">
                  <a16:creationId xmlns:a16="http://schemas.microsoft.com/office/drawing/2014/main" id="{49760966-7CAC-41B6-9BA7-332E2EF499CA}"/>
                </a:ext>
              </a:extLst>
            </p:cNvPr>
            <p:cNvSpPr/>
            <p:nvPr/>
          </p:nvSpPr>
          <p:spPr bwMode="auto">
            <a:xfrm>
              <a:off x="6377849" y="198575"/>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4" name="Freeform 20684">
              <a:extLst>
                <a:ext uri="{FF2B5EF4-FFF2-40B4-BE49-F238E27FC236}">
                  <a16:creationId xmlns:a16="http://schemas.microsoft.com/office/drawing/2014/main" id="{B3F395FE-E610-4A44-898F-D05FFBBB411E}"/>
                </a:ext>
              </a:extLst>
            </p:cNvPr>
            <p:cNvSpPr/>
            <p:nvPr/>
          </p:nvSpPr>
          <p:spPr bwMode="auto">
            <a:xfrm>
              <a:off x="6343165" y="-226973"/>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5" name="Freeform 20709">
              <a:extLst>
                <a:ext uri="{FF2B5EF4-FFF2-40B4-BE49-F238E27FC236}">
                  <a16:creationId xmlns:a16="http://schemas.microsoft.com/office/drawing/2014/main" id="{A5BD627A-2C67-40A0-9845-1DAFE687E876}"/>
                </a:ext>
              </a:extLst>
            </p:cNvPr>
            <p:cNvSpPr/>
            <p:nvPr/>
          </p:nvSpPr>
          <p:spPr bwMode="auto">
            <a:xfrm>
              <a:off x="4901102" y="347984"/>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6" name="Freeform 20710">
              <a:extLst>
                <a:ext uri="{FF2B5EF4-FFF2-40B4-BE49-F238E27FC236}">
                  <a16:creationId xmlns:a16="http://schemas.microsoft.com/office/drawing/2014/main" id="{E853EA2D-D6BB-465E-8E8B-9420E93D3493}"/>
                </a:ext>
              </a:extLst>
            </p:cNvPr>
            <p:cNvSpPr>
              <a:spLocks noEditPoints="1"/>
            </p:cNvSpPr>
            <p:nvPr/>
          </p:nvSpPr>
          <p:spPr bwMode="auto">
            <a:xfrm>
              <a:off x="4852410" y="297959"/>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7" name="Freeform 20716">
              <a:extLst>
                <a:ext uri="{FF2B5EF4-FFF2-40B4-BE49-F238E27FC236}">
                  <a16:creationId xmlns:a16="http://schemas.microsoft.com/office/drawing/2014/main" id="{E737AF64-34A5-4AF6-ABCD-3C30DFE5B9BC}"/>
                </a:ext>
              </a:extLst>
            </p:cNvPr>
            <p:cNvSpPr/>
            <p:nvPr/>
          </p:nvSpPr>
          <p:spPr bwMode="auto">
            <a:xfrm>
              <a:off x="5703504" y="1181736"/>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8" name="Freeform 20717">
              <a:extLst>
                <a:ext uri="{FF2B5EF4-FFF2-40B4-BE49-F238E27FC236}">
                  <a16:creationId xmlns:a16="http://schemas.microsoft.com/office/drawing/2014/main" id="{A40B4785-A4B8-4D94-BE7F-DC2B6928372C}"/>
                </a:ext>
              </a:extLst>
            </p:cNvPr>
            <p:cNvSpPr>
              <a:spLocks noEditPoints="1"/>
            </p:cNvSpPr>
            <p:nvPr/>
          </p:nvSpPr>
          <p:spPr bwMode="auto">
            <a:xfrm>
              <a:off x="5668820" y="1147052"/>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89" name="Freeform 20718">
              <a:extLst>
                <a:ext uri="{FF2B5EF4-FFF2-40B4-BE49-F238E27FC236}">
                  <a16:creationId xmlns:a16="http://schemas.microsoft.com/office/drawing/2014/main" id="{46A6E6DF-CC39-4F9E-9909-C803EFA4D614}"/>
                </a:ext>
              </a:extLst>
            </p:cNvPr>
            <p:cNvSpPr/>
            <p:nvPr/>
          </p:nvSpPr>
          <p:spPr bwMode="auto">
            <a:xfrm>
              <a:off x="5880260" y="21817"/>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0" name="Freeform 20719">
              <a:extLst>
                <a:ext uri="{FF2B5EF4-FFF2-40B4-BE49-F238E27FC236}">
                  <a16:creationId xmlns:a16="http://schemas.microsoft.com/office/drawing/2014/main" id="{63C354DA-E532-4B6C-8479-C056CA1FEE9E}"/>
                </a:ext>
              </a:extLst>
            </p:cNvPr>
            <p:cNvSpPr>
              <a:spLocks noEditPoints="1"/>
            </p:cNvSpPr>
            <p:nvPr/>
          </p:nvSpPr>
          <p:spPr bwMode="auto">
            <a:xfrm>
              <a:off x="5843575" y="-14201"/>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1" name="Freeform 20720">
              <a:extLst>
                <a:ext uri="{FF2B5EF4-FFF2-40B4-BE49-F238E27FC236}">
                  <a16:creationId xmlns:a16="http://schemas.microsoft.com/office/drawing/2014/main" id="{B976A8CD-0E4F-4BEE-94D3-771DFB841994}"/>
                </a:ext>
              </a:extLst>
            </p:cNvPr>
            <p:cNvSpPr/>
            <p:nvPr/>
          </p:nvSpPr>
          <p:spPr bwMode="auto">
            <a:xfrm>
              <a:off x="6887435" y="-102913"/>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2" name="Freeform 20721">
              <a:extLst>
                <a:ext uri="{FF2B5EF4-FFF2-40B4-BE49-F238E27FC236}">
                  <a16:creationId xmlns:a16="http://schemas.microsoft.com/office/drawing/2014/main" id="{6F95C0C6-55E3-4C1F-8400-F8DE4161D8E0}"/>
                </a:ext>
              </a:extLst>
            </p:cNvPr>
            <p:cNvSpPr>
              <a:spLocks noEditPoints="1"/>
            </p:cNvSpPr>
            <p:nvPr/>
          </p:nvSpPr>
          <p:spPr bwMode="auto">
            <a:xfrm>
              <a:off x="6850750" y="-140265"/>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193" name="Freeform 20724">
              <a:extLst>
                <a:ext uri="{FF2B5EF4-FFF2-40B4-BE49-F238E27FC236}">
                  <a16:creationId xmlns:a16="http://schemas.microsoft.com/office/drawing/2014/main" id="{422BF568-B9CC-4F5D-BA59-8E3D4E76CD06}"/>
                </a:ext>
              </a:extLst>
            </p:cNvPr>
            <p:cNvSpPr/>
            <p:nvPr/>
          </p:nvSpPr>
          <p:spPr bwMode="auto">
            <a:xfrm>
              <a:off x="4890427" y="1627961"/>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4" name="Freeform 20722">
              <a:extLst>
                <a:ext uri="{FF2B5EF4-FFF2-40B4-BE49-F238E27FC236}">
                  <a16:creationId xmlns:a16="http://schemas.microsoft.com/office/drawing/2014/main" id="{9BE68DE8-1218-4B1E-B8ED-88798898587C}"/>
                </a:ext>
              </a:extLst>
            </p:cNvPr>
            <p:cNvSpPr/>
            <p:nvPr/>
          </p:nvSpPr>
          <p:spPr bwMode="auto">
            <a:xfrm>
              <a:off x="6409873" y="919938"/>
              <a:ext cx="156078" cy="156078"/>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grpSp>
      <p:sp>
        <p:nvSpPr>
          <p:cNvPr id="195" name="椭圆 194">
            <a:extLst>
              <a:ext uri="{FF2B5EF4-FFF2-40B4-BE49-F238E27FC236}">
                <a16:creationId xmlns:a16="http://schemas.microsoft.com/office/drawing/2014/main" id="{1AD6C054-6589-4A29-A8A2-B6C242409B74}"/>
              </a:ext>
            </a:extLst>
          </p:cNvPr>
          <p:cNvSpPr/>
          <p:nvPr/>
        </p:nvSpPr>
        <p:spPr>
          <a:xfrm>
            <a:off x="11369259" y="403283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6" name="椭圆 195">
            <a:extLst>
              <a:ext uri="{FF2B5EF4-FFF2-40B4-BE49-F238E27FC236}">
                <a16:creationId xmlns:a16="http://schemas.microsoft.com/office/drawing/2014/main" id="{E26AD269-EF27-4B35-9D5D-2D3388EA0B6F}"/>
              </a:ext>
            </a:extLst>
          </p:cNvPr>
          <p:cNvSpPr/>
          <p:nvPr/>
        </p:nvSpPr>
        <p:spPr>
          <a:xfrm>
            <a:off x="11369259" y="8520653"/>
            <a:ext cx="300886" cy="300886"/>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99" name="弦形 198">
            <a:extLst>
              <a:ext uri="{FF2B5EF4-FFF2-40B4-BE49-F238E27FC236}">
                <a16:creationId xmlns:a16="http://schemas.microsoft.com/office/drawing/2014/main" id="{2035D1EB-DF33-4489-86BC-F21A6D0EE332}"/>
              </a:ext>
            </a:extLst>
          </p:cNvPr>
          <p:cNvSpPr/>
          <p:nvPr/>
        </p:nvSpPr>
        <p:spPr>
          <a:xfrm rot="7898653">
            <a:off x="10585520" y="11939560"/>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0" name="弦形 199">
            <a:extLst>
              <a:ext uri="{FF2B5EF4-FFF2-40B4-BE49-F238E27FC236}">
                <a16:creationId xmlns:a16="http://schemas.microsoft.com/office/drawing/2014/main" id="{61B248AD-5203-4BF9-8D42-1BC29089CD70}"/>
              </a:ext>
            </a:extLst>
          </p:cNvPr>
          <p:cNvSpPr/>
          <p:nvPr/>
        </p:nvSpPr>
        <p:spPr>
          <a:xfrm rot="18728571">
            <a:off x="10585520" y="-804153"/>
            <a:ext cx="1868348" cy="1795447"/>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02" name="TextBox 108">
            <a:extLst>
              <a:ext uri="{FF2B5EF4-FFF2-40B4-BE49-F238E27FC236}">
                <a16:creationId xmlns:a16="http://schemas.microsoft.com/office/drawing/2014/main" id="{DD2CBAB6-CEAE-4656-A06B-C8BF3A56B26E}"/>
              </a:ext>
            </a:extLst>
          </p:cNvPr>
          <p:cNvSpPr txBox="1"/>
          <p:nvPr/>
        </p:nvSpPr>
        <p:spPr>
          <a:xfrm>
            <a:off x="13593392" y="8329592"/>
            <a:ext cx="8766067" cy="1856466"/>
          </a:xfrm>
          <a:prstGeom prst="rect">
            <a:avLst/>
          </a:prstGeom>
        </p:spPr>
        <p:txBody>
          <a:bodyPr vert="horz" wrap="square" lIns="0" tIns="0" rIns="0" bIns="0" anchor="t" anchorCtr="0">
            <a:noAutofit/>
          </a:bodyPr>
          <a:lstStyle/>
          <a:p>
            <a:pPr>
              <a:lnSpc>
                <a:spcPct val="115000"/>
              </a:lnSpc>
            </a:pPr>
            <a:r>
              <a:rPr lang="zh-CN" altLang="en-US" sz="3779" b="1" dirty="0">
                <a:solidFill>
                  <a:srgbClr val="788BA9"/>
                </a:solidFill>
                <a:cs typeface="+mn-ea"/>
              </a:rPr>
              <a:t>内功心法</a:t>
            </a:r>
            <a:r>
              <a:rPr lang="en-US" altLang="zh-CN" sz="3779" b="1" dirty="0">
                <a:solidFill>
                  <a:srgbClr val="788BA9"/>
                </a:solidFill>
                <a:cs typeface="+mn-ea"/>
              </a:rPr>
              <a:t>——</a:t>
            </a:r>
            <a:r>
              <a:rPr lang="zh-CN" altLang="en-US" sz="3779" b="1" dirty="0">
                <a:solidFill>
                  <a:srgbClr val="788BA9"/>
                </a:solidFill>
                <a:cs typeface="+mn-ea"/>
              </a:rPr>
              <a:t>分布式系统知识</a:t>
            </a:r>
            <a:endParaRPr lang="en-US" altLang="zh-CN" sz="3779" b="1" dirty="0">
              <a:solidFill>
                <a:srgbClr val="788BA9"/>
              </a:solidFill>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了解分布式系统架构的核心知识</a:t>
            </a:r>
            <a:endParaRPr lang="en-US" altLang="zh-CN" sz="3779" dirty="0">
              <a:solidFill>
                <a:schemeClr val="bg1">
                  <a:lumMod val="50000"/>
                </a:schemeClr>
              </a:solidFill>
              <a:latin typeface="+mn-ea"/>
              <a:cs typeface="+mn-ea"/>
            </a:endParaRPr>
          </a:p>
          <a:p>
            <a:pPr marL="539997" indent="-539997">
              <a:lnSpc>
                <a:spcPct val="115000"/>
              </a:lnSpc>
              <a:buFont typeface="Wingdings" panose="05000000000000000000" pitchFamily="2" charset="2"/>
              <a:buChar char="l"/>
            </a:pPr>
            <a:r>
              <a:rPr lang="zh-CN" altLang="en-US" sz="3779" dirty="0">
                <a:solidFill>
                  <a:schemeClr val="bg1">
                    <a:lumMod val="50000"/>
                  </a:schemeClr>
                </a:solidFill>
                <a:latin typeface="+mn-ea"/>
                <a:cs typeface="+mn-ea"/>
              </a:rPr>
              <a:t>由点成线，由线成面，融会贯通</a:t>
            </a:r>
          </a:p>
        </p:txBody>
      </p:sp>
      <p:sp>
        <p:nvSpPr>
          <p:cNvPr id="203" name="Rectangle 2">
            <a:extLst>
              <a:ext uri="{FF2B5EF4-FFF2-40B4-BE49-F238E27FC236}">
                <a16:creationId xmlns:a16="http://schemas.microsoft.com/office/drawing/2014/main" id="{76FEE83D-5AE9-480E-BF4D-7BF28EFAC01F}"/>
              </a:ext>
            </a:extLst>
          </p:cNvPr>
          <p:cNvSpPr/>
          <p:nvPr/>
        </p:nvSpPr>
        <p:spPr>
          <a:xfrm>
            <a:off x="15261257" y="7232587"/>
            <a:ext cx="3705570"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本课程的目标</a:t>
            </a:r>
          </a:p>
        </p:txBody>
      </p:sp>
      <p:sp>
        <p:nvSpPr>
          <p:cNvPr id="207" name="文本框 3">
            <a:extLst>
              <a:ext uri="{FF2B5EF4-FFF2-40B4-BE49-F238E27FC236}">
                <a16:creationId xmlns:a16="http://schemas.microsoft.com/office/drawing/2014/main" id="{EB89925B-511A-4E3B-80CD-B4EBAE8933CC}"/>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课程目标</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
        <p:nvSpPr>
          <p:cNvPr id="209" name="TextBox 108">
            <a:extLst>
              <a:ext uri="{FF2B5EF4-FFF2-40B4-BE49-F238E27FC236}">
                <a16:creationId xmlns:a16="http://schemas.microsoft.com/office/drawing/2014/main" id="{EA1711EF-C57D-45C0-95F8-B9BA0159D38A}"/>
              </a:ext>
            </a:extLst>
          </p:cNvPr>
          <p:cNvSpPr txBox="1"/>
          <p:nvPr/>
        </p:nvSpPr>
        <p:spPr>
          <a:xfrm>
            <a:off x="2874039" y="3556201"/>
            <a:ext cx="5301773" cy="2809660"/>
          </a:xfrm>
          <a:prstGeom prst="rect">
            <a:avLst/>
          </a:prstGeom>
        </p:spPr>
        <p:txBody>
          <a:bodyPr vert="horz" wrap="square" lIns="0" tIns="0" rIns="0" bIns="0" anchor="t" anchorCtr="0">
            <a:noAutofit/>
          </a:bodyPr>
          <a:lstStyle/>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概念繁多</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知识庞杂</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新兴技术层出不穷</a:t>
            </a:r>
            <a:endParaRPr lang="en-US" altLang="zh-CN" sz="3779" dirty="0">
              <a:solidFill>
                <a:schemeClr val="bg1">
                  <a:lumMod val="50000"/>
                </a:schemeClr>
              </a:solidFill>
              <a:latin typeface="+mn-ea"/>
              <a:cs typeface="+mn-ea"/>
            </a:endParaRPr>
          </a:p>
          <a:p>
            <a:pPr marL="539997" indent="-539997">
              <a:buFont typeface="Wingdings" panose="05000000000000000000" pitchFamily="2" charset="2"/>
              <a:buChar char="l"/>
            </a:pPr>
            <a:r>
              <a:rPr lang="zh-CN" altLang="zh-CN" sz="3779" dirty="0">
                <a:solidFill>
                  <a:schemeClr val="bg1">
                    <a:lumMod val="50000"/>
                  </a:schemeClr>
                </a:solidFill>
                <a:latin typeface="+mn-ea"/>
                <a:cs typeface="+mn-ea"/>
              </a:rPr>
              <a:t>学习曲线比较陡峭</a:t>
            </a:r>
            <a:endParaRPr lang="en-US" altLang="zh-CN" sz="3779" dirty="0">
              <a:solidFill>
                <a:schemeClr val="bg1">
                  <a:lumMod val="50000"/>
                </a:schemeClr>
              </a:solidFill>
              <a:latin typeface="+mn-ea"/>
              <a:cs typeface="+mn-ea"/>
            </a:endParaRPr>
          </a:p>
        </p:txBody>
      </p:sp>
      <p:sp>
        <p:nvSpPr>
          <p:cNvPr id="210" name="Rectangle 2">
            <a:extLst>
              <a:ext uri="{FF2B5EF4-FFF2-40B4-BE49-F238E27FC236}">
                <a16:creationId xmlns:a16="http://schemas.microsoft.com/office/drawing/2014/main" id="{2641C229-2AB9-4E80-A502-021DF56CE2D7}"/>
              </a:ext>
            </a:extLst>
          </p:cNvPr>
          <p:cNvSpPr/>
          <p:nvPr/>
        </p:nvSpPr>
        <p:spPr>
          <a:xfrm>
            <a:off x="3214543" y="2425581"/>
            <a:ext cx="4505765" cy="785172"/>
          </a:xfrm>
          <a:prstGeom prst="rect">
            <a:avLst/>
          </a:prstGeom>
        </p:spPr>
        <p:txBody>
          <a:bodyPr wrap="none" lIns="0" tIns="0" rIns="0" bIns="0" anchor="ctr">
            <a:normAutofit/>
          </a:bodyPr>
          <a:lstStyle/>
          <a:p>
            <a:pPr algn="ctr"/>
            <a:r>
              <a:rPr lang="zh-CN" altLang="en-US" sz="4535" b="1" dirty="0">
                <a:solidFill>
                  <a:srgbClr val="D67A71"/>
                </a:solidFill>
                <a:cs typeface="+mn-ea"/>
                <a:sym typeface="+mn-lt"/>
              </a:rPr>
              <a:t>分布式为什么难学？</a:t>
            </a:r>
          </a:p>
        </p:txBody>
      </p:sp>
      <p:pic>
        <p:nvPicPr>
          <p:cNvPr id="198" name="图片 197">
            <a:extLst>
              <a:ext uri="{FF2B5EF4-FFF2-40B4-BE49-F238E27FC236}">
                <a16:creationId xmlns:a16="http://schemas.microsoft.com/office/drawing/2014/main" id="{E377CC7D-F516-46DA-BE2D-41A1EEF61560}"/>
              </a:ext>
            </a:extLst>
          </p:cNvPr>
          <p:cNvPicPr>
            <a:picLocks noChangeAspect="1"/>
          </p:cNvPicPr>
          <p:nvPr/>
        </p:nvPicPr>
        <p:blipFill>
          <a:blip r:embed="rId3"/>
          <a:stretch>
            <a:fillRect/>
          </a:stretch>
        </p:blipFill>
        <p:spPr>
          <a:xfrm>
            <a:off x="14526860" y="2294628"/>
            <a:ext cx="5174374" cy="4559503"/>
          </a:xfrm>
          <a:prstGeom prst="rect">
            <a:avLst/>
          </a:prstGeom>
        </p:spPr>
      </p:pic>
      <p:pic>
        <p:nvPicPr>
          <p:cNvPr id="1028" name="Picture 4" descr="https://gimg2.baidu.com/image_search/src=http%3A%2F%2Fenglishlive.ef.com%2Fblog%2Fwp-content%2Fuploads%2Fsites%2F2%2F2018%2F09%2FFinding-the-Correct-Question-Words-768x530.jpg&amp;refer=http%3A%2F%2Fenglishlive.ef.com&amp;app=2002&amp;size=f9999,10000&amp;q=a80&amp;n=0&amp;g=0n&amp;fmt=jpeg?sec=1628735419&amp;t=475130d1a79ba766ebe7cb4be397c87e">
            <a:extLst>
              <a:ext uri="{FF2B5EF4-FFF2-40B4-BE49-F238E27FC236}">
                <a16:creationId xmlns:a16="http://schemas.microsoft.com/office/drawing/2014/main" id="{9D7EC2DE-D4BE-4C7B-BCA0-F8B3F9D9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718" y="6139518"/>
            <a:ext cx="6666265" cy="460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par>
                                <p:cTn id="8" presetID="63" presetClass="path" presetSubtype="0" decel="30000" fill="hold" nodeType="withEffect">
                                  <p:stCondLst>
                                    <p:cond delay="500"/>
                                  </p:stCondLst>
                                  <p:childTnLst>
                                    <p:animMotion origin="layout" path="M -0.16344 -0.22317 L 4.3182E-6 -4.36061E-7 " pathEditMode="relative" rAng="0" ptsTypes="AA">
                                      <p:cBhvr>
                                        <p:cTn id="9" dur="1000" fill="hold"/>
                                        <p:tgtEl>
                                          <p:spTgt spid="97"/>
                                        </p:tgtEl>
                                        <p:attrNameLst>
                                          <p:attrName>ppt_x</p:attrName>
                                          <p:attrName>ppt_y</p:attrName>
                                        </p:attrNameLst>
                                      </p:cBhvr>
                                      <p:rCtr x="8172" y="11159"/>
                                    </p:animMotion>
                                  </p:childTnLst>
                                </p:cTn>
                              </p:par>
                              <p:par>
                                <p:cTn id="10" presetID="6" presetClass="emph" presetSubtype="0" decel="30000" fill="hold" nodeType="withEffect">
                                  <p:stCondLst>
                                    <p:cond delay="500"/>
                                  </p:stCondLst>
                                  <p:childTnLst>
                                    <p:animScale>
                                      <p:cBhvr>
                                        <p:cTn id="11" dur="1000" fill="hold"/>
                                        <p:tgtEl>
                                          <p:spTgt spid="97"/>
                                        </p:tgtEl>
                                      </p:cBhvr>
                                      <p:by x="150000" y="150000"/>
                                      <p:from x="146726" y="119179"/>
                                      <p:to x="100000" y="100000"/>
                                    </p:animScale>
                                  </p:childTnLst>
                                </p:cTn>
                              </p:par>
                              <p:par>
                                <p:cTn id="12" presetID="10" presetClass="entr" presetSubtype="0" fill="hold"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63" presetClass="path" presetSubtype="0" decel="30000" fill="hold" nodeType="withEffect">
                                  <p:stCondLst>
                                    <p:cond delay="500"/>
                                  </p:stCondLst>
                                  <p:childTnLst>
                                    <p:animMotion origin="layout" path="M 0.23999 0.22342 L 3.89099E-6 -4.4684E-6 " pathEditMode="relative" rAng="0" ptsTypes="AA">
                                      <p:cBhvr>
                                        <p:cTn id="16" dur="1000" fill="hold"/>
                                        <p:tgtEl>
                                          <p:spTgt spid="3"/>
                                        </p:tgtEl>
                                        <p:attrNameLst>
                                          <p:attrName>ppt_x</p:attrName>
                                          <p:attrName>ppt_y</p:attrName>
                                        </p:attrNameLst>
                                      </p:cBhvr>
                                      <p:rCtr x="-12003" y="-11171"/>
                                    </p:animMotion>
                                  </p:childTnLst>
                                </p:cTn>
                              </p:par>
                              <p:par>
                                <p:cTn id="17" presetID="6" presetClass="emph" presetSubtype="0" decel="30000" fill="hold" nodeType="withEffect">
                                  <p:stCondLst>
                                    <p:cond delay="500"/>
                                  </p:stCondLst>
                                  <p:childTnLst>
                                    <p:animScale>
                                      <p:cBhvr>
                                        <p:cTn id="18" dur="1000" fill="hold"/>
                                        <p:tgtEl>
                                          <p:spTgt spid="3"/>
                                        </p:tgtEl>
                                      </p:cBhvr>
                                      <p:by x="150000" y="150000"/>
                                      <p:from x="146726" y="119179"/>
                                      <p:to x="100000" y="100000"/>
                                    </p:animScale>
                                  </p:childTnLst>
                                </p:cTn>
                              </p:par>
                              <p:par>
                                <p:cTn id="19" presetID="31" presetClass="entr" presetSubtype="0" fill="hold" grpId="0" nodeType="withEffect">
                                  <p:stCondLst>
                                    <p:cond delay="750"/>
                                  </p:stCondLst>
                                  <p:childTnLst>
                                    <p:set>
                                      <p:cBhvr>
                                        <p:cTn id="20" dur="1" fill="hold">
                                          <p:stCondLst>
                                            <p:cond delay="0"/>
                                          </p:stCondLst>
                                        </p:cTn>
                                        <p:tgtEl>
                                          <p:spTgt spid="200"/>
                                        </p:tgtEl>
                                        <p:attrNameLst>
                                          <p:attrName>style.visibility</p:attrName>
                                        </p:attrNameLst>
                                      </p:cBhvr>
                                      <p:to>
                                        <p:strVal val="visible"/>
                                      </p:to>
                                    </p:set>
                                    <p:anim calcmode="lin" valueType="num">
                                      <p:cBhvr>
                                        <p:cTn id="21" dur="1000" fill="hold"/>
                                        <p:tgtEl>
                                          <p:spTgt spid="200"/>
                                        </p:tgtEl>
                                        <p:attrNameLst>
                                          <p:attrName>ppt_w</p:attrName>
                                        </p:attrNameLst>
                                      </p:cBhvr>
                                      <p:tavLst>
                                        <p:tav tm="0">
                                          <p:val>
                                            <p:fltVal val="0"/>
                                          </p:val>
                                        </p:tav>
                                        <p:tav tm="100000">
                                          <p:val>
                                            <p:strVal val="#ppt_w"/>
                                          </p:val>
                                        </p:tav>
                                      </p:tavLst>
                                    </p:anim>
                                    <p:anim calcmode="lin" valueType="num">
                                      <p:cBhvr>
                                        <p:cTn id="22" dur="1000" fill="hold"/>
                                        <p:tgtEl>
                                          <p:spTgt spid="200"/>
                                        </p:tgtEl>
                                        <p:attrNameLst>
                                          <p:attrName>ppt_h</p:attrName>
                                        </p:attrNameLst>
                                      </p:cBhvr>
                                      <p:tavLst>
                                        <p:tav tm="0">
                                          <p:val>
                                            <p:fltVal val="0"/>
                                          </p:val>
                                        </p:tav>
                                        <p:tav tm="100000">
                                          <p:val>
                                            <p:strVal val="#ppt_h"/>
                                          </p:val>
                                        </p:tav>
                                      </p:tavLst>
                                    </p:anim>
                                    <p:anim calcmode="lin" valueType="num">
                                      <p:cBhvr>
                                        <p:cTn id="23" dur="1000" fill="hold"/>
                                        <p:tgtEl>
                                          <p:spTgt spid="200"/>
                                        </p:tgtEl>
                                        <p:attrNameLst>
                                          <p:attrName>style.rotation</p:attrName>
                                        </p:attrNameLst>
                                      </p:cBhvr>
                                      <p:tavLst>
                                        <p:tav tm="0">
                                          <p:val>
                                            <p:fltVal val="90"/>
                                          </p:val>
                                        </p:tav>
                                        <p:tav tm="100000">
                                          <p:val>
                                            <p:fltVal val="0"/>
                                          </p:val>
                                        </p:tav>
                                      </p:tavLst>
                                    </p:anim>
                                    <p:animEffect transition="in" filter="fade">
                                      <p:cBhvr>
                                        <p:cTn id="24" dur="1000"/>
                                        <p:tgtEl>
                                          <p:spTgt spid="200"/>
                                        </p:tgtEl>
                                      </p:cBhvr>
                                    </p:animEffect>
                                  </p:childTnLst>
                                </p:cTn>
                              </p:par>
                              <p:par>
                                <p:cTn id="25" presetID="31" presetClass="entr" presetSubtype="0" fill="hold" grpId="0" nodeType="withEffect">
                                  <p:stCondLst>
                                    <p:cond delay="750"/>
                                  </p:stCondLst>
                                  <p:childTnLst>
                                    <p:set>
                                      <p:cBhvr>
                                        <p:cTn id="26" dur="1" fill="hold">
                                          <p:stCondLst>
                                            <p:cond delay="0"/>
                                          </p:stCondLst>
                                        </p:cTn>
                                        <p:tgtEl>
                                          <p:spTgt spid="199"/>
                                        </p:tgtEl>
                                        <p:attrNameLst>
                                          <p:attrName>style.visibility</p:attrName>
                                        </p:attrNameLst>
                                      </p:cBhvr>
                                      <p:to>
                                        <p:strVal val="visible"/>
                                      </p:to>
                                    </p:set>
                                    <p:anim calcmode="lin" valueType="num">
                                      <p:cBhvr>
                                        <p:cTn id="27" dur="1000" fill="hold"/>
                                        <p:tgtEl>
                                          <p:spTgt spid="199"/>
                                        </p:tgtEl>
                                        <p:attrNameLst>
                                          <p:attrName>ppt_w</p:attrName>
                                        </p:attrNameLst>
                                      </p:cBhvr>
                                      <p:tavLst>
                                        <p:tav tm="0">
                                          <p:val>
                                            <p:fltVal val="0"/>
                                          </p:val>
                                        </p:tav>
                                        <p:tav tm="100000">
                                          <p:val>
                                            <p:strVal val="#ppt_w"/>
                                          </p:val>
                                        </p:tav>
                                      </p:tavLst>
                                    </p:anim>
                                    <p:anim calcmode="lin" valueType="num">
                                      <p:cBhvr>
                                        <p:cTn id="28" dur="1000" fill="hold"/>
                                        <p:tgtEl>
                                          <p:spTgt spid="199"/>
                                        </p:tgtEl>
                                        <p:attrNameLst>
                                          <p:attrName>ppt_h</p:attrName>
                                        </p:attrNameLst>
                                      </p:cBhvr>
                                      <p:tavLst>
                                        <p:tav tm="0">
                                          <p:val>
                                            <p:fltVal val="0"/>
                                          </p:val>
                                        </p:tav>
                                        <p:tav tm="100000">
                                          <p:val>
                                            <p:strVal val="#ppt_h"/>
                                          </p:val>
                                        </p:tav>
                                      </p:tavLst>
                                    </p:anim>
                                    <p:anim calcmode="lin" valueType="num">
                                      <p:cBhvr>
                                        <p:cTn id="29" dur="1000" fill="hold"/>
                                        <p:tgtEl>
                                          <p:spTgt spid="199"/>
                                        </p:tgtEl>
                                        <p:attrNameLst>
                                          <p:attrName>style.rotation</p:attrName>
                                        </p:attrNameLst>
                                      </p:cBhvr>
                                      <p:tavLst>
                                        <p:tav tm="0">
                                          <p:val>
                                            <p:fltVal val="90"/>
                                          </p:val>
                                        </p:tav>
                                        <p:tav tm="100000">
                                          <p:val>
                                            <p:fltVal val="0"/>
                                          </p:val>
                                        </p:tav>
                                      </p:tavLst>
                                    </p:anim>
                                    <p:animEffect transition="in" filter="fade">
                                      <p:cBhvr>
                                        <p:cTn id="30" dur="1000"/>
                                        <p:tgtEl>
                                          <p:spTgt spid="199"/>
                                        </p:tgtEl>
                                      </p:cBhvr>
                                    </p:animEffect>
                                  </p:childTnLst>
                                </p:cTn>
                              </p:par>
                              <p:par>
                                <p:cTn id="31" presetID="16" presetClass="entr" presetSubtype="42"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barn(outHorizontal)">
                                      <p:cBhvr>
                                        <p:cTn id="33" dur="1000"/>
                                        <p:tgtEl>
                                          <p:spTgt spid="2"/>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63" presetClass="path" presetSubtype="0" decel="50000" fill="hold" grpId="1" nodeType="withEffect">
                                  <p:stCondLst>
                                    <p:cond delay="1000"/>
                                  </p:stCondLst>
                                  <p:childTnLst>
                                    <p:animMotion origin="layout" path="M 0.01522 1.54826E-6 L -0.10887 1.54826E-6 " pathEditMode="relative" rAng="0" ptsTypes="AA">
                                      <p:cBhvr>
                                        <p:cTn id="38" dur="750" spd="-100000" fill="hold"/>
                                        <p:tgtEl>
                                          <p:spTgt spid="195"/>
                                        </p:tgtEl>
                                        <p:attrNameLst>
                                          <p:attrName>ppt_x</p:attrName>
                                          <p:attrName>ppt_y</p:attrName>
                                        </p:attrNameLst>
                                      </p:cBhvr>
                                      <p:rCtr x="-6208" y="0"/>
                                    </p:animMotion>
                                  </p:childTnLst>
                                </p:cTn>
                              </p:par>
                              <p:par>
                                <p:cTn id="39" presetID="35" presetClass="path" presetSubtype="0" accel="50000" decel="50000" fill="hold" grpId="2" nodeType="withEffect">
                                  <p:stCondLst>
                                    <p:cond delay="1750"/>
                                  </p:stCondLst>
                                  <p:childTnLst>
                                    <p:animMotion origin="layout" path="M 0.01598 1.54826E-6 L 4.45187E-6 1.54826E-6 " pathEditMode="relative" rAng="0" ptsTypes="AA">
                                      <p:cBhvr>
                                        <p:cTn id="40" dur="750" fill="hold"/>
                                        <p:tgtEl>
                                          <p:spTgt spid="195"/>
                                        </p:tgtEl>
                                        <p:attrNameLst>
                                          <p:attrName>ppt_x</p:attrName>
                                          <p:attrName>ppt_y</p:attrName>
                                        </p:attrNameLst>
                                      </p:cBhvr>
                                      <p:rCtr x="-799" y="0"/>
                                    </p:animMotion>
                                  </p:childTnLst>
                                </p:cTn>
                              </p:par>
                              <p:par>
                                <p:cTn id="41" presetID="10" presetClass="entr" presetSubtype="0" fill="hold" grpId="0" nodeType="withEffect">
                                  <p:stCondLst>
                                    <p:cond delay="1000"/>
                                  </p:stCondLst>
                                  <p:childTnLst>
                                    <p:set>
                                      <p:cBhvr>
                                        <p:cTn id="42" dur="1" fill="hold">
                                          <p:stCondLst>
                                            <p:cond delay="0"/>
                                          </p:stCondLst>
                                        </p:cTn>
                                        <p:tgtEl>
                                          <p:spTgt spid="196"/>
                                        </p:tgtEl>
                                        <p:attrNameLst>
                                          <p:attrName>style.visibility</p:attrName>
                                        </p:attrNameLst>
                                      </p:cBhvr>
                                      <p:to>
                                        <p:strVal val="visible"/>
                                      </p:to>
                                    </p:set>
                                    <p:animEffect transition="in" filter="fade">
                                      <p:cBhvr>
                                        <p:cTn id="43" dur="500"/>
                                        <p:tgtEl>
                                          <p:spTgt spid="196"/>
                                        </p:tgtEl>
                                      </p:cBhvr>
                                    </p:animEffect>
                                  </p:childTnLst>
                                </p:cTn>
                              </p:par>
                              <p:par>
                                <p:cTn id="44" presetID="63" presetClass="path" presetSubtype="0" decel="50000" fill="hold" grpId="1" nodeType="withEffect">
                                  <p:stCondLst>
                                    <p:cond delay="1000"/>
                                  </p:stCondLst>
                                  <p:childTnLst>
                                    <p:animMotion origin="layout" path="M -0.02774 -4.07407E-6 L 0.11081 -4.07407E-6 " pathEditMode="relative" rAng="0" ptsTypes="AA">
                                      <p:cBhvr>
                                        <p:cTn id="45" dur="750" spd="-100000" fill="hold"/>
                                        <p:tgtEl>
                                          <p:spTgt spid="196"/>
                                        </p:tgtEl>
                                        <p:attrNameLst>
                                          <p:attrName>ppt_x</p:attrName>
                                          <p:attrName>ppt_y</p:attrName>
                                        </p:attrNameLst>
                                      </p:cBhvr>
                                      <p:rCtr x="6927" y="0"/>
                                    </p:animMotion>
                                  </p:childTnLst>
                                </p:cTn>
                              </p:par>
                              <p:par>
                                <p:cTn id="46" presetID="35" presetClass="path" presetSubtype="0" accel="50000" decel="50000" fill="hold" grpId="2" nodeType="withEffect">
                                  <p:stCondLst>
                                    <p:cond delay="1750"/>
                                  </p:stCondLst>
                                  <p:childTnLst>
                                    <p:animMotion origin="layout" path="M -0.028 -4.07407E-6 L 1.66667E-6 -4.07407E-6 " pathEditMode="relative" rAng="0" ptsTypes="AA">
                                      <p:cBhvr>
                                        <p:cTn id="47" dur="750" fill="hold"/>
                                        <p:tgtEl>
                                          <p:spTgt spid="196"/>
                                        </p:tgtEl>
                                        <p:attrNameLst>
                                          <p:attrName>ppt_x</p:attrName>
                                          <p:attrName>ppt_y</p:attrName>
                                        </p:attrNameLst>
                                      </p:cBhvr>
                                      <p:rCtr x="1393" y="0"/>
                                    </p:animMotion>
                                  </p:childTnLst>
                                </p:cTn>
                              </p:par>
                            </p:childTnLst>
                          </p:cTn>
                        </p:par>
                        <p:par>
                          <p:cTn id="48" fill="hold">
                            <p:stCondLst>
                              <p:cond delay="2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07"/>
                                        </p:tgtEl>
                                        <p:attrNameLst>
                                          <p:attrName>style.visibility</p:attrName>
                                        </p:attrNameLst>
                                      </p:cBhvr>
                                      <p:to>
                                        <p:strVal val="visible"/>
                                      </p:to>
                                    </p:set>
                                    <p:anim calcmode="lin" valueType="num">
                                      <p:cBhvr>
                                        <p:cTn id="51" dur="500" fill="hold"/>
                                        <p:tgtEl>
                                          <p:spTgt spid="207"/>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07"/>
                                        </p:tgtEl>
                                        <p:attrNameLst>
                                          <p:attrName>ppt_y</p:attrName>
                                        </p:attrNameLst>
                                      </p:cBhvr>
                                      <p:tavLst>
                                        <p:tav tm="0">
                                          <p:val>
                                            <p:strVal val="#ppt_y"/>
                                          </p:val>
                                        </p:tav>
                                        <p:tav tm="100000">
                                          <p:val>
                                            <p:strVal val="#ppt_y"/>
                                          </p:val>
                                        </p:tav>
                                      </p:tavLst>
                                    </p:anim>
                                    <p:anim calcmode="lin" valueType="num">
                                      <p:cBhvr>
                                        <p:cTn id="53" dur="500" fill="hold"/>
                                        <p:tgtEl>
                                          <p:spTgt spid="207"/>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07"/>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0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09"/>
                                        </p:tgtEl>
                                        <p:attrNameLst>
                                          <p:attrName>style.visibility</p:attrName>
                                        </p:attrNameLst>
                                      </p:cBhvr>
                                      <p:to>
                                        <p:strVal val="visible"/>
                                      </p:to>
                                    </p:set>
                                    <p:anim calcmode="lin" valueType="num">
                                      <p:cBhvr additive="base">
                                        <p:cTn id="60" dur="500" fill="hold"/>
                                        <p:tgtEl>
                                          <p:spTgt spid="209"/>
                                        </p:tgtEl>
                                        <p:attrNameLst>
                                          <p:attrName>ppt_x</p:attrName>
                                        </p:attrNameLst>
                                      </p:cBhvr>
                                      <p:tavLst>
                                        <p:tav tm="0">
                                          <p:val>
                                            <p:strVal val="#ppt_x"/>
                                          </p:val>
                                        </p:tav>
                                        <p:tav tm="100000">
                                          <p:val>
                                            <p:strVal val="#ppt_x"/>
                                          </p:val>
                                        </p:tav>
                                      </p:tavLst>
                                    </p:anim>
                                    <p:anim calcmode="lin" valueType="num">
                                      <p:cBhvr additive="base">
                                        <p:cTn id="61" dur="500" fill="hold"/>
                                        <p:tgtEl>
                                          <p:spTgt spid="20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 calcmode="lin" valueType="num">
                                      <p:cBhvr additive="base">
                                        <p:cTn id="64" dur="500" fill="hold"/>
                                        <p:tgtEl>
                                          <p:spTgt spid="210"/>
                                        </p:tgtEl>
                                        <p:attrNameLst>
                                          <p:attrName>ppt_x</p:attrName>
                                        </p:attrNameLst>
                                      </p:cBhvr>
                                      <p:tavLst>
                                        <p:tav tm="0">
                                          <p:val>
                                            <p:strVal val="#ppt_x"/>
                                          </p:val>
                                        </p:tav>
                                        <p:tav tm="100000">
                                          <p:val>
                                            <p:strVal val="#ppt_x"/>
                                          </p:val>
                                        </p:tav>
                                      </p:tavLst>
                                    </p:anim>
                                    <p:anim calcmode="lin" valueType="num">
                                      <p:cBhvr additive="base">
                                        <p:cTn id="65" dur="500" fill="hold"/>
                                        <p:tgtEl>
                                          <p:spTgt spid="210"/>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28"/>
                                        </p:tgtEl>
                                        <p:attrNameLst>
                                          <p:attrName>style.visibility</p:attrName>
                                        </p:attrNameLst>
                                      </p:cBhvr>
                                      <p:to>
                                        <p:strVal val="visible"/>
                                      </p:to>
                                    </p:set>
                                    <p:anim calcmode="lin" valueType="num">
                                      <p:cBhvr additive="base">
                                        <p:cTn id="68" dur="500" fill="hold"/>
                                        <p:tgtEl>
                                          <p:spTgt spid="1028"/>
                                        </p:tgtEl>
                                        <p:attrNameLst>
                                          <p:attrName>ppt_x</p:attrName>
                                        </p:attrNameLst>
                                      </p:cBhvr>
                                      <p:tavLst>
                                        <p:tav tm="0">
                                          <p:val>
                                            <p:strVal val="#ppt_x"/>
                                          </p:val>
                                        </p:tav>
                                        <p:tav tm="100000">
                                          <p:val>
                                            <p:strVal val="#ppt_x"/>
                                          </p:val>
                                        </p:tav>
                                      </p:tavLst>
                                    </p:anim>
                                    <p:anim calcmode="lin" valueType="num">
                                      <p:cBhvr additive="base">
                                        <p:cTn id="6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03"/>
                                        </p:tgtEl>
                                        <p:attrNameLst>
                                          <p:attrName>style.visibility</p:attrName>
                                        </p:attrNameLst>
                                      </p:cBhvr>
                                      <p:to>
                                        <p:strVal val="visible"/>
                                      </p:to>
                                    </p:set>
                                    <p:anim calcmode="lin" valueType="num">
                                      <p:cBhvr additive="base">
                                        <p:cTn id="74" dur="500" fill="hold"/>
                                        <p:tgtEl>
                                          <p:spTgt spid="203"/>
                                        </p:tgtEl>
                                        <p:attrNameLst>
                                          <p:attrName>ppt_x</p:attrName>
                                        </p:attrNameLst>
                                      </p:cBhvr>
                                      <p:tavLst>
                                        <p:tav tm="0">
                                          <p:val>
                                            <p:strVal val="#ppt_x"/>
                                          </p:val>
                                        </p:tav>
                                        <p:tav tm="100000">
                                          <p:val>
                                            <p:strVal val="#ppt_x"/>
                                          </p:val>
                                        </p:tav>
                                      </p:tavLst>
                                    </p:anim>
                                    <p:anim calcmode="lin" valueType="num">
                                      <p:cBhvr additive="base">
                                        <p:cTn id="75" dur="500" fill="hold"/>
                                        <p:tgtEl>
                                          <p:spTgt spid="203"/>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 calcmode="lin" valueType="num">
                                      <p:cBhvr additive="base">
                                        <p:cTn id="78" dur="500" fill="hold"/>
                                        <p:tgtEl>
                                          <p:spTgt spid="198"/>
                                        </p:tgtEl>
                                        <p:attrNameLst>
                                          <p:attrName>ppt_x</p:attrName>
                                        </p:attrNameLst>
                                      </p:cBhvr>
                                      <p:tavLst>
                                        <p:tav tm="0">
                                          <p:val>
                                            <p:strVal val="#ppt_x"/>
                                          </p:val>
                                        </p:tav>
                                        <p:tav tm="100000">
                                          <p:val>
                                            <p:strVal val="#ppt_x"/>
                                          </p:val>
                                        </p:tav>
                                      </p:tavLst>
                                    </p:anim>
                                    <p:anim calcmode="lin" valueType="num">
                                      <p:cBhvr additive="base">
                                        <p:cTn id="79" dur="500" fill="hold"/>
                                        <p:tgtEl>
                                          <p:spTgt spid="19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02"/>
                                        </p:tgtEl>
                                        <p:attrNameLst>
                                          <p:attrName>style.visibility</p:attrName>
                                        </p:attrNameLst>
                                      </p:cBhvr>
                                      <p:to>
                                        <p:strVal val="visible"/>
                                      </p:to>
                                    </p:set>
                                    <p:anim calcmode="lin" valueType="num">
                                      <p:cBhvr additive="base">
                                        <p:cTn id="82" dur="500" fill="hold"/>
                                        <p:tgtEl>
                                          <p:spTgt spid="202"/>
                                        </p:tgtEl>
                                        <p:attrNameLst>
                                          <p:attrName>ppt_x</p:attrName>
                                        </p:attrNameLst>
                                      </p:cBhvr>
                                      <p:tavLst>
                                        <p:tav tm="0">
                                          <p:val>
                                            <p:strVal val="#ppt_x"/>
                                          </p:val>
                                        </p:tav>
                                        <p:tav tm="100000">
                                          <p:val>
                                            <p:strVal val="#ppt_x"/>
                                          </p:val>
                                        </p:tav>
                                      </p:tavLst>
                                    </p:anim>
                                    <p:anim calcmode="lin" valueType="num">
                                      <p:cBhvr additive="base">
                                        <p:cTn id="83"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5" grpId="1" animBg="1"/>
      <p:bldP spid="195" grpId="2" animBg="1"/>
      <p:bldP spid="196" grpId="0" animBg="1"/>
      <p:bldP spid="196" grpId="1" animBg="1"/>
      <p:bldP spid="196" grpId="2" animBg="1"/>
      <p:bldP spid="199" grpId="0" animBg="1"/>
      <p:bldP spid="200" grpId="0" animBg="1"/>
      <p:bldP spid="202" grpId="0"/>
      <p:bldP spid="203" grpId="0"/>
      <p:bldP spid="207" grpId="0"/>
      <p:bldP spid="209" grpId="0"/>
      <p:bldP spid="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376950" y="1589880"/>
            <a:ext cx="11634253" cy="5050998"/>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CAP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定理，指的是：在一个分布式系统中， </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一致性（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onsistency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可用性（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vailability</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marL="539997" indent="-539997">
              <a:lnSpc>
                <a:spcPct val="150000"/>
              </a:lnSpc>
              <a:buFont typeface="Wingdings" panose="05000000000000000000" pitchFamily="2" charset="2"/>
              <a:buChar char="Ø"/>
            </a:pP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en-US" altLang="zh-CN" sz="44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4400" b="1" dirty="0">
                <a:solidFill>
                  <a:srgbClr val="788BA9"/>
                </a:solidFill>
                <a:latin typeface="微软雅黑" panose="020B0503020204020204" pitchFamily="34" charset="-122"/>
                <a:ea typeface="微软雅黑" panose="020B0503020204020204" pitchFamily="34" charset="-122"/>
                <a:cs typeface="+mn-ea"/>
                <a:sym typeface="+mn-lt"/>
              </a:rPr>
              <a:t>artition Tolerance</a:t>
            </a:r>
            <a:r>
              <a:rPr lang="zh-CN" altLang="en-US" sz="4400" b="1" dirty="0">
                <a:solidFill>
                  <a:srgbClr val="788BA9"/>
                </a:solidFill>
                <a:latin typeface="微软雅黑" panose="020B0503020204020204" pitchFamily="34" charset="-122"/>
                <a:ea typeface="微软雅黑" panose="020B0503020204020204" pitchFamily="34" charset="-122"/>
                <a:cs typeface="+mn-ea"/>
                <a:sym typeface="+mn-lt"/>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cs typeface="+mn-ea"/>
                <a:sym typeface="+mn-lt"/>
              </a:rPr>
              <a:t>最多只能同时满足其中两项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sym typeface="+mn-lt"/>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CAP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 name="Picture 2" descr="https://raw.githubusercontent.com/dunwu/images/dev/snap/20210522152744.png">
            <a:extLst>
              <a:ext uri="{FF2B5EF4-FFF2-40B4-BE49-F238E27FC236}">
                <a16:creationId xmlns:a16="http://schemas.microsoft.com/office/drawing/2014/main" id="{631B5A8C-33E6-49C9-BC3C-5F73F6615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 y="2200943"/>
            <a:ext cx="9593215" cy="914445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6E83567-4558-4745-8B66-5D7905418E8A}"/>
              </a:ext>
            </a:extLst>
          </p:cNvPr>
          <p:cNvSpPr/>
          <p:nvPr/>
        </p:nvSpPr>
        <p:spPr>
          <a:xfrm>
            <a:off x="10376950" y="7220659"/>
            <a:ext cx="10831231" cy="4614789"/>
          </a:xfrm>
          <a:prstGeom prst="rect">
            <a:avLst/>
          </a:prstGeom>
        </p:spPr>
        <p:txBody>
          <a:bodyPr wrap="square">
            <a:spAutoFit/>
          </a:bodyPr>
          <a:lstStyle/>
          <a:p>
            <a:pPr>
              <a:lnSpc>
                <a:spcPct val="150000"/>
              </a:lnSpc>
            </a:pPr>
            <a:r>
              <a:rPr lang="zh-CN" altLang="en-US" sz="4000" b="1" dirty="0">
                <a:solidFill>
                  <a:srgbClr val="788BA9"/>
                </a:solidFill>
                <a:latin typeface="微软雅黑" panose="020B0503020204020204" pitchFamily="34" charset="-122"/>
                <a:ea typeface="微软雅黑" panose="020B0503020204020204" pitchFamily="34" charset="-122"/>
                <a:cs typeface="+mn-ea"/>
                <a:sym typeface="+mn-lt"/>
              </a:rPr>
              <a:t>分区容错性</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是一个既定的事实；网络中总会有失败</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无法访问的节点（尤其是因为互联网的不稳定特性）。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定理指出，当存在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（分区）时，必须在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（一致性）或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（可用性）之间进行选择。</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0131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62F69C8-5142-4C72-81E2-BF2C6FCEAC20}"/>
              </a:ext>
            </a:extLst>
          </p:cNvPr>
          <p:cNvSpPr/>
          <p:nvPr/>
        </p:nvSpPr>
        <p:spPr>
          <a:xfrm>
            <a:off x="10648335" y="2330245"/>
            <a:ext cx="10737287" cy="29791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648334" y="6074048"/>
            <a:ext cx="10737287" cy="3676904"/>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选择 </a:t>
            </a:r>
            <a:r>
              <a:rPr lang="en-US" altLang="zh-CN" sz="4000" b="1" dirty="0">
                <a:solidFill>
                  <a:srgbClr val="D67A71"/>
                </a:solidFill>
                <a:latin typeface="微软雅黑" panose="020B0503020204020204" pitchFamily="34" charset="-122"/>
                <a:ea typeface="微软雅黑" panose="020B0503020204020204" pitchFamily="34" charset="-122"/>
                <a:cs typeface="+mn-ea"/>
              </a:rPr>
              <a:t>AP </a:t>
            </a:r>
            <a:r>
              <a:rPr lang="zh-CN" altLang="en-US" sz="4000" b="1" dirty="0">
                <a:solidFill>
                  <a:srgbClr val="D67A71"/>
                </a:solidFill>
                <a:latin typeface="微软雅黑" panose="020B0503020204020204" pitchFamily="34" charset="-122"/>
                <a:ea typeface="微软雅黑" panose="020B0503020204020204" pitchFamily="34" charset="-122"/>
                <a:cs typeface="+mn-ea"/>
              </a:rPr>
              <a:t>模式</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，即选择让整个分布式系统高度可用，但其数据将在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99.99%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的时间内过期。此外，没有人能够保证返回的数据实际上是最新的。</a:t>
            </a:r>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CAP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定理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AP</a:t>
            </a:r>
          </a:p>
        </p:txBody>
      </p:sp>
      <p:pic>
        <p:nvPicPr>
          <p:cNvPr id="2050" name="Picture 2" descr="CAP Theorem - Availability over Consistency">
            <a:extLst>
              <a:ext uri="{FF2B5EF4-FFF2-40B4-BE49-F238E27FC236}">
                <a16:creationId xmlns:a16="http://schemas.microsoft.com/office/drawing/2014/main" id="{14E74809-97B7-4517-8976-DDA1D393D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 y="2330245"/>
            <a:ext cx="10159567" cy="916742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0F45405-ACD3-42F7-BE8E-82C199D8EBC1}"/>
              </a:ext>
            </a:extLst>
          </p:cNvPr>
          <p:cNvSpPr/>
          <p:nvPr/>
        </p:nvSpPr>
        <p:spPr>
          <a:xfrm>
            <a:off x="11226055" y="2861418"/>
            <a:ext cx="10159567" cy="1938992"/>
          </a:xfrm>
          <a:prstGeom prst="rect">
            <a:avLst/>
          </a:prstGeom>
        </p:spPr>
        <p:txBody>
          <a:bodyPr wrap="square">
            <a:spAutoFit/>
          </a:bodyPr>
          <a:lstStyle/>
          <a:p>
            <a:r>
              <a:rPr lang="en-US" altLang="zh-CN" sz="4000" b="1" dirty="0">
                <a:solidFill>
                  <a:srgbClr val="D67A71"/>
                </a:solidFill>
                <a:latin typeface="微软雅黑" panose="020B0503020204020204" pitchFamily="34" charset="-122"/>
                <a:ea typeface="微软雅黑" panose="020B0503020204020204" pitchFamily="34" charset="-122"/>
                <a:cs typeface="+mn-ea"/>
              </a:rPr>
              <a:t>AP </a:t>
            </a:r>
            <a:r>
              <a:rPr lang="zh-CN" altLang="en-US" sz="4000" b="1" dirty="0">
                <a:solidFill>
                  <a:srgbClr val="D67A71"/>
                </a:solidFill>
                <a:latin typeface="微软雅黑" panose="020B0503020204020204" pitchFamily="34" charset="-122"/>
                <a:ea typeface="微软雅黑" panose="020B0503020204020204" pitchFamily="34" charset="-122"/>
                <a:cs typeface="+mn-ea"/>
              </a:rPr>
              <a:t>模式</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：对网络的每个请求都会收到响应，即使网络由于网络分区故障而无法保证它是最新的。</a:t>
            </a:r>
          </a:p>
        </p:txBody>
      </p:sp>
    </p:spTree>
    <p:extLst>
      <p:ext uri="{BB962C8B-B14F-4D97-AF65-F5344CB8AC3E}">
        <p14:creationId xmlns:p14="http://schemas.microsoft.com/office/powerpoint/2010/main" val="368733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62F69C8-5142-4C72-81E2-BF2C6FCEAC20}"/>
              </a:ext>
            </a:extLst>
          </p:cNvPr>
          <p:cNvSpPr/>
          <p:nvPr/>
        </p:nvSpPr>
        <p:spPr>
          <a:xfrm>
            <a:off x="10648335" y="2330244"/>
            <a:ext cx="10737287" cy="29791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10648335" y="6074048"/>
            <a:ext cx="10737287" cy="2753574"/>
          </a:xfrm>
          <a:prstGeom prst="rect">
            <a:avLst/>
          </a:prstGeom>
        </p:spPr>
        <p:txBody>
          <a:bodyPr wrap="square">
            <a:spAutoFit/>
          </a:bodyPr>
          <a:lstStyle/>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选择 </a:t>
            </a:r>
            <a:r>
              <a:rPr lang="en-US" altLang="zh-CN" sz="4000" b="1" dirty="0">
                <a:solidFill>
                  <a:srgbClr val="D67A71"/>
                </a:solidFill>
                <a:latin typeface="微软雅黑" panose="020B0503020204020204" pitchFamily="34" charset="-122"/>
                <a:ea typeface="微软雅黑" panose="020B0503020204020204" pitchFamily="34" charset="-122"/>
                <a:cs typeface="+mn-ea"/>
              </a:rPr>
              <a:t>CP </a:t>
            </a:r>
            <a:r>
              <a:rPr lang="zh-CN" altLang="en-US" sz="4000" b="1" dirty="0">
                <a:solidFill>
                  <a:srgbClr val="D67A71"/>
                </a:solidFill>
                <a:latin typeface="微软雅黑" panose="020B0503020204020204" pitchFamily="34" charset="-122"/>
                <a:ea typeface="微软雅黑" panose="020B0503020204020204" pitchFamily="34" charset="-122"/>
                <a:cs typeface="+mn-ea"/>
              </a:rPr>
              <a:t>模式</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，即选择让整个分布式系统数据一致，从而保持高度准确，但整个系统的可用性可能很低。</a:t>
            </a:r>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CAP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定理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CP</a:t>
            </a:r>
          </a:p>
        </p:txBody>
      </p:sp>
      <p:sp>
        <p:nvSpPr>
          <p:cNvPr id="3" name="矩形 2">
            <a:extLst>
              <a:ext uri="{FF2B5EF4-FFF2-40B4-BE49-F238E27FC236}">
                <a16:creationId xmlns:a16="http://schemas.microsoft.com/office/drawing/2014/main" id="{70F45405-ACD3-42F7-BE8E-82C199D8EBC1}"/>
              </a:ext>
            </a:extLst>
          </p:cNvPr>
          <p:cNvSpPr/>
          <p:nvPr/>
        </p:nvSpPr>
        <p:spPr>
          <a:xfrm>
            <a:off x="11226055" y="2861418"/>
            <a:ext cx="10159567" cy="2000548"/>
          </a:xfrm>
          <a:prstGeom prst="rect">
            <a:avLst/>
          </a:prstGeom>
        </p:spPr>
        <p:txBody>
          <a:bodyPr wrap="square">
            <a:spAutoFit/>
          </a:bodyPr>
          <a:lstStyle/>
          <a:p>
            <a:r>
              <a:rPr lang="en-US" altLang="zh-CN" sz="4000" b="1" dirty="0">
                <a:solidFill>
                  <a:srgbClr val="D67A71"/>
                </a:solidFill>
                <a:latin typeface="微软雅黑" panose="020B0503020204020204" pitchFamily="34" charset="-122"/>
                <a:ea typeface="微软雅黑" panose="020B0503020204020204" pitchFamily="34" charset="-122"/>
                <a:cs typeface="+mn-ea"/>
              </a:rPr>
              <a:t>CP </a:t>
            </a:r>
            <a:r>
              <a:rPr lang="zh-CN" altLang="en-US" sz="4000" b="1" dirty="0">
                <a:solidFill>
                  <a:srgbClr val="D67A71"/>
                </a:solidFill>
                <a:latin typeface="微软雅黑" panose="020B0503020204020204" pitchFamily="34" charset="-122"/>
                <a:ea typeface="微软雅黑" panose="020B0503020204020204" pitchFamily="34" charset="-122"/>
                <a:cs typeface="+mn-ea"/>
              </a:rPr>
              <a:t>模式</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：如果由于网络分区（故障节点）而无法保证特定信息是最新的，则系统将返回错误或超时。</a:t>
            </a:r>
          </a:p>
        </p:txBody>
      </p:sp>
      <p:pic>
        <p:nvPicPr>
          <p:cNvPr id="4098" name="Picture 2" descr="CAP Theorem - Consistency over Availability">
            <a:extLst>
              <a:ext uri="{FF2B5EF4-FFF2-40B4-BE49-F238E27FC236}">
                <a16:creationId xmlns:a16="http://schemas.microsoft.com/office/drawing/2014/main" id="{FDEC7A81-A1EB-4AE8-9080-729CC2C64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7" y="2330244"/>
            <a:ext cx="10159567" cy="916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3768812" y="4402683"/>
            <a:ext cx="16069882" cy="4154984"/>
          </a:xfrm>
          <a:prstGeom prst="rect">
            <a:avLst/>
          </a:prstGeom>
        </p:spPr>
        <p:txBody>
          <a:bodyPr wrap="square">
            <a:spAutoFit/>
          </a:bodyPr>
          <a:lstStyle/>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基本可用（</a:t>
            </a:r>
            <a:r>
              <a:rPr lang="en-US" altLang="zh-CN" sz="4000" b="1" dirty="0">
                <a:solidFill>
                  <a:srgbClr val="D67A71"/>
                </a:solidFill>
                <a:latin typeface="微软雅黑" panose="020B0503020204020204" pitchFamily="34" charset="-122"/>
                <a:ea typeface="微软雅黑" panose="020B0503020204020204" pitchFamily="34" charset="-122"/>
                <a:cs typeface="+mn-ea"/>
              </a:rPr>
              <a:t>B</a:t>
            </a:r>
            <a:r>
              <a:rPr lang="en-US" altLang="zh-CN" sz="4000" b="1" dirty="0">
                <a:solidFill>
                  <a:srgbClr val="788BA9"/>
                </a:solidFill>
                <a:latin typeface="微软雅黑" panose="020B0503020204020204" pitchFamily="34" charset="-122"/>
                <a:ea typeface="微软雅黑" panose="020B0503020204020204" pitchFamily="34" charset="-122"/>
                <a:cs typeface="+mn-ea"/>
              </a:rPr>
              <a:t>asically </a:t>
            </a:r>
            <a:r>
              <a:rPr lang="en-US" altLang="zh-CN" sz="4000" b="1" dirty="0">
                <a:solidFill>
                  <a:srgbClr val="D67A71"/>
                </a:solidFill>
                <a:latin typeface="微软雅黑" panose="020B0503020204020204" pitchFamily="34" charset="-122"/>
                <a:ea typeface="微软雅黑" panose="020B0503020204020204" pitchFamily="34" charset="-122"/>
                <a:cs typeface="+mn-ea"/>
              </a:rPr>
              <a:t>A</a:t>
            </a:r>
            <a:r>
              <a:rPr lang="en-US" altLang="zh-CN" sz="4000" b="1" dirty="0">
                <a:solidFill>
                  <a:srgbClr val="788BA9"/>
                </a:solidFill>
                <a:latin typeface="微软雅黑" panose="020B0503020204020204" pitchFamily="34" charset="-122"/>
                <a:ea typeface="微软雅黑" panose="020B0503020204020204" pitchFamily="34" charset="-122"/>
                <a:cs typeface="+mn-ea"/>
              </a:rPr>
              <a:t>vailable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允许系统不同节点的数据副本进行同步的过程存在故障的时候，保证核心可用，允许损失部分可用性。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软状态（</a:t>
            </a:r>
            <a:r>
              <a:rPr lang="en-US" altLang="zh-CN" sz="4000" b="1" dirty="0">
                <a:solidFill>
                  <a:srgbClr val="D67A71"/>
                </a:solidFill>
                <a:latin typeface="微软雅黑" panose="020B0503020204020204" pitchFamily="34" charset="-122"/>
                <a:ea typeface="微软雅黑" panose="020B0503020204020204" pitchFamily="34" charset="-122"/>
                <a:cs typeface="+mn-ea"/>
              </a:rPr>
              <a:t>S</a:t>
            </a:r>
            <a:r>
              <a:rPr lang="en-US" altLang="zh-CN" sz="4000" b="1" dirty="0">
                <a:solidFill>
                  <a:srgbClr val="788BA9"/>
                </a:solidFill>
                <a:latin typeface="微软雅黑" panose="020B0503020204020204" pitchFamily="34" charset="-122"/>
                <a:ea typeface="微软雅黑" panose="020B0503020204020204" pitchFamily="34" charset="-122"/>
                <a:cs typeface="+mn-ea"/>
              </a:rPr>
              <a:t>oft State</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允许系统中的数据存在中间状态延时。</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buFont typeface="Wingdings" panose="05000000000000000000" pitchFamily="2" charset="2"/>
              <a:buChar char="Ø"/>
            </a:pPr>
            <a:r>
              <a:rPr lang="zh-CN" altLang="en-US" sz="4000" b="1" dirty="0">
                <a:solidFill>
                  <a:srgbClr val="788BA9"/>
                </a:solidFill>
                <a:latin typeface="微软雅黑" panose="020B0503020204020204" pitchFamily="34" charset="-122"/>
                <a:ea typeface="微软雅黑" panose="020B0503020204020204" pitchFamily="34" charset="-122"/>
                <a:cs typeface="+mn-ea"/>
              </a:rPr>
              <a:t>最终一致性（</a:t>
            </a:r>
            <a:r>
              <a:rPr lang="en-US" altLang="zh-CN" sz="4000" b="1" dirty="0">
                <a:solidFill>
                  <a:srgbClr val="D67A71"/>
                </a:solidFill>
                <a:latin typeface="微软雅黑" panose="020B0503020204020204" pitchFamily="34" charset="-122"/>
                <a:ea typeface="微软雅黑" panose="020B0503020204020204" pitchFamily="34" charset="-122"/>
                <a:cs typeface="+mn-ea"/>
              </a:rPr>
              <a:t>E</a:t>
            </a:r>
            <a:r>
              <a:rPr lang="en-US" altLang="zh-CN" sz="4000" b="1" dirty="0">
                <a:solidFill>
                  <a:srgbClr val="788BA9"/>
                </a:solidFill>
                <a:latin typeface="微软雅黑" panose="020B0503020204020204" pitchFamily="34" charset="-122"/>
                <a:ea typeface="微软雅黑" panose="020B0503020204020204" pitchFamily="34" charset="-122"/>
                <a:cs typeface="+mn-ea"/>
              </a:rPr>
              <a:t>ventually Consistent</a:t>
            </a:r>
            <a:r>
              <a:rPr lang="zh-CN" altLang="en-US" sz="4000" b="1" dirty="0">
                <a:solidFill>
                  <a:srgbClr val="788BA9"/>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强调的是系统中所有的数据副本，在经过一段时间的同步后，最终能达到一致的状态</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定理</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434111AD-4557-43E8-B5AB-05C4A481D7BC}"/>
              </a:ext>
            </a:extLst>
          </p:cNvPr>
          <p:cNvSpPr/>
          <p:nvPr/>
        </p:nvSpPr>
        <p:spPr>
          <a:xfrm>
            <a:off x="3484753" y="9836553"/>
            <a:ext cx="16069882" cy="988347"/>
          </a:xfrm>
          <a:prstGeom prst="rect">
            <a:avLst/>
          </a:prstGeom>
        </p:spPr>
        <p:txBody>
          <a:bodyPr wrap="square">
            <a:spAutoFit/>
          </a:bodyPr>
          <a:lstStyle/>
          <a:p>
            <a:pPr algn="ct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cs typeface="+mn-ea"/>
              </a:rPr>
              <a:t>BASE 定理是对 CAP 中一致性和可用性权衡的结果。</a:t>
            </a:r>
          </a:p>
        </p:txBody>
      </p:sp>
      <p:sp>
        <p:nvSpPr>
          <p:cNvPr id="2" name="矩形 1">
            <a:extLst>
              <a:ext uri="{FF2B5EF4-FFF2-40B4-BE49-F238E27FC236}">
                <a16:creationId xmlns:a16="http://schemas.microsoft.com/office/drawing/2014/main" id="{A89E85E8-EA29-4E19-994F-9D01C223D694}"/>
              </a:ext>
            </a:extLst>
          </p:cNvPr>
          <p:cNvSpPr/>
          <p:nvPr/>
        </p:nvSpPr>
        <p:spPr>
          <a:xfrm>
            <a:off x="3768812" y="2400285"/>
            <a:ext cx="5867312" cy="1191993"/>
          </a:xfrm>
          <a:prstGeom prst="rect">
            <a:avLst/>
          </a:prstGeom>
        </p:spPr>
        <p:txBody>
          <a:bodyPr wrap="none">
            <a:spAutoFit/>
          </a:bodyPr>
          <a:lstStyle/>
          <a:p>
            <a:pPr>
              <a:lnSpc>
                <a:spcPct val="150000"/>
              </a:lnSpc>
            </a:pPr>
            <a:r>
              <a:rPr lang="zh-CN" altLang="en-US" sz="5400" b="1" dirty="0">
                <a:solidFill>
                  <a:srgbClr val="D67A71"/>
                </a:solidFill>
                <a:latin typeface="微软雅黑" panose="020B0503020204020204" pitchFamily="34" charset="-122"/>
                <a:ea typeface="微软雅黑" panose="020B0503020204020204" pitchFamily="34" charset="-122"/>
                <a:cs typeface="+mn-ea"/>
              </a:rPr>
              <a:t>什么是 </a:t>
            </a:r>
            <a:r>
              <a:rPr lang="en-US" altLang="zh-CN" sz="5400" b="1" dirty="0">
                <a:solidFill>
                  <a:srgbClr val="D67A71"/>
                </a:solidFill>
                <a:latin typeface="微软雅黑" panose="020B0503020204020204" pitchFamily="34" charset="-122"/>
                <a:ea typeface="微软雅黑" panose="020B0503020204020204" pitchFamily="34" charset="-122"/>
                <a:cs typeface="+mn-ea"/>
              </a:rPr>
              <a:t>BASE </a:t>
            </a:r>
            <a:r>
              <a:rPr lang="zh-CN" altLang="en-US" sz="5400" b="1" dirty="0">
                <a:solidFill>
                  <a:srgbClr val="D67A71"/>
                </a:solidFill>
                <a:latin typeface="微软雅黑" panose="020B0503020204020204" pitchFamily="34" charset="-122"/>
                <a:ea typeface="微软雅黑" panose="020B0503020204020204" pitchFamily="34" charset="-122"/>
                <a:cs typeface="+mn-ea"/>
              </a:rPr>
              <a:t>定理</a:t>
            </a:r>
            <a:endParaRPr lang="en-US" altLang="zh-CN" sz="54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0355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777248" y="2025419"/>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02</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1006382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分布式理论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BASE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定理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BASE vs. ACID</a:t>
            </a:r>
          </a:p>
        </p:txBody>
      </p:sp>
      <p:grpSp>
        <p:nvGrpSpPr>
          <p:cNvPr id="2" name="组合 1">
            <a:extLst>
              <a:ext uri="{FF2B5EF4-FFF2-40B4-BE49-F238E27FC236}">
                <a16:creationId xmlns:a16="http://schemas.microsoft.com/office/drawing/2014/main" id="{1A6F4BFB-71AA-4FCB-8A26-01D5FE6E5C53}"/>
              </a:ext>
            </a:extLst>
          </p:cNvPr>
          <p:cNvGrpSpPr/>
          <p:nvPr/>
        </p:nvGrpSpPr>
        <p:grpSpPr>
          <a:xfrm>
            <a:off x="3179459" y="2661768"/>
            <a:ext cx="17243637" cy="9479574"/>
            <a:chOff x="3179459" y="2661768"/>
            <a:chExt cx="17243637" cy="9479574"/>
          </a:xfrm>
        </p:grpSpPr>
        <p:sp>
          <p:nvSpPr>
            <p:cNvPr id="6" name="矩形: 对角圆角 5">
              <a:extLst>
                <a:ext uri="{FF2B5EF4-FFF2-40B4-BE49-F238E27FC236}">
                  <a16:creationId xmlns:a16="http://schemas.microsoft.com/office/drawing/2014/main" id="{E725D902-85A0-497E-8343-9B551E7CE9E6}"/>
                </a:ext>
              </a:extLst>
            </p:cNvPr>
            <p:cNvSpPr/>
            <p:nvPr/>
          </p:nvSpPr>
          <p:spPr>
            <a:xfrm>
              <a:off x="5493091" y="3977324"/>
              <a:ext cx="12621322" cy="6820573"/>
            </a:xfrm>
            <a:prstGeom prst="round2DiagRect">
              <a:avLst>
                <a:gd name="adj1" fmla="val 0"/>
                <a:gd name="adj2" fmla="val 16670"/>
              </a:avLst>
            </a:prstGeom>
            <a:solidFill>
              <a:srgbClr val="EFF1F3"/>
            </a:solidFill>
            <a:ln w="12700">
              <a:solidFill>
                <a:schemeClr val="bg1">
                  <a:lumMod val="50000"/>
                </a:schemeClr>
              </a:solidFill>
            </a:ln>
            <a:effectLst>
              <a:outerShdw blurRad="1270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直接连接符 6">
              <a:extLst>
                <a:ext uri="{FF2B5EF4-FFF2-40B4-BE49-F238E27FC236}">
                  <a16:creationId xmlns:a16="http://schemas.microsoft.com/office/drawing/2014/main" id="{25FC74B8-93A3-4296-AE81-D1C3F10C0499}"/>
                </a:ext>
              </a:extLst>
            </p:cNvPr>
            <p:cNvSpPr/>
            <p:nvPr/>
          </p:nvSpPr>
          <p:spPr>
            <a:xfrm>
              <a:off x="11803752" y="4700717"/>
              <a:ext cx="1681" cy="5373785"/>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600" dirty="0"/>
            </a:p>
          </p:txBody>
        </p:sp>
        <p:sp>
          <p:nvSpPr>
            <p:cNvPr id="10" name="任意多边形: 形状 9">
              <a:extLst>
                <a:ext uri="{FF2B5EF4-FFF2-40B4-BE49-F238E27FC236}">
                  <a16:creationId xmlns:a16="http://schemas.microsoft.com/office/drawing/2014/main" id="{60CA4403-986F-4039-B5DF-9DCCFD500509}"/>
                </a:ext>
              </a:extLst>
            </p:cNvPr>
            <p:cNvSpPr/>
            <p:nvPr/>
          </p:nvSpPr>
          <p:spPr>
            <a:xfrm rot="16200000">
              <a:off x="510923" y="5330304"/>
              <a:ext cx="7440625" cy="2103553"/>
            </a:xfrm>
            <a:custGeom>
              <a:avLst/>
              <a:gdLst>
                <a:gd name="connsiteX0" fmla="*/ 0 w 6225719"/>
                <a:gd name="connsiteY0" fmla="*/ 443681 h 1768709"/>
                <a:gd name="connsiteX1" fmla="*/ 5152820 w 6225719"/>
                <a:gd name="connsiteY1" fmla="*/ 443681 h 1768709"/>
                <a:gd name="connsiteX2" fmla="*/ 5152820 w 6225719"/>
                <a:gd name="connsiteY2" fmla="*/ 0 h 1768709"/>
                <a:gd name="connsiteX3" fmla="*/ 6225719 w 6225719"/>
                <a:gd name="connsiteY3" fmla="*/ 884355 h 1768709"/>
                <a:gd name="connsiteX4" fmla="*/ 5152820 w 6225719"/>
                <a:gd name="connsiteY4" fmla="*/ 1768709 h 1768709"/>
                <a:gd name="connsiteX5" fmla="*/ 5152820 w 6225719"/>
                <a:gd name="connsiteY5" fmla="*/ 1325028 h 1768709"/>
                <a:gd name="connsiteX6" fmla="*/ 0 w 6225719"/>
                <a:gd name="connsiteY6" fmla="*/ 1325028 h 1768709"/>
                <a:gd name="connsiteX7" fmla="*/ 0 w 6225719"/>
                <a:gd name="connsiteY7" fmla="*/ 443681 h 17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5719" h="1768709">
                  <a:moveTo>
                    <a:pt x="0" y="443681"/>
                  </a:moveTo>
                  <a:lnTo>
                    <a:pt x="5152820" y="443681"/>
                  </a:lnTo>
                  <a:lnTo>
                    <a:pt x="5152820" y="0"/>
                  </a:lnTo>
                  <a:lnTo>
                    <a:pt x="6225719" y="884355"/>
                  </a:lnTo>
                  <a:lnTo>
                    <a:pt x="5152820" y="1768709"/>
                  </a:lnTo>
                  <a:lnTo>
                    <a:pt x="5152820" y="1325028"/>
                  </a:lnTo>
                  <a:lnTo>
                    <a:pt x="0" y="1325028"/>
                  </a:lnTo>
                  <a:lnTo>
                    <a:pt x="0" y="443681"/>
                  </a:lnTo>
                  <a:close/>
                </a:path>
              </a:pathLst>
            </a:custGeom>
            <a:solidFill>
              <a:srgbClr val="72CDF9"/>
            </a:solidFill>
            <a:ln>
              <a:solidFill>
                <a:schemeClr val="tx1">
                  <a:lumMod val="50000"/>
                  <a:lumOff val="50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60958" tIns="504641" rIns="595587" bIns="504640" numCol="1" spcCol="1270" anchor="ctr" anchorCtr="0">
              <a:noAutofit/>
            </a:bodyPr>
            <a:lstStyle/>
            <a:p>
              <a:pPr marL="0" lvl="0" indent="0" algn="r" defTabSz="711200">
                <a:lnSpc>
                  <a:spcPct val="90000"/>
                </a:lnSpc>
                <a:spcBef>
                  <a:spcPct val="0"/>
                </a:spcBef>
                <a:spcAft>
                  <a:spcPct val="35000"/>
                </a:spcAft>
                <a:buNone/>
              </a:pPr>
              <a:endParaRPr lang="zh-CN" sz="4000" kern="1200" dirty="0"/>
            </a:p>
          </p:txBody>
        </p:sp>
        <p:sp>
          <p:nvSpPr>
            <p:cNvPr id="12" name="任意多边形: 形状 11">
              <a:extLst>
                <a:ext uri="{FF2B5EF4-FFF2-40B4-BE49-F238E27FC236}">
                  <a16:creationId xmlns:a16="http://schemas.microsoft.com/office/drawing/2014/main" id="{3B36A542-282C-4C2F-A185-43BEA7464DF4}"/>
                </a:ext>
              </a:extLst>
            </p:cNvPr>
            <p:cNvSpPr/>
            <p:nvPr/>
          </p:nvSpPr>
          <p:spPr>
            <a:xfrm rot="5400000">
              <a:off x="15651007" y="7369253"/>
              <a:ext cx="7440625" cy="2103553"/>
            </a:xfrm>
            <a:custGeom>
              <a:avLst/>
              <a:gdLst>
                <a:gd name="connsiteX0" fmla="*/ 0 w 6225719"/>
                <a:gd name="connsiteY0" fmla="*/ 443681 h 1768709"/>
                <a:gd name="connsiteX1" fmla="*/ 5152820 w 6225719"/>
                <a:gd name="connsiteY1" fmla="*/ 443681 h 1768709"/>
                <a:gd name="connsiteX2" fmla="*/ 5152820 w 6225719"/>
                <a:gd name="connsiteY2" fmla="*/ 0 h 1768709"/>
                <a:gd name="connsiteX3" fmla="*/ 6225719 w 6225719"/>
                <a:gd name="connsiteY3" fmla="*/ 884355 h 1768709"/>
                <a:gd name="connsiteX4" fmla="*/ 5152820 w 6225719"/>
                <a:gd name="connsiteY4" fmla="*/ 1768709 h 1768709"/>
                <a:gd name="connsiteX5" fmla="*/ 5152820 w 6225719"/>
                <a:gd name="connsiteY5" fmla="*/ 1325028 h 1768709"/>
                <a:gd name="connsiteX6" fmla="*/ 0 w 6225719"/>
                <a:gd name="connsiteY6" fmla="*/ 1325028 h 1768709"/>
                <a:gd name="connsiteX7" fmla="*/ 0 w 6225719"/>
                <a:gd name="connsiteY7" fmla="*/ 443681 h 17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5719" h="1768709">
                  <a:moveTo>
                    <a:pt x="0" y="443681"/>
                  </a:moveTo>
                  <a:lnTo>
                    <a:pt x="5152820" y="443681"/>
                  </a:lnTo>
                  <a:lnTo>
                    <a:pt x="5152820" y="0"/>
                  </a:lnTo>
                  <a:lnTo>
                    <a:pt x="6225719" y="884355"/>
                  </a:lnTo>
                  <a:lnTo>
                    <a:pt x="5152820" y="1768709"/>
                  </a:lnTo>
                  <a:lnTo>
                    <a:pt x="5152820" y="1325028"/>
                  </a:lnTo>
                  <a:lnTo>
                    <a:pt x="0" y="1325028"/>
                  </a:lnTo>
                  <a:lnTo>
                    <a:pt x="0" y="443681"/>
                  </a:lnTo>
                  <a:close/>
                </a:path>
              </a:pathLst>
            </a:custGeom>
            <a:solidFill>
              <a:srgbClr val="8BCF92"/>
            </a:solidFill>
            <a:ln>
              <a:solidFill>
                <a:schemeClr val="tx1">
                  <a:lumMod val="50000"/>
                  <a:lumOff val="50000"/>
                </a:schemeClr>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60960" tIns="504640" rIns="595586" bIns="504642" numCol="1" spcCol="1270" anchor="ctr" anchorCtr="0">
              <a:noAutofit/>
            </a:bodyPr>
            <a:lstStyle/>
            <a:p>
              <a:pPr marL="0" lvl="0" indent="0" algn="r" defTabSz="711200">
                <a:lnSpc>
                  <a:spcPct val="90000"/>
                </a:lnSpc>
                <a:spcBef>
                  <a:spcPct val="0"/>
                </a:spcBef>
                <a:spcAft>
                  <a:spcPct val="35000"/>
                </a:spcAft>
                <a:buNone/>
              </a:pPr>
              <a:endParaRPr lang="zh-CN" sz="1400" kern="1200" dirty="0"/>
            </a:p>
          </p:txBody>
        </p:sp>
        <p:sp>
          <p:nvSpPr>
            <p:cNvPr id="153" name="矩形 152">
              <a:extLst>
                <a:ext uri="{FF2B5EF4-FFF2-40B4-BE49-F238E27FC236}">
                  <a16:creationId xmlns:a16="http://schemas.microsoft.com/office/drawing/2014/main" id="{4500A7F9-4D79-4286-93F2-4293BC1CE603}"/>
                </a:ext>
              </a:extLst>
            </p:cNvPr>
            <p:cNvSpPr/>
            <p:nvPr/>
          </p:nvSpPr>
          <p:spPr>
            <a:xfrm>
              <a:off x="6090037" y="4700717"/>
              <a:ext cx="5261044" cy="4980402"/>
            </a:xfrm>
            <a:prstGeom prst="rect">
              <a:avLst/>
            </a:prstGeom>
          </p:spPr>
          <p:txBody>
            <a:bodyPr wrap="square">
              <a:spAutoFit/>
            </a:bodyPr>
            <a:lstStyle/>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强一致性</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隔离性</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事务</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en-US" altLang="zh-CN" sz="3600" dirty="0">
                  <a:solidFill>
                    <a:srgbClr val="44546A"/>
                  </a:solidFill>
                  <a:latin typeface="微软雅黑" panose="020B0503020204020204" pitchFamily="34" charset="-122"/>
                  <a:ea typeface="微软雅黑" panose="020B0503020204020204" pitchFamily="34" charset="-122"/>
                  <a:cs typeface="+mn-ea"/>
                  <a:sym typeface="+mn-lt"/>
                </a:rPr>
                <a:t>SCALE UP</a:t>
              </a: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（有限）</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精确应答</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一致性优先</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p:txBody>
        </p:sp>
        <p:sp>
          <p:nvSpPr>
            <p:cNvPr id="154" name="矩形 153">
              <a:extLst>
                <a:ext uri="{FF2B5EF4-FFF2-40B4-BE49-F238E27FC236}">
                  <a16:creationId xmlns:a16="http://schemas.microsoft.com/office/drawing/2014/main" id="{1AFAEE0F-7155-440E-A1C2-286E1B87ABA8}"/>
                </a:ext>
              </a:extLst>
            </p:cNvPr>
            <p:cNvSpPr/>
            <p:nvPr/>
          </p:nvSpPr>
          <p:spPr>
            <a:xfrm>
              <a:off x="12329401" y="4700717"/>
              <a:ext cx="5261044" cy="4980402"/>
            </a:xfrm>
            <a:prstGeom prst="rect">
              <a:avLst/>
            </a:prstGeom>
          </p:spPr>
          <p:txBody>
            <a:bodyPr wrap="square">
              <a:spAutoFit/>
            </a:bodyPr>
            <a:lstStyle/>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弱一致性</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隔离性</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开发者管理</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en-US" altLang="zh-CN" sz="3600" dirty="0">
                  <a:solidFill>
                    <a:srgbClr val="44546A"/>
                  </a:solidFill>
                  <a:latin typeface="微软雅黑" panose="020B0503020204020204" pitchFamily="34" charset="-122"/>
                  <a:ea typeface="微软雅黑" panose="020B0503020204020204" pitchFamily="34" charset="-122"/>
                  <a:cs typeface="+mn-ea"/>
                  <a:sym typeface="+mn-lt"/>
                </a:rPr>
                <a:t>SCALE OUT</a:t>
              </a: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（无限）</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近似应答</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600" dirty="0">
                  <a:solidFill>
                    <a:srgbClr val="44546A"/>
                  </a:solidFill>
                  <a:latin typeface="微软雅黑" panose="020B0503020204020204" pitchFamily="34" charset="-122"/>
                  <a:ea typeface="微软雅黑" panose="020B0503020204020204" pitchFamily="34" charset="-122"/>
                  <a:cs typeface="+mn-ea"/>
                  <a:sym typeface="+mn-lt"/>
                </a:rPr>
                <a:t>可用性优先</a:t>
              </a:r>
              <a:endParaRPr lang="en-US" altLang="zh-CN" sz="3600" dirty="0">
                <a:solidFill>
                  <a:srgbClr val="44546A"/>
                </a:solidFill>
                <a:latin typeface="微软雅黑" panose="020B0503020204020204" pitchFamily="34" charset="-122"/>
                <a:ea typeface="微软雅黑" panose="020B0503020204020204" pitchFamily="34" charset="-122"/>
                <a:cs typeface="+mn-ea"/>
                <a:sym typeface="+mn-lt"/>
              </a:endParaRPr>
            </a:p>
          </p:txBody>
        </p:sp>
        <p:sp>
          <p:nvSpPr>
            <p:cNvPr id="16" name="文本框 15">
              <a:extLst>
                <a:ext uri="{FF2B5EF4-FFF2-40B4-BE49-F238E27FC236}">
                  <a16:creationId xmlns:a16="http://schemas.microsoft.com/office/drawing/2014/main" id="{75A19A6D-DD61-4B3C-8525-AA1F17F6D4EC}"/>
                </a:ext>
              </a:extLst>
            </p:cNvPr>
            <p:cNvSpPr txBox="1"/>
            <p:nvPr/>
          </p:nvSpPr>
          <p:spPr>
            <a:xfrm rot="10800000">
              <a:off x="3723403" y="5074992"/>
              <a:ext cx="1015663" cy="3164316"/>
            </a:xfrm>
            <a:prstGeom prst="rect">
              <a:avLst/>
            </a:prstGeom>
            <a:noFill/>
          </p:spPr>
          <p:txBody>
            <a:bodyPr vert="eaVert" wrap="square" rtlCol="0" anchor="ctr">
              <a:spAutoFit/>
            </a:bodyPr>
            <a:lstStyle/>
            <a:p>
              <a:pPr algn="ctr"/>
              <a:r>
                <a:rPr lang="en-US" altLang="zh-CN" sz="5400" b="1" dirty="0">
                  <a:solidFill>
                    <a:schemeClr val="bg1"/>
                  </a:solidFill>
                  <a:latin typeface="Arial Black" panose="020B0A04020102020204" pitchFamily="34" charset="0"/>
                  <a:ea typeface="微软雅黑" panose="020B0503020204020204" pitchFamily="34" charset="-122"/>
                </a:rPr>
                <a:t>ACID</a:t>
              </a:r>
              <a:endParaRPr lang="zh-CN" altLang="en-US" sz="5400" b="1" dirty="0">
                <a:solidFill>
                  <a:schemeClr val="bg1"/>
                </a:solidFill>
                <a:latin typeface="Arial Black" panose="020B0A04020102020204" pitchFamily="34" charset="0"/>
                <a:ea typeface="微软雅黑" panose="020B0503020204020204" pitchFamily="34" charset="-122"/>
              </a:endParaRPr>
            </a:p>
          </p:txBody>
        </p:sp>
        <p:sp>
          <p:nvSpPr>
            <p:cNvPr id="370" name="文本框 369">
              <a:extLst>
                <a:ext uri="{FF2B5EF4-FFF2-40B4-BE49-F238E27FC236}">
                  <a16:creationId xmlns:a16="http://schemas.microsoft.com/office/drawing/2014/main" id="{D93591EC-96B4-4B42-B7AC-5AEC56AD4F94}"/>
                </a:ext>
              </a:extLst>
            </p:cNvPr>
            <p:cNvSpPr txBox="1"/>
            <p:nvPr/>
          </p:nvSpPr>
          <p:spPr>
            <a:xfrm>
              <a:off x="18863487" y="6657150"/>
              <a:ext cx="1015663" cy="3164316"/>
            </a:xfrm>
            <a:prstGeom prst="rect">
              <a:avLst/>
            </a:prstGeom>
            <a:noFill/>
          </p:spPr>
          <p:txBody>
            <a:bodyPr vert="eaVert" wrap="square" rtlCol="0" anchor="ctr">
              <a:spAutoFit/>
            </a:bodyPr>
            <a:lstStyle/>
            <a:p>
              <a:pPr algn="ctr"/>
              <a:r>
                <a:rPr lang="en-US" altLang="zh-CN" sz="5400" b="1" dirty="0">
                  <a:solidFill>
                    <a:schemeClr val="bg1"/>
                  </a:solidFill>
                  <a:latin typeface="Arial Black" panose="020B0A04020102020204" pitchFamily="34" charset="0"/>
                  <a:ea typeface="微软雅黑" panose="020B0503020204020204" pitchFamily="34" charset="-122"/>
                </a:rPr>
                <a:t>BASE</a:t>
              </a:r>
              <a:endParaRPr lang="zh-CN" altLang="en-US" sz="5400" b="1" dirty="0">
                <a:solidFill>
                  <a:schemeClr val="bg1"/>
                </a:solidFill>
                <a:latin typeface="Arial Black" panose="020B0A04020102020204" pitchFamily="34" charset="0"/>
                <a:ea typeface="微软雅黑" panose="020B0503020204020204" pitchFamily="34" charset="-122"/>
              </a:endParaRPr>
            </a:p>
          </p:txBody>
        </p:sp>
      </p:grpSp>
    </p:spTree>
    <p:extLst>
      <p:ext uri="{BB962C8B-B14F-4D97-AF65-F5344CB8AC3E}">
        <p14:creationId xmlns:p14="http://schemas.microsoft.com/office/powerpoint/2010/main" val="15435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33295F0-016F-4D44-8392-06CAB89499FA}"/>
              </a:ext>
            </a:extLst>
          </p:cNvPr>
          <p:cNvSpPr/>
          <p:nvPr/>
        </p:nvSpPr>
        <p:spPr>
          <a:xfrm>
            <a:off x="2618741" y="1743732"/>
            <a:ext cx="8273948" cy="3992469"/>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4" name="AutoShape 12">
            <a:extLst>
              <a:ext uri="{FF2B5EF4-FFF2-40B4-BE49-F238E27FC236}">
                <a16:creationId xmlns:a16="http://schemas.microsoft.com/office/drawing/2014/main" id="{4E60E898-6A8C-4162-AE32-566F1D5D3DAE}"/>
              </a:ext>
            </a:extLst>
          </p:cNvPr>
          <p:cNvSpPr>
            <a:spLocks noChangeArrowheads="1"/>
          </p:cNvSpPr>
          <p:nvPr/>
        </p:nvSpPr>
        <p:spPr bwMode="auto">
          <a:xfrm>
            <a:off x="2618741" y="1183823"/>
            <a:ext cx="8273948" cy="1119818"/>
          </a:xfrm>
          <a:prstGeom prst="homePlate">
            <a:avLst>
              <a:gd name="adj" fmla="val 63872"/>
            </a:avLst>
          </a:prstGeom>
          <a:solidFill>
            <a:srgbClr val="D67A71"/>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CAP</a:t>
            </a:r>
            <a:endParaRPr lang="zh-CN" altLang="en-US" sz="3401" b="1" dirty="0">
              <a:solidFill>
                <a:prstClr val="white"/>
              </a:solidFill>
              <a:latin typeface="微软雅黑" panose="020B0503020204020204" pitchFamily="34" charset="-122"/>
              <a:ea typeface="微软雅黑" panose="020B0503020204020204" pitchFamily="34" charset="-122"/>
            </a:endParaRPr>
          </a:p>
        </p:txBody>
      </p:sp>
      <p:sp>
        <p:nvSpPr>
          <p:cNvPr id="25" name="TextBox 17">
            <a:extLst>
              <a:ext uri="{FF2B5EF4-FFF2-40B4-BE49-F238E27FC236}">
                <a16:creationId xmlns:a16="http://schemas.microsoft.com/office/drawing/2014/main" id="{05ED7FEF-2079-4EA6-9C9D-024914B81663}"/>
              </a:ext>
            </a:extLst>
          </p:cNvPr>
          <p:cNvSpPr txBox="1"/>
          <p:nvPr/>
        </p:nvSpPr>
        <p:spPr>
          <a:xfrm>
            <a:off x="2940656" y="2694607"/>
            <a:ext cx="7952033" cy="2221314"/>
          </a:xfrm>
          <a:prstGeom prst="rect">
            <a:avLst/>
          </a:prstGeom>
          <a:noFill/>
        </p:spPr>
        <p:txBody>
          <a:bodyPr wrap="square" rtlCol="0">
            <a:spAutoFit/>
          </a:bodyPr>
          <a:lstStyle/>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 一致性（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C</a:t>
            </a:r>
            <a:r>
              <a:rPr lang="en-US" altLang="zh-CN" sz="3200" dirty="0">
                <a:solidFill>
                  <a:srgbClr val="44546A"/>
                </a:solidFill>
                <a:latin typeface="微软雅黑" panose="020B0503020204020204" pitchFamily="34" charset="-122"/>
                <a:ea typeface="微软雅黑" panose="020B0503020204020204" pitchFamily="34" charset="-122"/>
                <a:cs typeface="+mn-ea"/>
                <a:sym typeface="+mn-lt"/>
              </a:rPr>
              <a:t>onsistency</a:t>
            </a: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a:t>
            </a:r>
            <a:endParaRPr lang="en-US" altLang="zh-CN" sz="32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可用性（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A</a:t>
            </a:r>
            <a:r>
              <a:rPr lang="en-US" altLang="zh-CN" sz="3200" dirty="0">
                <a:solidFill>
                  <a:srgbClr val="44546A"/>
                </a:solidFill>
                <a:latin typeface="微软雅黑" panose="020B0503020204020204" pitchFamily="34" charset="-122"/>
                <a:ea typeface="微软雅黑" panose="020B0503020204020204" pitchFamily="34" charset="-122"/>
                <a:cs typeface="+mn-ea"/>
                <a:sym typeface="+mn-lt"/>
              </a:rPr>
              <a:t>vailability</a:t>
            </a: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a:t>
            </a:r>
            <a:endParaRPr lang="en-US" altLang="zh-CN" sz="3200" dirty="0">
              <a:solidFill>
                <a:srgbClr val="44546A"/>
              </a:solidFill>
              <a:latin typeface="微软雅黑" panose="020B0503020204020204" pitchFamily="34" charset="-122"/>
              <a:ea typeface="微软雅黑" panose="020B0503020204020204" pitchFamily="34" charset="-122"/>
              <a:cs typeface="+mn-ea"/>
              <a:sym typeface="+mn-lt"/>
            </a:endParaRPr>
          </a:p>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分区容错性（</a:t>
            </a:r>
            <a:r>
              <a:rPr lang="en-US" altLang="zh-CN" sz="3200" b="1" dirty="0">
                <a:solidFill>
                  <a:srgbClr val="D67A71"/>
                </a:solidFill>
                <a:latin typeface="微软雅黑" panose="020B0503020204020204" pitchFamily="34" charset="-122"/>
                <a:ea typeface="微软雅黑" panose="020B0503020204020204" pitchFamily="34" charset="-122"/>
                <a:cs typeface="+mn-ea"/>
                <a:sym typeface="+mn-lt"/>
              </a:rPr>
              <a:t>P</a:t>
            </a:r>
            <a:r>
              <a:rPr lang="en-US" altLang="zh-CN" sz="3200" dirty="0">
                <a:solidFill>
                  <a:srgbClr val="44546A"/>
                </a:solidFill>
                <a:latin typeface="微软雅黑" panose="020B0503020204020204" pitchFamily="34" charset="-122"/>
                <a:ea typeface="微软雅黑" panose="020B0503020204020204" pitchFamily="34" charset="-122"/>
                <a:cs typeface="+mn-ea"/>
                <a:sym typeface="+mn-lt"/>
              </a:rPr>
              <a:t>artition Tolerance</a:t>
            </a:r>
            <a:r>
              <a:rPr lang="zh-CN" altLang="en-US" sz="3200" dirty="0">
                <a:solidFill>
                  <a:srgbClr val="44546A"/>
                </a:solidFill>
                <a:latin typeface="微软雅黑" panose="020B0503020204020204" pitchFamily="34" charset="-122"/>
                <a:ea typeface="微软雅黑" panose="020B0503020204020204" pitchFamily="34" charset="-122"/>
                <a:cs typeface="+mn-ea"/>
                <a:sym typeface="+mn-lt"/>
              </a:rPr>
              <a:t>）</a:t>
            </a:r>
            <a:endParaRPr lang="zh-CN" altLang="en-US" sz="3200" dirty="0">
              <a:solidFill>
                <a:srgbClr val="44546A"/>
              </a:solidFill>
              <a:latin typeface="微软雅黑" panose="020B0503020204020204" pitchFamily="34" charset="-122"/>
              <a:ea typeface="微软雅黑" panose="020B0503020204020204" pitchFamily="34" charset="-122"/>
              <a:cs typeface="+mn-ea"/>
            </a:endParaRPr>
          </a:p>
        </p:txBody>
      </p:sp>
      <p:sp>
        <p:nvSpPr>
          <p:cNvPr id="27" name="矩形 26">
            <a:extLst>
              <a:ext uri="{FF2B5EF4-FFF2-40B4-BE49-F238E27FC236}">
                <a16:creationId xmlns:a16="http://schemas.microsoft.com/office/drawing/2014/main" id="{F435B2D3-DD97-449E-9D10-3E2A2BB37BA4}"/>
              </a:ext>
            </a:extLst>
          </p:cNvPr>
          <p:cNvSpPr/>
          <p:nvPr/>
        </p:nvSpPr>
        <p:spPr>
          <a:xfrm>
            <a:off x="12785655" y="1743729"/>
            <a:ext cx="8320484" cy="3992470"/>
          </a:xfrm>
          <a:prstGeom prst="rect">
            <a:avLst/>
          </a:prstGeom>
          <a:solidFill>
            <a:srgbClr val="FFFFFF"/>
          </a:solidFill>
          <a:ln>
            <a:solidFill>
              <a:srgbClr val="E8E8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14">
              <a:latin typeface="微软雅黑" panose="020B0503020204020204" pitchFamily="34" charset="-122"/>
              <a:ea typeface="微软雅黑" panose="020B0503020204020204" pitchFamily="34" charset="-122"/>
            </a:endParaRPr>
          </a:p>
        </p:txBody>
      </p:sp>
      <p:sp>
        <p:nvSpPr>
          <p:cNvPr id="28" name="AutoShape 12">
            <a:extLst>
              <a:ext uri="{FF2B5EF4-FFF2-40B4-BE49-F238E27FC236}">
                <a16:creationId xmlns:a16="http://schemas.microsoft.com/office/drawing/2014/main" id="{65E7DC74-F5A7-4FEC-850E-79A1C26FC158}"/>
              </a:ext>
            </a:extLst>
          </p:cNvPr>
          <p:cNvSpPr>
            <a:spLocks noChangeArrowheads="1"/>
          </p:cNvSpPr>
          <p:nvPr/>
        </p:nvSpPr>
        <p:spPr bwMode="auto">
          <a:xfrm flipH="1">
            <a:off x="12785655" y="1183820"/>
            <a:ext cx="8320484" cy="1119818"/>
          </a:xfrm>
          <a:prstGeom prst="homePlate">
            <a:avLst>
              <a:gd name="adj" fmla="val 63872"/>
            </a:avLst>
          </a:prstGeom>
          <a:solidFill>
            <a:srgbClr val="788BA9"/>
          </a:solidFill>
          <a:ln w="9525">
            <a:noFill/>
            <a:miter lim="800000"/>
            <a:headEnd/>
            <a:tailEnd/>
          </a:ln>
        </p:spPr>
        <p:txBody>
          <a:bodyPr wrap="none" anchor="ctr"/>
          <a:lstStyle/>
          <a:p>
            <a:pPr algn="ctr"/>
            <a:r>
              <a:rPr lang="en-US"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BASE</a:t>
            </a:r>
            <a:endParaRPr lang="zh-CN" altLang="zh-CN" sz="6425"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TextBox 20">
            <a:extLst>
              <a:ext uri="{FF2B5EF4-FFF2-40B4-BE49-F238E27FC236}">
                <a16:creationId xmlns:a16="http://schemas.microsoft.com/office/drawing/2014/main" id="{AA8F116A-56ED-43C3-8B4C-34DCB185928E}"/>
              </a:ext>
            </a:extLst>
          </p:cNvPr>
          <p:cNvSpPr txBox="1"/>
          <p:nvPr/>
        </p:nvSpPr>
        <p:spPr>
          <a:xfrm>
            <a:off x="13109380" y="2694604"/>
            <a:ext cx="7996759" cy="2221314"/>
          </a:xfrm>
          <a:prstGeom prst="rect">
            <a:avLst/>
          </a:prstGeom>
          <a:noFill/>
        </p:spPr>
        <p:txBody>
          <a:bodyPr wrap="square" rtlCol="0">
            <a:spAutoFit/>
          </a:bodyPr>
          <a:lstStyle/>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rPr>
              <a:t>基本可用（</a:t>
            </a:r>
            <a:r>
              <a:rPr lang="en-US" altLang="zh-CN" sz="3200" b="1" dirty="0">
                <a:solidFill>
                  <a:srgbClr val="D67A71"/>
                </a:solidFill>
                <a:latin typeface="微软雅黑" panose="020B0503020204020204" pitchFamily="34" charset="-122"/>
                <a:ea typeface="微软雅黑" panose="020B0503020204020204" pitchFamily="34" charset="-122"/>
                <a:cs typeface="+mn-ea"/>
              </a:rPr>
              <a:t>B</a:t>
            </a:r>
            <a:r>
              <a:rPr lang="en-US" altLang="zh-CN" sz="3200" dirty="0">
                <a:solidFill>
                  <a:srgbClr val="44546A"/>
                </a:solidFill>
                <a:latin typeface="微软雅黑" panose="020B0503020204020204" pitchFamily="34" charset="-122"/>
                <a:ea typeface="微软雅黑" panose="020B0503020204020204" pitchFamily="34" charset="-122"/>
                <a:cs typeface="+mn-ea"/>
              </a:rPr>
              <a:t>asically </a:t>
            </a:r>
            <a:r>
              <a:rPr lang="en-US" altLang="zh-CN" sz="3200" b="1" dirty="0">
                <a:solidFill>
                  <a:srgbClr val="D67A71"/>
                </a:solidFill>
                <a:latin typeface="微软雅黑" panose="020B0503020204020204" pitchFamily="34" charset="-122"/>
                <a:ea typeface="微软雅黑" panose="020B0503020204020204" pitchFamily="34" charset="-122"/>
                <a:cs typeface="+mn-ea"/>
              </a:rPr>
              <a:t>A</a:t>
            </a:r>
            <a:r>
              <a:rPr lang="en-US" altLang="zh-CN" sz="3200" dirty="0">
                <a:solidFill>
                  <a:srgbClr val="44546A"/>
                </a:solidFill>
                <a:latin typeface="微软雅黑" panose="020B0503020204020204" pitchFamily="34" charset="-122"/>
                <a:ea typeface="微软雅黑" panose="020B0503020204020204" pitchFamily="34" charset="-122"/>
                <a:cs typeface="+mn-ea"/>
              </a:rPr>
              <a:t>vailable</a:t>
            </a:r>
            <a:r>
              <a:rPr lang="zh-CN" altLang="en-US" sz="3200" dirty="0">
                <a:solidFill>
                  <a:srgbClr val="44546A"/>
                </a:solidFill>
                <a:latin typeface="微软雅黑" panose="020B0503020204020204" pitchFamily="34" charset="-122"/>
                <a:ea typeface="微软雅黑" panose="020B0503020204020204" pitchFamily="34" charset="-122"/>
                <a:cs typeface="+mn-ea"/>
              </a:rPr>
              <a:t>）</a:t>
            </a:r>
            <a:endParaRPr lang="en-US" altLang="zh-CN" sz="3200" dirty="0">
              <a:solidFill>
                <a:srgbClr val="44546A"/>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rPr>
              <a:t>软状态（</a:t>
            </a:r>
            <a:r>
              <a:rPr lang="en-US" altLang="zh-CN" sz="3200" b="1" dirty="0">
                <a:solidFill>
                  <a:srgbClr val="D67A71"/>
                </a:solidFill>
                <a:latin typeface="微软雅黑" panose="020B0503020204020204" pitchFamily="34" charset="-122"/>
                <a:ea typeface="微软雅黑" panose="020B0503020204020204" pitchFamily="34" charset="-122"/>
                <a:cs typeface="+mn-ea"/>
              </a:rPr>
              <a:t>S</a:t>
            </a:r>
            <a:r>
              <a:rPr lang="en-US" altLang="zh-CN" sz="3200" dirty="0">
                <a:solidFill>
                  <a:srgbClr val="44546A"/>
                </a:solidFill>
                <a:latin typeface="微软雅黑" panose="020B0503020204020204" pitchFamily="34" charset="-122"/>
                <a:ea typeface="微软雅黑" panose="020B0503020204020204" pitchFamily="34" charset="-122"/>
                <a:cs typeface="+mn-ea"/>
              </a:rPr>
              <a:t>oft State</a:t>
            </a:r>
            <a:r>
              <a:rPr lang="zh-CN" altLang="en-US" sz="3200" dirty="0">
                <a:solidFill>
                  <a:srgbClr val="44546A"/>
                </a:solidFill>
                <a:latin typeface="微软雅黑" panose="020B0503020204020204" pitchFamily="34" charset="-122"/>
                <a:ea typeface="微软雅黑" panose="020B0503020204020204" pitchFamily="34" charset="-122"/>
                <a:cs typeface="+mn-ea"/>
              </a:rPr>
              <a:t>）</a:t>
            </a:r>
            <a:endParaRPr lang="en-US" altLang="zh-CN" sz="3200" dirty="0">
              <a:solidFill>
                <a:srgbClr val="44546A"/>
              </a:solidFill>
              <a:latin typeface="微软雅黑" panose="020B0503020204020204" pitchFamily="34" charset="-122"/>
              <a:ea typeface="微软雅黑" panose="020B0503020204020204" pitchFamily="34" charset="-122"/>
              <a:cs typeface="+mn-ea"/>
            </a:endParaRPr>
          </a:p>
          <a:p>
            <a:pPr marL="571500" indent="-571500">
              <a:lnSpc>
                <a:spcPct val="150000"/>
              </a:lnSpc>
              <a:buFont typeface="Wingdings" panose="05000000000000000000" pitchFamily="2" charset="2"/>
              <a:buChar char="l"/>
            </a:pPr>
            <a:r>
              <a:rPr lang="zh-CN" altLang="en-US" sz="3200" dirty="0">
                <a:solidFill>
                  <a:srgbClr val="44546A"/>
                </a:solidFill>
                <a:latin typeface="微软雅黑" panose="020B0503020204020204" pitchFamily="34" charset="-122"/>
                <a:ea typeface="微软雅黑" panose="020B0503020204020204" pitchFamily="34" charset="-122"/>
                <a:cs typeface="+mn-ea"/>
              </a:rPr>
              <a:t>最终一致性（</a:t>
            </a:r>
            <a:r>
              <a:rPr lang="en-US" altLang="zh-CN" sz="3200" b="1" dirty="0">
                <a:solidFill>
                  <a:srgbClr val="D67A71"/>
                </a:solidFill>
                <a:latin typeface="微软雅黑" panose="020B0503020204020204" pitchFamily="34" charset="-122"/>
                <a:ea typeface="微软雅黑" panose="020B0503020204020204" pitchFamily="34" charset="-122"/>
                <a:cs typeface="+mn-ea"/>
              </a:rPr>
              <a:t>E</a:t>
            </a:r>
            <a:r>
              <a:rPr lang="en-US" altLang="zh-CN" sz="3200" dirty="0">
                <a:solidFill>
                  <a:srgbClr val="44546A"/>
                </a:solidFill>
                <a:latin typeface="微软雅黑" panose="020B0503020204020204" pitchFamily="34" charset="-122"/>
                <a:ea typeface="微软雅黑" panose="020B0503020204020204" pitchFamily="34" charset="-122"/>
                <a:cs typeface="+mn-ea"/>
              </a:rPr>
              <a:t>ventually Consistent</a:t>
            </a:r>
            <a:r>
              <a:rPr lang="zh-CN" altLang="en-US" sz="3200" dirty="0">
                <a:solidFill>
                  <a:srgbClr val="44546A"/>
                </a:solidFill>
                <a:latin typeface="微软雅黑" panose="020B0503020204020204" pitchFamily="34" charset="-122"/>
                <a:ea typeface="微软雅黑" panose="020B0503020204020204" pitchFamily="34" charset="-122"/>
                <a:cs typeface="+mn-ea"/>
              </a:rPr>
              <a:t>）</a:t>
            </a:r>
          </a:p>
        </p:txBody>
      </p:sp>
      <p:sp>
        <p:nvSpPr>
          <p:cNvPr id="17" name="矩形 16">
            <a:extLst>
              <a:ext uri="{FF2B5EF4-FFF2-40B4-BE49-F238E27FC236}">
                <a16:creationId xmlns:a16="http://schemas.microsoft.com/office/drawing/2014/main" id="{39A5F027-0EC7-4FBF-8C0A-E48622861284}"/>
              </a:ext>
            </a:extLst>
          </p:cNvPr>
          <p:cNvSpPr/>
          <p:nvPr/>
        </p:nvSpPr>
        <p:spPr>
          <a:xfrm>
            <a:off x="12785656" y="5928256"/>
            <a:ext cx="8320484" cy="1656415"/>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BASE 理论是对 CAP 中一致性和可用性</a:t>
            </a:r>
            <a:r>
              <a:rPr lang="zh-CN" altLang="en-US" sz="3600" b="1" dirty="0">
                <a:solidFill>
                  <a:srgbClr val="788BA9"/>
                </a:solidFill>
                <a:latin typeface="微软雅黑" panose="020B0503020204020204" pitchFamily="34" charset="-122"/>
                <a:ea typeface="微软雅黑" panose="020B0503020204020204" pitchFamily="34" charset="-122"/>
                <a:cs typeface="+mn-ea"/>
              </a:rPr>
              <a:t>权衡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的结果。</a:t>
            </a:r>
          </a:p>
        </p:txBody>
      </p:sp>
      <p:sp>
        <p:nvSpPr>
          <p:cNvPr id="18" name="矩形 17">
            <a:extLst>
              <a:ext uri="{FF2B5EF4-FFF2-40B4-BE49-F238E27FC236}">
                <a16:creationId xmlns:a16="http://schemas.microsoft.com/office/drawing/2014/main" id="{3C921DDA-0CAD-4C36-9E33-9C031312AAA6}"/>
              </a:ext>
            </a:extLst>
          </p:cNvPr>
          <p:cNvSpPr/>
          <p:nvPr/>
        </p:nvSpPr>
        <p:spPr>
          <a:xfrm>
            <a:off x="2618741" y="5928256"/>
            <a:ext cx="8273948" cy="1656415"/>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在一个分布式系统中，</a:t>
            </a:r>
            <a:r>
              <a:rPr lang="zh-CN" altLang="en-US" sz="3600" b="1" dirty="0">
                <a:solidFill>
                  <a:srgbClr val="788BA9"/>
                </a:solidFill>
                <a:latin typeface="微软雅黑" panose="020B0503020204020204" pitchFamily="34" charset="-122"/>
                <a:ea typeface="微软雅黑" panose="020B0503020204020204" pitchFamily="34" charset="-122"/>
                <a:cs typeface="+mn-ea"/>
              </a:rPr>
              <a:t>最多</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只能同时满足 CAP 其中</a:t>
            </a:r>
            <a:r>
              <a:rPr lang="zh-CN" altLang="en-US" sz="3600" b="1" dirty="0">
                <a:solidFill>
                  <a:srgbClr val="788BA9"/>
                </a:solidFill>
                <a:latin typeface="微软雅黑" panose="020B0503020204020204" pitchFamily="34" charset="-122"/>
                <a:ea typeface="微软雅黑" panose="020B0503020204020204" pitchFamily="34" charset="-122"/>
                <a:cs typeface="+mn-ea"/>
              </a:rPr>
              <a:t>两个</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特性。</a:t>
            </a:r>
          </a:p>
        </p:txBody>
      </p:sp>
      <p:sp>
        <p:nvSpPr>
          <p:cNvPr id="20" name="矩形 19">
            <a:extLst>
              <a:ext uri="{FF2B5EF4-FFF2-40B4-BE49-F238E27FC236}">
                <a16:creationId xmlns:a16="http://schemas.microsoft.com/office/drawing/2014/main" id="{C49EBF1F-A07C-434F-B5D8-A41619F3C28D}"/>
              </a:ext>
            </a:extLst>
          </p:cNvPr>
          <p:cNvSpPr/>
          <p:nvPr/>
        </p:nvSpPr>
        <p:spPr>
          <a:xfrm>
            <a:off x="9586445" y="9878810"/>
            <a:ext cx="11519694" cy="2020040"/>
          </a:xfrm>
          <a:prstGeom prst="rect">
            <a:avLst/>
          </a:prstGeom>
        </p:spPr>
        <p:txBody>
          <a:bodyPr>
            <a:spAutoFit/>
          </a:bodyPr>
          <a:lstStyle/>
          <a:p>
            <a:pPr>
              <a:lnSpc>
                <a:spcPct val="150000"/>
              </a:lnSpc>
            </a:pPr>
            <a:r>
              <a:rPr lang="zh-CN" altLang="en-US" sz="4400" b="1" dirty="0">
                <a:solidFill>
                  <a:srgbClr val="D67A71"/>
                </a:solidFill>
                <a:latin typeface="微软雅黑" panose="020B0503020204020204" pitchFamily="34" charset="-122"/>
                <a:ea typeface="微软雅黑" panose="020B0503020204020204" pitchFamily="34" charset="-122"/>
              </a:rPr>
              <a:t>分布式系统领域没有银弹。针对不同场景，架构上要有不同的取舍。</a:t>
            </a:r>
            <a:endParaRPr lang="en-US" altLang="zh-CN" sz="4400" b="1" dirty="0">
              <a:solidFill>
                <a:srgbClr val="D67A7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D18BE7E3-5810-47A9-A631-00841FDE5401}"/>
              </a:ext>
            </a:extLst>
          </p:cNvPr>
          <p:cNvSpPr/>
          <p:nvPr/>
        </p:nvSpPr>
        <p:spPr>
          <a:xfrm>
            <a:off x="9586445" y="8930208"/>
            <a:ext cx="8851292" cy="872367"/>
          </a:xfrm>
          <a:prstGeom prst="rect">
            <a:avLst/>
          </a:prstGeom>
          <a:noFill/>
        </p:spPr>
        <p:txBody>
          <a:bodyPr wrap="none" lIns="172795" tIns="86398" rIns="172795" bIns="86398">
            <a:spAutoFit/>
          </a:bodyPr>
          <a:lstStyle/>
          <a:p>
            <a:pPr algn="ct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CP</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CAP </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还是 </a:t>
            </a:r>
            <a:r>
              <a:rPr lang="en-US" altLang="zh-CN"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BASE</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微软雅黑" panose="020B0503020204020204" pitchFamily="34" charset="-122"/>
                <a:ea typeface="微软雅黑" panose="020B0503020204020204" pitchFamily="34" charset="-122"/>
              </a:rPr>
              <a:t>？</a:t>
            </a:r>
          </a:p>
        </p:txBody>
      </p:sp>
      <p:grpSp>
        <p:nvGrpSpPr>
          <p:cNvPr id="26" name="组合 25">
            <a:extLst>
              <a:ext uri="{FF2B5EF4-FFF2-40B4-BE49-F238E27FC236}">
                <a16:creationId xmlns:a16="http://schemas.microsoft.com/office/drawing/2014/main" id="{C29F1C19-77E2-4D0B-AA59-66AFA4F4F411}"/>
              </a:ext>
            </a:extLst>
          </p:cNvPr>
          <p:cNvGrpSpPr/>
          <p:nvPr/>
        </p:nvGrpSpPr>
        <p:grpSpPr>
          <a:xfrm>
            <a:off x="-407951" y="8148598"/>
            <a:ext cx="8807728" cy="4912350"/>
            <a:chOff x="-292080" y="3918856"/>
            <a:chExt cx="5237678" cy="3024065"/>
          </a:xfrm>
        </p:grpSpPr>
        <p:sp>
          <p:nvSpPr>
            <p:cNvPr id="41" name="椭圆 40">
              <a:extLst>
                <a:ext uri="{FF2B5EF4-FFF2-40B4-BE49-F238E27FC236}">
                  <a16:creationId xmlns:a16="http://schemas.microsoft.com/office/drawing/2014/main" id="{882B25E0-5E89-4CB7-A7D2-B8FCAB29FBB5}"/>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77AE44B4-31DB-439A-ACB8-C5DBC71016A3}"/>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43" name="组合 42">
              <a:extLst>
                <a:ext uri="{FF2B5EF4-FFF2-40B4-BE49-F238E27FC236}">
                  <a16:creationId xmlns:a16="http://schemas.microsoft.com/office/drawing/2014/main" id="{3B796478-A8C7-479F-A928-F31E9B8B11AF}"/>
                </a:ext>
              </a:extLst>
            </p:cNvPr>
            <p:cNvGrpSpPr/>
            <p:nvPr/>
          </p:nvGrpSpPr>
          <p:grpSpPr>
            <a:xfrm>
              <a:off x="-292080" y="3918856"/>
              <a:ext cx="4403525" cy="3024065"/>
              <a:chOff x="-292080" y="3342572"/>
              <a:chExt cx="5242689" cy="3600350"/>
            </a:xfrm>
          </p:grpSpPr>
          <p:sp>
            <p:nvSpPr>
              <p:cNvPr id="44" name="任意多边形 2">
                <a:extLst>
                  <a:ext uri="{FF2B5EF4-FFF2-40B4-BE49-F238E27FC236}">
                    <a16:creationId xmlns:a16="http://schemas.microsoft.com/office/drawing/2014/main" id="{2DD30E21-ADCF-4E34-8717-3BF22FDD98C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5" name="任意多边形 3">
                <a:extLst>
                  <a:ext uri="{FF2B5EF4-FFF2-40B4-BE49-F238E27FC236}">
                    <a16:creationId xmlns:a16="http://schemas.microsoft.com/office/drawing/2014/main" id="{39A25DEC-761C-4762-AA6B-72EEB1D79C19}"/>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46" name="椭圆 45">
                <a:extLst>
                  <a:ext uri="{FF2B5EF4-FFF2-40B4-BE49-F238E27FC236}">
                    <a16:creationId xmlns:a16="http://schemas.microsoft.com/office/drawing/2014/main" id="{DAF924C0-A85F-42A2-B999-0298B6351514}"/>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7" name="椭圆 46">
                <a:extLst>
                  <a:ext uri="{FF2B5EF4-FFF2-40B4-BE49-F238E27FC236}">
                    <a16:creationId xmlns:a16="http://schemas.microsoft.com/office/drawing/2014/main" id="{0ED0D9AC-1335-48B4-8A40-B7588DC346A2}"/>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8" name="椭圆 47">
                <a:extLst>
                  <a:ext uri="{FF2B5EF4-FFF2-40B4-BE49-F238E27FC236}">
                    <a16:creationId xmlns:a16="http://schemas.microsoft.com/office/drawing/2014/main" id="{34F7FFFF-0A9E-4A7F-A3AF-3AEF363CF056}"/>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9" name="椭圆 48">
                <a:extLst>
                  <a:ext uri="{FF2B5EF4-FFF2-40B4-BE49-F238E27FC236}">
                    <a16:creationId xmlns:a16="http://schemas.microsoft.com/office/drawing/2014/main" id="{CF2E76A8-FDA6-4EBB-94C3-DA916A93A051}"/>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50" name="文本框 49">
                <a:extLst>
                  <a:ext uri="{FF2B5EF4-FFF2-40B4-BE49-F238E27FC236}">
                    <a16:creationId xmlns:a16="http://schemas.microsoft.com/office/drawing/2014/main" id="{3D8CBABD-D62E-489D-B7DC-8D9FA50B818C}"/>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51" name="Freeform 124">
                <a:extLst>
                  <a:ext uri="{FF2B5EF4-FFF2-40B4-BE49-F238E27FC236}">
                    <a16:creationId xmlns:a16="http://schemas.microsoft.com/office/drawing/2014/main" id="{C6D9046E-2A36-4FDF-A270-F2E62A902940}"/>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118739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3</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分布式算法</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03</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71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2507464"/>
            <a:ext cx="18796438" cy="3676904"/>
          </a:xfrm>
          <a:prstGeom prst="rect">
            <a:avLst/>
          </a:prstGeom>
        </p:spPr>
        <p:txBody>
          <a:bodyPr wrap="square">
            <a:spAutoFit/>
          </a:bodyPr>
          <a:lstStyle/>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4000" b="1" dirty="0">
                <a:solidFill>
                  <a:srgbClr val="788BA9"/>
                </a:solidFill>
                <a:latin typeface="微软雅黑" panose="020B0503020204020204" pitchFamily="34" charset="-122"/>
                <a:ea typeface="微软雅黑" panose="020B0503020204020204" pitchFamily="34" charset="-122"/>
                <a:cs typeface="+mn-ea"/>
              </a:rPr>
              <a:t>共识性（</a:t>
            </a:r>
            <a:r>
              <a:rPr lang="en-US" altLang="zh-CN" sz="4000" b="1" dirty="0">
                <a:solidFill>
                  <a:srgbClr val="788BA9"/>
                </a:solidFill>
                <a:latin typeface="微软雅黑" panose="020B0503020204020204" pitchFamily="34" charset="-122"/>
                <a:ea typeface="微软雅黑" panose="020B0503020204020204" pitchFamily="34" charset="-122"/>
                <a:cs typeface="+mn-ea"/>
              </a:rPr>
              <a:t>consensus</a:t>
            </a:r>
            <a:r>
              <a:rPr lang="zh-CN" altLang="en-US" sz="4000" b="1" dirty="0">
                <a:solidFill>
                  <a:srgbClr val="788BA9"/>
                </a:solidFill>
                <a:latin typeface="微软雅黑" panose="020B0503020204020204" pitchFamily="34" charset="-122"/>
                <a:ea typeface="微软雅黑" panose="020B0503020204020204" pitchFamily="34" charset="-122"/>
                <a:cs typeface="+mn-ea"/>
              </a:rPr>
              <a:t>）算法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算法解决的问题正是分布式一致性问题，即一个分布式系统中的各个进程如何就某个值（决议）达成一致。在一个节点数为 </a:t>
            </a:r>
            <a:r>
              <a:rPr lang="en-US" altLang="zh-CN" sz="4000" b="1" dirty="0">
                <a:solidFill>
                  <a:srgbClr val="788BA9"/>
                </a:solidFill>
                <a:latin typeface="微软雅黑" panose="020B0503020204020204" pitchFamily="34" charset="-122"/>
                <a:ea typeface="微软雅黑" panose="020B0503020204020204" pitchFamily="34" charset="-122"/>
                <a:cs typeface="+mn-ea"/>
              </a:rPr>
              <a:t>2N+1</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的分布式集群中，只要半数以上的节点（</a:t>
            </a:r>
            <a:r>
              <a:rPr lang="en-US" altLang="zh-CN" sz="4000" b="1" dirty="0">
                <a:solidFill>
                  <a:srgbClr val="788BA9"/>
                </a:solidFill>
                <a:latin typeface="微软雅黑" panose="020B0503020204020204" pitchFamily="34" charset="-122"/>
                <a:ea typeface="微软雅黑" panose="020B0503020204020204" pitchFamily="34" charset="-122"/>
                <a:cs typeface="+mn-ea"/>
              </a:rPr>
              <a:t>N + 1</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）还正常工作，整个系统仍可以正常工作。</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1299BBE-03F9-428A-903A-D4A6DBA5FF11}"/>
              </a:ext>
            </a:extLst>
          </p:cNvPr>
          <p:cNvSpPr/>
          <p:nvPr/>
        </p:nvSpPr>
        <p:spPr>
          <a:xfrm>
            <a:off x="2722899" y="7699312"/>
            <a:ext cx="18796438" cy="2753574"/>
          </a:xfrm>
          <a:prstGeom prst="rect">
            <a:avLst/>
          </a:prstGeom>
        </p:spPr>
        <p:txBody>
          <a:bodyPr wrap="square">
            <a:spAutoFit/>
          </a:bodyPr>
          <a:lstStyle/>
          <a:p>
            <a:pPr>
              <a:lnSpc>
                <a:spcPct val="150000"/>
              </a:lnSpc>
            </a:pP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算法包含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2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个部分：</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Basic </a:t>
            </a:r>
            <a:r>
              <a:rPr lang="en-US" altLang="zh-CN" sz="4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4000" b="1" dirty="0">
                <a:solidFill>
                  <a:srgbClr val="788BA9"/>
                </a:solidFill>
                <a:latin typeface="微软雅黑" panose="020B0503020204020204" pitchFamily="34" charset="-122"/>
                <a:ea typeface="微软雅黑" panose="020B0503020204020204" pitchFamily="34" charset="-122"/>
                <a:cs typeface="+mn-ea"/>
              </a:rPr>
              <a:t> </a:t>
            </a:r>
            <a:r>
              <a:rPr lang="zh-CN" altLang="en-US" sz="4000" b="1" dirty="0">
                <a:solidFill>
                  <a:srgbClr val="788BA9"/>
                </a:solidFill>
                <a:latin typeface="微软雅黑" panose="020B0503020204020204" pitchFamily="34" charset="-122"/>
                <a:ea typeface="微软雅黑" panose="020B0503020204020204" pitchFamily="34" charset="-122"/>
                <a:cs typeface="+mn-ea"/>
              </a:rPr>
              <a:t>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：描述的多节点之间如何就某个值达成共识。</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Multi </a:t>
            </a:r>
            <a:r>
              <a:rPr lang="en-US" altLang="zh-CN" sz="4000" b="1" dirty="0" err="1">
                <a:solidFill>
                  <a:srgbClr val="788BA9"/>
                </a:solidFill>
                <a:latin typeface="微软雅黑" panose="020B0503020204020204" pitchFamily="34" charset="-122"/>
                <a:ea typeface="微软雅黑" panose="020B0503020204020204" pitchFamily="34" charset="-122"/>
                <a:cs typeface="+mn-ea"/>
              </a:rPr>
              <a:t>Paxos</a:t>
            </a:r>
            <a:r>
              <a:rPr lang="en-US" altLang="zh-CN" sz="4000" b="1" dirty="0">
                <a:solidFill>
                  <a:srgbClr val="788BA9"/>
                </a:solidFill>
                <a:latin typeface="微软雅黑" panose="020B0503020204020204" pitchFamily="34" charset="-122"/>
                <a:ea typeface="微软雅黑" panose="020B0503020204020204" pitchFamily="34" charset="-122"/>
                <a:cs typeface="+mn-ea"/>
              </a:rPr>
              <a:t> </a:t>
            </a:r>
            <a:r>
              <a:rPr lang="zh-CN" altLang="en-US" sz="4000" b="1" dirty="0">
                <a:solidFill>
                  <a:srgbClr val="788BA9"/>
                </a:solidFill>
                <a:latin typeface="微软雅黑" panose="020B0503020204020204" pitchFamily="34" charset="-122"/>
                <a:ea typeface="微软雅黑" panose="020B0503020204020204" pitchFamily="34" charset="-122"/>
                <a:cs typeface="+mn-ea"/>
              </a:rPr>
              <a:t>思想</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：描述的是执行多个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Basic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实例，就一系列值达成共识。</a:t>
            </a:r>
          </a:p>
        </p:txBody>
      </p:sp>
    </p:spTree>
    <p:extLst>
      <p:ext uri="{BB962C8B-B14F-4D97-AF65-F5344CB8AC3E}">
        <p14:creationId xmlns:p14="http://schemas.microsoft.com/office/powerpoint/2010/main" val="28491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9634711" y="1847966"/>
            <a:ext cx="12840195" cy="10129311"/>
          </a:xfrm>
          <a:prstGeom prst="rect">
            <a:avLst/>
          </a:prstGeom>
        </p:spPr>
        <p:txBody>
          <a:bodyPr wrap="square">
            <a:spAutoFit/>
          </a:bodyPr>
          <a:lstStyle/>
          <a:p>
            <a:pPr>
              <a:lnSpc>
                <a:spcPct val="150000"/>
              </a:lnSpc>
            </a:pP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将分布式系统中的节点分为以下角色：</a:t>
            </a:r>
          </a:p>
          <a:p>
            <a:pPr marL="539997" indent="-539997">
              <a:lnSpc>
                <a:spcPct val="150000"/>
              </a:lnSpc>
              <a:buFont typeface="Wingdings" panose="05000000000000000000" pitchFamily="2" charset="2"/>
              <a:buChar char="l"/>
            </a:pPr>
            <a:r>
              <a:rPr lang="zh-CN" altLang="en-US" sz="4400" b="1" dirty="0">
                <a:solidFill>
                  <a:srgbClr val="D67A71"/>
                </a:solidFill>
                <a:latin typeface="微软雅黑" panose="020B0503020204020204" pitchFamily="34" charset="-122"/>
                <a:ea typeface="微软雅黑" panose="020B0503020204020204" pitchFamily="34" charset="-122"/>
                <a:cs typeface="+mn-ea"/>
              </a:rPr>
              <a:t>提议者（</a:t>
            </a:r>
            <a:r>
              <a:rPr lang="en-US" altLang="zh-CN" sz="4400" b="1" dirty="0">
                <a:solidFill>
                  <a:srgbClr val="D67A71"/>
                </a:solidFill>
                <a:latin typeface="微软雅黑" panose="020B0503020204020204" pitchFamily="34" charset="-122"/>
                <a:ea typeface="微软雅黑" panose="020B0503020204020204" pitchFamily="34" charset="-122"/>
                <a:cs typeface="+mn-ea"/>
              </a:rPr>
              <a:t>Proposer</a:t>
            </a:r>
            <a:r>
              <a:rPr lang="zh-CN" altLang="en-US" sz="4400" b="1" dirty="0">
                <a:solidFill>
                  <a:srgbClr val="D67A71"/>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：发出提案（</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信息包括提案编号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和提议的值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4400" b="1" dirty="0">
                <a:solidFill>
                  <a:srgbClr val="D67A71"/>
                </a:solidFill>
                <a:latin typeface="微软雅黑" panose="020B0503020204020204" pitchFamily="34" charset="-122"/>
                <a:ea typeface="微软雅黑" panose="020B0503020204020204" pitchFamily="34" charset="-122"/>
                <a:cs typeface="+mn-ea"/>
              </a:rPr>
              <a:t>决策者（</a:t>
            </a:r>
            <a:r>
              <a:rPr lang="en-US" altLang="zh-CN" sz="4400" b="1" dirty="0">
                <a:solidFill>
                  <a:srgbClr val="D67A71"/>
                </a:solidFill>
                <a:latin typeface="微软雅黑" panose="020B0503020204020204" pitchFamily="34" charset="-122"/>
                <a:ea typeface="微软雅黑" panose="020B0503020204020204" pitchFamily="34" charset="-122"/>
                <a:cs typeface="+mn-ea"/>
              </a:rPr>
              <a:t>Acceptor</a:t>
            </a:r>
            <a:r>
              <a:rPr lang="zh-CN" altLang="en-US" sz="4400" b="1" dirty="0">
                <a:solidFill>
                  <a:srgbClr val="D67A71"/>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：对每个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进行投票，若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获得多数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Acceptor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的接受，则称该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Proposal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被批准。</a:t>
            </a:r>
          </a:p>
          <a:p>
            <a:pPr marL="539997" indent="-539997">
              <a:lnSpc>
                <a:spcPct val="150000"/>
              </a:lnSpc>
              <a:buFont typeface="Wingdings" panose="05000000000000000000" pitchFamily="2" charset="2"/>
              <a:buChar char="l"/>
            </a:pPr>
            <a:r>
              <a:rPr lang="zh-CN" altLang="en-US" sz="4400" b="1" dirty="0">
                <a:solidFill>
                  <a:srgbClr val="D67A71"/>
                </a:solidFill>
                <a:latin typeface="微软雅黑" panose="020B0503020204020204" pitchFamily="34" charset="-122"/>
                <a:ea typeface="微软雅黑" panose="020B0503020204020204" pitchFamily="34" charset="-122"/>
                <a:cs typeface="+mn-ea"/>
              </a:rPr>
              <a:t>学习者（</a:t>
            </a:r>
            <a:r>
              <a:rPr lang="en-US" altLang="zh-CN" sz="4400" b="1" dirty="0">
                <a:solidFill>
                  <a:srgbClr val="D67A71"/>
                </a:solidFill>
                <a:latin typeface="微软雅黑" panose="020B0503020204020204" pitchFamily="34" charset="-122"/>
                <a:ea typeface="微软雅黑" panose="020B0503020204020204" pitchFamily="34" charset="-122"/>
                <a:cs typeface="+mn-ea"/>
              </a:rPr>
              <a:t>Learner</a:t>
            </a:r>
            <a:r>
              <a:rPr lang="zh-CN" altLang="en-US" sz="4400" b="1" dirty="0">
                <a:solidFill>
                  <a:srgbClr val="D67A71"/>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：不参与决策，从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Proposers/Acceptors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学习、记录最新达成共识的提案（</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7" name="Picture 2" descr="https://raw.githubusercontent.com/dunwu/images/dev/snap/20210528150700.png">
            <a:extLst>
              <a:ext uri="{FF2B5EF4-FFF2-40B4-BE49-F238E27FC236}">
                <a16:creationId xmlns:a16="http://schemas.microsoft.com/office/drawing/2014/main" id="{003BD328-2CD3-4260-AD60-D5EFBF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82" y="3181161"/>
            <a:ext cx="9070228" cy="841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836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722899" y="3691058"/>
            <a:ext cx="18796438" cy="16231751"/>
          </a:xfrm>
          <a:prstGeom prst="rect">
            <a:avLst/>
          </a:prstGeom>
        </p:spPr>
        <p:txBody>
          <a:bodyPr wrap="square">
            <a:spAutoFit/>
          </a:bodyPr>
          <a:lstStyle/>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第一阶段：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Prepare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第二阶段：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Accept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承诺的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后，向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发出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针对收到的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请求进行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处理。</a:t>
            </a:r>
          </a:p>
          <a:p>
            <a:pPr marL="431997" indent="-431997">
              <a:lnSpc>
                <a:spcPct val="150000"/>
              </a:lnSpc>
              <a:buFont typeface="+mj-lt"/>
              <a:buAutoNum type="arabicPeriod"/>
            </a:pP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第三阶段：</a:t>
            </a:r>
            <a:r>
              <a:rPr lang="en-US" altLang="zh-CN" sz="6425" b="1" dirty="0">
                <a:solidFill>
                  <a:srgbClr val="788BA9"/>
                </a:solidFill>
                <a:latin typeface="微软雅黑" panose="020B0503020204020204" pitchFamily="34" charset="-122"/>
                <a:ea typeface="微软雅黑" panose="020B0503020204020204" pitchFamily="34" charset="-122"/>
                <a:cs typeface="+mn-ea"/>
              </a:rPr>
              <a:t>Learn </a:t>
            </a:r>
            <a:r>
              <a:rPr lang="zh-CN" altLang="en-US" sz="6425" b="1" dirty="0">
                <a:solidFill>
                  <a:srgbClr val="788BA9"/>
                </a:solidFill>
                <a:latin typeface="微软雅黑" panose="020B0503020204020204" pitchFamily="34" charset="-122"/>
                <a:ea typeface="微软雅黑" panose="020B0503020204020204" pitchFamily="34" charset="-122"/>
                <a:cs typeface="+mn-ea"/>
              </a:rPr>
              <a:t>阶段</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Proposer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在收到多数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之后，标志着本次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成功，决议形成，将形成的决议发送给所有 </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3822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CD74CF4-E3AC-42DE-BE86-BA549A10CED8}"/>
              </a:ext>
            </a:extLst>
          </p:cNvPr>
          <p:cNvCxnSpPr>
            <a:cxnSpLocks/>
          </p:cNvCxnSpPr>
          <p:nvPr/>
        </p:nvCxnSpPr>
        <p:spPr>
          <a:xfrm>
            <a:off x="8789319" y="3603680"/>
            <a:ext cx="5515702" cy="0"/>
          </a:xfrm>
          <a:prstGeom prst="line">
            <a:avLst/>
          </a:prstGeom>
          <a:ln w="44450"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8AAED42A-6513-4C4A-B81B-E6471E6EA26D}"/>
              </a:ext>
            </a:extLst>
          </p:cNvPr>
          <p:cNvCxnSpPr/>
          <p:nvPr/>
        </p:nvCxnSpPr>
        <p:spPr>
          <a:xfrm>
            <a:off x="0" y="7416150"/>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DF232E9-434A-45A1-AB46-0289A115B839}"/>
              </a:ext>
            </a:extLst>
          </p:cNvPr>
          <p:cNvSpPr/>
          <p:nvPr/>
        </p:nvSpPr>
        <p:spPr>
          <a:xfrm rot="11174285">
            <a:off x="3965736"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 name="椭圆 5">
            <a:extLst>
              <a:ext uri="{FF2B5EF4-FFF2-40B4-BE49-F238E27FC236}">
                <a16:creationId xmlns:a16="http://schemas.microsoft.com/office/drawing/2014/main" id="{8735A74A-F37C-4D21-8349-130CB4CBC913}"/>
              </a:ext>
            </a:extLst>
          </p:cNvPr>
          <p:cNvSpPr/>
          <p:nvPr/>
        </p:nvSpPr>
        <p:spPr>
          <a:xfrm rot="11174285">
            <a:off x="64298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4388320D-E277-405D-8507-2DF9FAD28CBF}"/>
              </a:ext>
            </a:extLst>
          </p:cNvPr>
          <p:cNvSpPr/>
          <p:nvPr/>
        </p:nvSpPr>
        <p:spPr>
          <a:xfrm rot="11174285">
            <a:off x="632504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E6C46F47-B150-4E64-BDBC-6FD5E2B6A4CD}"/>
              </a:ext>
            </a:extLst>
          </p:cNvPr>
          <p:cNvSpPr/>
          <p:nvPr/>
        </p:nvSpPr>
        <p:spPr>
          <a:xfrm rot="11174285">
            <a:off x="13229492" y="7303431"/>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9" name="椭圆 8">
            <a:extLst>
              <a:ext uri="{FF2B5EF4-FFF2-40B4-BE49-F238E27FC236}">
                <a16:creationId xmlns:a16="http://schemas.microsoft.com/office/drawing/2014/main" id="{29E9DDEB-D483-4F4B-A0D1-01695E3552F4}"/>
              </a:ext>
            </a:extLst>
          </p:cNvPr>
          <p:cNvSpPr/>
          <p:nvPr/>
        </p:nvSpPr>
        <p:spPr>
          <a:xfrm rot="11174285">
            <a:off x="10050739" y="7134400"/>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939DE8E9-A93D-470C-9260-C6AC384E3AC9}"/>
              </a:ext>
            </a:extLst>
          </p:cNvPr>
          <p:cNvSpPr/>
          <p:nvPr/>
        </p:nvSpPr>
        <p:spPr>
          <a:xfrm rot="11174285">
            <a:off x="15732791" y="7151991"/>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5FE9EAC7-78C7-4183-BB9A-286766AD2B54}"/>
              </a:ext>
            </a:extLst>
          </p:cNvPr>
          <p:cNvSpPr/>
          <p:nvPr/>
        </p:nvSpPr>
        <p:spPr>
          <a:xfrm rot="11174285">
            <a:off x="18501611" y="7303429"/>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12" name="椭圆 11">
            <a:extLst>
              <a:ext uri="{FF2B5EF4-FFF2-40B4-BE49-F238E27FC236}">
                <a16:creationId xmlns:a16="http://schemas.microsoft.com/office/drawing/2014/main" id="{04D159BF-362F-4D77-9FF9-A3A270CF781A}"/>
              </a:ext>
            </a:extLst>
          </p:cNvPr>
          <p:cNvSpPr/>
          <p:nvPr/>
        </p:nvSpPr>
        <p:spPr>
          <a:xfrm rot="11174285">
            <a:off x="21004911" y="7151989"/>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3" name="直接连接符 12">
            <a:extLst>
              <a:ext uri="{FF2B5EF4-FFF2-40B4-BE49-F238E27FC236}">
                <a16:creationId xmlns:a16="http://schemas.microsoft.com/office/drawing/2014/main" id="{46E4EC92-6F90-431C-8C98-6A63D4E1C6F0}"/>
              </a:ext>
            </a:extLst>
          </p:cNvPr>
          <p:cNvCxnSpPr>
            <a:stCxn id="6" idx="3"/>
          </p:cNvCxnSpPr>
          <p:nvPr/>
        </p:nvCxnSpPr>
        <p:spPr>
          <a:xfrm flipV="1">
            <a:off x="1020021" y="6703660"/>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64C32B-FDF3-417B-9EFF-F02342164B9A}"/>
              </a:ext>
            </a:extLst>
          </p:cNvPr>
          <p:cNvCxnSpPr>
            <a:endCxn id="5" idx="5"/>
          </p:cNvCxnSpPr>
          <p:nvPr/>
        </p:nvCxnSpPr>
        <p:spPr>
          <a:xfrm>
            <a:off x="2317812" y="6703660"/>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B33E55B-4B2C-4FE7-8F58-FB06E303BF01}"/>
              </a:ext>
            </a:extLst>
          </p:cNvPr>
          <p:cNvCxnSpPr>
            <a:stCxn id="5" idx="1"/>
            <a:endCxn id="17" idx="5"/>
          </p:cNvCxnSpPr>
          <p:nvPr/>
        </p:nvCxnSpPr>
        <p:spPr>
          <a:xfrm>
            <a:off x="4212893" y="7573942"/>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E03D889-676F-4108-9C0D-F9F304363CAC}"/>
              </a:ext>
            </a:extLst>
          </p:cNvPr>
          <p:cNvCxnSpPr>
            <a:stCxn id="17" idx="3"/>
            <a:endCxn id="7" idx="7"/>
          </p:cNvCxnSpPr>
          <p:nvPr/>
        </p:nvCxnSpPr>
        <p:spPr>
          <a:xfrm flipV="1">
            <a:off x="5010799" y="7499511"/>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5B276F9F-C0F6-448B-BE00-DC1A0D52BC9C}"/>
              </a:ext>
            </a:extLst>
          </p:cNvPr>
          <p:cNvSpPr/>
          <p:nvPr/>
        </p:nvSpPr>
        <p:spPr>
          <a:xfrm rot="11174285">
            <a:off x="4814571" y="8803944"/>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18" name="直接连接符 17">
            <a:extLst>
              <a:ext uri="{FF2B5EF4-FFF2-40B4-BE49-F238E27FC236}">
                <a16:creationId xmlns:a16="http://schemas.microsoft.com/office/drawing/2014/main" id="{340E2A2B-5DE1-4F35-B4F3-8CC2072CE168}"/>
              </a:ext>
            </a:extLst>
          </p:cNvPr>
          <p:cNvCxnSpPr>
            <a:stCxn id="7" idx="3"/>
            <a:endCxn id="20" idx="6"/>
          </p:cNvCxnSpPr>
          <p:nvPr/>
        </p:nvCxnSpPr>
        <p:spPr>
          <a:xfrm flipV="1">
            <a:off x="6705410" y="6539877"/>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E59EE2E-F7EC-42BD-BAEB-9A4B496A70E2}"/>
              </a:ext>
            </a:extLst>
          </p:cNvPr>
          <p:cNvCxnSpPr>
            <a:stCxn id="9" idx="5"/>
          </p:cNvCxnSpPr>
          <p:nvPr/>
        </p:nvCxnSpPr>
        <p:spPr>
          <a:xfrm flipH="1" flipV="1">
            <a:off x="8754968" y="6544980"/>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CFC26F0-037C-4FB8-A92E-5A1A93CDE746}"/>
              </a:ext>
            </a:extLst>
          </p:cNvPr>
          <p:cNvSpPr/>
          <p:nvPr/>
        </p:nvSpPr>
        <p:spPr>
          <a:xfrm rot="11174285">
            <a:off x="8585936" y="6453666"/>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1" name="直接连接符 20">
            <a:extLst>
              <a:ext uri="{FF2B5EF4-FFF2-40B4-BE49-F238E27FC236}">
                <a16:creationId xmlns:a16="http://schemas.microsoft.com/office/drawing/2014/main" id="{0EC07957-A3F9-4DD4-9961-C5803F87310A}"/>
              </a:ext>
            </a:extLst>
          </p:cNvPr>
          <p:cNvCxnSpPr>
            <a:endCxn id="23" idx="5"/>
          </p:cNvCxnSpPr>
          <p:nvPr/>
        </p:nvCxnSpPr>
        <p:spPr>
          <a:xfrm>
            <a:off x="10211717" y="7389846"/>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82CE081-1DD0-4EB3-98F9-064323B33F9A}"/>
              </a:ext>
            </a:extLst>
          </p:cNvPr>
          <p:cNvCxnSpPr>
            <a:stCxn id="8" idx="7"/>
            <a:endCxn id="23" idx="2"/>
          </p:cNvCxnSpPr>
          <p:nvPr/>
        </p:nvCxnSpPr>
        <p:spPr>
          <a:xfrm flipH="1">
            <a:off x="10831082" y="7550581"/>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18A57201-9A09-4A02-9AEB-9B8CA12AE11A}"/>
              </a:ext>
            </a:extLst>
          </p:cNvPr>
          <p:cNvSpPr/>
          <p:nvPr/>
        </p:nvSpPr>
        <p:spPr>
          <a:xfrm rot="11174285">
            <a:off x="10541873" y="8172466"/>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4" name="直接连接符 23">
            <a:extLst>
              <a:ext uri="{FF2B5EF4-FFF2-40B4-BE49-F238E27FC236}">
                <a16:creationId xmlns:a16="http://schemas.microsoft.com/office/drawing/2014/main" id="{58BF0C59-05B0-4230-ACE6-599858A98603}"/>
              </a:ext>
            </a:extLst>
          </p:cNvPr>
          <p:cNvCxnSpPr>
            <a:endCxn id="8" idx="3"/>
          </p:cNvCxnSpPr>
          <p:nvPr/>
        </p:nvCxnSpPr>
        <p:spPr>
          <a:xfrm flipH="1">
            <a:off x="13499999" y="6309187"/>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07106E-D188-40B1-9689-165732D48FD0}"/>
              </a:ext>
            </a:extLst>
          </p:cNvPr>
          <p:cNvCxnSpPr>
            <a:stCxn id="11" idx="5"/>
            <a:endCxn id="26" idx="2"/>
          </p:cNvCxnSpPr>
          <p:nvPr/>
        </p:nvCxnSpPr>
        <p:spPr>
          <a:xfrm flipH="1" flipV="1">
            <a:off x="17411990" y="6289286"/>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38EAF3-44B9-4418-81D0-EB834AF6C030}"/>
              </a:ext>
            </a:extLst>
          </p:cNvPr>
          <p:cNvSpPr/>
          <p:nvPr/>
        </p:nvSpPr>
        <p:spPr>
          <a:xfrm rot="11174285">
            <a:off x="16989554" y="6054429"/>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27" name="直接连接符 26">
            <a:extLst>
              <a:ext uri="{FF2B5EF4-FFF2-40B4-BE49-F238E27FC236}">
                <a16:creationId xmlns:a16="http://schemas.microsoft.com/office/drawing/2014/main" id="{EC54C545-A64C-4CC8-9A28-6859D61ACDB2}"/>
              </a:ext>
            </a:extLst>
          </p:cNvPr>
          <p:cNvCxnSpPr>
            <a:endCxn id="10" idx="1"/>
          </p:cNvCxnSpPr>
          <p:nvPr/>
        </p:nvCxnSpPr>
        <p:spPr>
          <a:xfrm flipH="1" flipV="1">
            <a:off x="16080318" y="7532353"/>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EABF20C-10A9-47FB-9659-BE8F84CD0410}"/>
              </a:ext>
            </a:extLst>
          </p:cNvPr>
          <p:cNvCxnSpPr>
            <a:stCxn id="12" idx="7"/>
          </p:cNvCxnSpPr>
          <p:nvPr/>
        </p:nvCxnSpPr>
        <p:spPr>
          <a:xfrm flipH="1">
            <a:off x="18413521" y="7499509"/>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31E1448-0C19-4E37-BF50-E8116C232D50}"/>
              </a:ext>
            </a:extLst>
          </p:cNvPr>
          <p:cNvSpPr/>
          <p:nvPr/>
        </p:nvSpPr>
        <p:spPr>
          <a:xfrm>
            <a:off x="2076249" y="4917439"/>
            <a:ext cx="46615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一、分布式简介</a:t>
            </a:r>
          </a:p>
        </p:txBody>
      </p:sp>
      <p:sp>
        <p:nvSpPr>
          <p:cNvPr id="34" name="椭圆 33">
            <a:extLst>
              <a:ext uri="{FF2B5EF4-FFF2-40B4-BE49-F238E27FC236}">
                <a16:creationId xmlns:a16="http://schemas.microsoft.com/office/drawing/2014/main" id="{D0E2C157-FD7A-4024-A1FE-8D4B8569E2C3}"/>
              </a:ext>
            </a:extLst>
          </p:cNvPr>
          <p:cNvSpPr/>
          <p:nvPr/>
        </p:nvSpPr>
        <p:spPr>
          <a:xfrm rot="11174285">
            <a:off x="2263201" y="6664882"/>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5" name="椭圆 34">
            <a:extLst>
              <a:ext uri="{FF2B5EF4-FFF2-40B4-BE49-F238E27FC236}">
                <a16:creationId xmlns:a16="http://schemas.microsoft.com/office/drawing/2014/main" id="{916ACEBF-613E-4007-8E43-B91B35D82263}"/>
              </a:ext>
            </a:extLst>
          </p:cNvPr>
          <p:cNvSpPr/>
          <p:nvPr/>
        </p:nvSpPr>
        <p:spPr>
          <a:xfrm rot="11174285">
            <a:off x="16163653" y="8663275"/>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6" name="矩形 35">
            <a:extLst>
              <a:ext uri="{FF2B5EF4-FFF2-40B4-BE49-F238E27FC236}">
                <a16:creationId xmlns:a16="http://schemas.microsoft.com/office/drawing/2014/main" id="{03F0BD31-D617-405F-AE20-B280B28769AE}"/>
              </a:ext>
            </a:extLst>
          </p:cNvPr>
          <p:cNvSpPr/>
          <p:nvPr/>
        </p:nvSpPr>
        <p:spPr>
          <a:xfrm>
            <a:off x="9119764" y="4849358"/>
            <a:ext cx="4837457"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三、分布式算法</a:t>
            </a:r>
          </a:p>
        </p:txBody>
      </p:sp>
      <p:sp>
        <p:nvSpPr>
          <p:cNvPr id="37" name="矩形 36">
            <a:extLst>
              <a:ext uri="{FF2B5EF4-FFF2-40B4-BE49-F238E27FC236}">
                <a16:creationId xmlns:a16="http://schemas.microsoft.com/office/drawing/2014/main" id="{E38C31E7-FFC2-4B26-AA0E-EFCF4B60FE44}"/>
              </a:ext>
            </a:extLst>
          </p:cNvPr>
          <p:cNvSpPr/>
          <p:nvPr/>
        </p:nvSpPr>
        <p:spPr>
          <a:xfrm>
            <a:off x="4717026" y="9104078"/>
            <a:ext cx="4859378"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二、分布式理论</a:t>
            </a:r>
          </a:p>
        </p:txBody>
      </p:sp>
      <p:sp>
        <p:nvSpPr>
          <p:cNvPr id="38" name="矩形 37">
            <a:extLst>
              <a:ext uri="{FF2B5EF4-FFF2-40B4-BE49-F238E27FC236}">
                <a16:creationId xmlns:a16="http://schemas.microsoft.com/office/drawing/2014/main" id="{E9921A4B-99F2-464C-ABD8-E04EB9C51935}"/>
              </a:ext>
            </a:extLst>
          </p:cNvPr>
          <p:cNvSpPr/>
          <p:nvPr/>
        </p:nvSpPr>
        <p:spPr>
          <a:xfrm>
            <a:off x="16080318" y="4853780"/>
            <a:ext cx="6009601"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五、分布式应用</a:t>
            </a:r>
          </a:p>
        </p:txBody>
      </p:sp>
      <p:sp>
        <p:nvSpPr>
          <p:cNvPr id="40" name="文本框 6">
            <a:extLst>
              <a:ext uri="{FF2B5EF4-FFF2-40B4-BE49-F238E27FC236}">
                <a16:creationId xmlns:a16="http://schemas.microsoft.com/office/drawing/2014/main" id="{1A970F42-26B7-4BC5-87A4-2515471B713C}"/>
              </a:ext>
            </a:extLst>
          </p:cNvPr>
          <p:cNvSpPr txBox="1"/>
          <p:nvPr/>
        </p:nvSpPr>
        <p:spPr>
          <a:xfrm>
            <a:off x="8609874" y="1283656"/>
            <a:ext cx="5957639" cy="1967270"/>
          </a:xfrm>
          <a:prstGeom prst="rect">
            <a:avLst/>
          </a:prstGeom>
          <a:noFill/>
        </p:spPr>
        <p:txBody>
          <a:bodyPr wrap="square" rtlCol="0" anchor="ctr">
            <a:spAutoFit/>
          </a:bodyPr>
          <a:lstStyle/>
          <a:p>
            <a:pPr algn="ctr">
              <a:lnSpc>
                <a:spcPct val="150000"/>
              </a:lnSpc>
            </a:pPr>
            <a:r>
              <a:rPr lang="zh-CN" altLang="en-US"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rPr>
              <a:t>课程目录</a:t>
            </a:r>
            <a:endParaRPr lang="en-US" altLang="zh-CN" sz="9071" b="1" kern="0" spc="1134" dirty="0">
              <a:solidFill>
                <a:schemeClr val="tx1">
                  <a:lumMod val="50000"/>
                  <a:lumOff val="50000"/>
                </a:schemeClr>
              </a:solidFill>
              <a:latin typeface="华文彩云" panose="02010800040101010101" pitchFamily="2" charset="-122"/>
              <a:ea typeface="华文彩云" panose="02010800040101010101" pitchFamily="2" charset="-122"/>
              <a:sym typeface="+mn-lt"/>
            </a:endParaRPr>
          </a:p>
        </p:txBody>
      </p:sp>
      <p:sp>
        <p:nvSpPr>
          <p:cNvPr id="41" name="矩形 40">
            <a:extLst>
              <a:ext uri="{FF2B5EF4-FFF2-40B4-BE49-F238E27FC236}">
                <a16:creationId xmlns:a16="http://schemas.microsoft.com/office/drawing/2014/main" id="{FFC702E6-FFDF-4C5F-BF3E-3FB42A02B265}"/>
              </a:ext>
            </a:extLst>
          </p:cNvPr>
          <p:cNvSpPr/>
          <p:nvPr/>
        </p:nvSpPr>
        <p:spPr>
          <a:xfrm>
            <a:off x="13213882" y="9104081"/>
            <a:ext cx="4692769" cy="790216"/>
          </a:xfrm>
          <a:prstGeom prst="rect">
            <a:avLst/>
          </a:prstGeom>
        </p:spPr>
        <p:txBody>
          <a:bodyPr wrap="square">
            <a:spAutoFit/>
          </a:bodyPr>
          <a:lstStyle/>
          <a:p>
            <a:pPr algn="ct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四、分布式设计</a:t>
            </a:r>
          </a:p>
        </p:txBody>
      </p:sp>
    </p:spTree>
    <p:extLst>
      <p:ext uri="{BB962C8B-B14F-4D97-AF65-F5344CB8AC3E}">
        <p14:creationId xmlns:p14="http://schemas.microsoft.com/office/powerpoint/2010/main" val="15921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31" presetClass="entr" presetSubtype="0" fill="hold" nodeType="withEffect">
                                  <p:stCondLst>
                                    <p:cond delay="250"/>
                                  </p:stCondLst>
                                  <p:childTnLst>
                                    <p:set>
                                      <p:cBhvr>
                                        <p:cTn id="9" dur="1" fill="hold">
                                          <p:stCondLst>
                                            <p:cond delay="0"/>
                                          </p:stCondLst>
                                        </p:cTn>
                                        <p:tgtEl>
                                          <p:spTgt spid="13"/>
                                        </p:tgtEl>
                                        <p:attrNameLst>
                                          <p:attrName>style.visibility</p:attrName>
                                        </p:attrNameLst>
                                      </p:cBhvr>
                                      <p:to>
                                        <p:strVal val="visible"/>
                                      </p:to>
                                    </p:set>
                                    <p:anim calcmode="lin" valueType="num">
                                      <p:cBhvr>
                                        <p:cTn id="10" dur="1000" fill="hold"/>
                                        <p:tgtEl>
                                          <p:spTgt spid="13"/>
                                        </p:tgtEl>
                                        <p:attrNameLst>
                                          <p:attrName>ppt_w</p:attrName>
                                        </p:attrNameLst>
                                      </p:cBhvr>
                                      <p:tavLst>
                                        <p:tav tm="0">
                                          <p:val>
                                            <p:fltVal val="0"/>
                                          </p:val>
                                        </p:tav>
                                        <p:tav tm="100000">
                                          <p:val>
                                            <p:strVal val="#ppt_w"/>
                                          </p:val>
                                        </p:tav>
                                      </p:tavLst>
                                    </p:anim>
                                    <p:anim calcmode="lin" valueType="num">
                                      <p:cBhvr>
                                        <p:cTn id="11" dur="1000" fill="hold"/>
                                        <p:tgtEl>
                                          <p:spTgt spid="13"/>
                                        </p:tgtEl>
                                        <p:attrNameLst>
                                          <p:attrName>ppt_h</p:attrName>
                                        </p:attrNameLst>
                                      </p:cBhvr>
                                      <p:tavLst>
                                        <p:tav tm="0">
                                          <p:val>
                                            <p:fltVal val="0"/>
                                          </p:val>
                                        </p:tav>
                                        <p:tav tm="100000">
                                          <p:val>
                                            <p:strVal val="#ppt_h"/>
                                          </p:val>
                                        </p:tav>
                                      </p:tavLst>
                                    </p:anim>
                                    <p:anim calcmode="lin" valueType="num">
                                      <p:cBhvr>
                                        <p:cTn id="12" dur="1000" fill="hold"/>
                                        <p:tgtEl>
                                          <p:spTgt spid="13"/>
                                        </p:tgtEl>
                                        <p:attrNameLst>
                                          <p:attrName>style.rotation</p:attrName>
                                        </p:attrNameLst>
                                      </p:cBhvr>
                                      <p:tavLst>
                                        <p:tav tm="0">
                                          <p:val>
                                            <p:fltVal val="90"/>
                                          </p:val>
                                        </p:tav>
                                        <p:tav tm="100000">
                                          <p:val>
                                            <p:fltVal val="0"/>
                                          </p:val>
                                        </p:tav>
                                      </p:tavLst>
                                    </p:anim>
                                    <p:animEffect transition="in" filter="fade">
                                      <p:cBhvr>
                                        <p:cTn id="13" dur="1000"/>
                                        <p:tgtEl>
                                          <p:spTgt spid="13"/>
                                        </p:tgtEl>
                                      </p:cBhvr>
                                    </p:animEffect>
                                  </p:childTnLst>
                                </p:cTn>
                              </p:par>
                              <p:par>
                                <p:cTn id="14" presetID="31" presetClass="entr" presetSubtype="0" fill="hold"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2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1000" fill="hold"/>
                                        <p:tgtEl>
                                          <p:spTgt spid="15"/>
                                        </p:tgtEl>
                                        <p:attrNameLst>
                                          <p:attrName>ppt_w</p:attrName>
                                        </p:attrNameLst>
                                      </p:cBhvr>
                                      <p:tavLst>
                                        <p:tav tm="0">
                                          <p:val>
                                            <p:fltVal val="0"/>
                                          </p:val>
                                        </p:tav>
                                        <p:tav tm="100000">
                                          <p:val>
                                            <p:strVal val="#ppt_w"/>
                                          </p:val>
                                        </p:tav>
                                      </p:tavLst>
                                    </p:anim>
                                    <p:anim calcmode="lin" valueType="num">
                                      <p:cBhvr>
                                        <p:cTn id="23" dur="1000" fill="hold"/>
                                        <p:tgtEl>
                                          <p:spTgt spid="15"/>
                                        </p:tgtEl>
                                        <p:attrNameLst>
                                          <p:attrName>ppt_h</p:attrName>
                                        </p:attrNameLst>
                                      </p:cBhvr>
                                      <p:tavLst>
                                        <p:tav tm="0">
                                          <p:val>
                                            <p:fltVal val="0"/>
                                          </p:val>
                                        </p:tav>
                                        <p:tav tm="100000">
                                          <p:val>
                                            <p:strVal val="#ppt_h"/>
                                          </p:val>
                                        </p:tav>
                                      </p:tavLst>
                                    </p:anim>
                                    <p:anim calcmode="lin" valueType="num">
                                      <p:cBhvr>
                                        <p:cTn id="24" dur="1000" fill="hold"/>
                                        <p:tgtEl>
                                          <p:spTgt spid="15"/>
                                        </p:tgtEl>
                                        <p:attrNameLst>
                                          <p:attrName>style.rotation</p:attrName>
                                        </p:attrNameLst>
                                      </p:cBhvr>
                                      <p:tavLst>
                                        <p:tav tm="0">
                                          <p:val>
                                            <p:fltVal val="90"/>
                                          </p:val>
                                        </p:tav>
                                        <p:tav tm="100000">
                                          <p:val>
                                            <p:fltVal val="0"/>
                                          </p:val>
                                        </p:tav>
                                      </p:tavLst>
                                    </p:anim>
                                    <p:animEffect transition="in" filter="fade">
                                      <p:cBhvr>
                                        <p:cTn id="25" dur="1000"/>
                                        <p:tgtEl>
                                          <p:spTgt spid="15"/>
                                        </p:tgtEl>
                                      </p:cBhvr>
                                    </p:animEffect>
                                  </p:childTnLst>
                                </p:cTn>
                              </p:par>
                              <p:par>
                                <p:cTn id="26" presetID="31" presetClass="entr" presetSubtype="0" fill="hold" nodeType="withEffect">
                                  <p:stCondLst>
                                    <p:cond delay="25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 calcmode="lin" valueType="num">
                                      <p:cBhvr>
                                        <p:cTn id="30" dur="1000" fill="hold"/>
                                        <p:tgtEl>
                                          <p:spTgt spid="16"/>
                                        </p:tgtEl>
                                        <p:attrNameLst>
                                          <p:attrName>style.rotation</p:attrName>
                                        </p:attrNameLst>
                                      </p:cBhvr>
                                      <p:tavLst>
                                        <p:tav tm="0">
                                          <p:val>
                                            <p:fltVal val="90"/>
                                          </p:val>
                                        </p:tav>
                                        <p:tav tm="100000">
                                          <p:val>
                                            <p:fltVal val="0"/>
                                          </p:val>
                                        </p:tav>
                                      </p:tavLst>
                                    </p:anim>
                                    <p:animEffect transition="in" filter="fade">
                                      <p:cBhvr>
                                        <p:cTn id="31" dur="1000"/>
                                        <p:tgtEl>
                                          <p:spTgt spid="16"/>
                                        </p:tgtEl>
                                      </p:cBhvr>
                                    </p:animEffect>
                                  </p:childTnLst>
                                </p:cTn>
                              </p:par>
                              <p:par>
                                <p:cTn id="32" presetID="31" presetClass="entr" presetSubtype="0" fill="hold" nodeType="withEffect">
                                  <p:stCondLst>
                                    <p:cond delay="250"/>
                                  </p:stCondLst>
                                  <p:childTnLst>
                                    <p:set>
                                      <p:cBhvr>
                                        <p:cTn id="33" dur="1" fill="hold">
                                          <p:stCondLst>
                                            <p:cond delay="0"/>
                                          </p:stCondLst>
                                        </p:cTn>
                                        <p:tgtEl>
                                          <p:spTgt spid="18"/>
                                        </p:tgtEl>
                                        <p:attrNameLst>
                                          <p:attrName>style.visibility</p:attrName>
                                        </p:attrNameLst>
                                      </p:cBhvr>
                                      <p:to>
                                        <p:strVal val="visible"/>
                                      </p:to>
                                    </p:set>
                                    <p:anim calcmode="lin" valueType="num">
                                      <p:cBhvr>
                                        <p:cTn id="34" dur="1000" fill="hold"/>
                                        <p:tgtEl>
                                          <p:spTgt spid="18"/>
                                        </p:tgtEl>
                                        <p:attrNameLst>
                                          <p:attrName>ppt_w</p:attrName>
                                        </p:attrNameLst>
                                      </p:cBhvr>
                                      <p:tavLst>
                                        <p:tav tm="0">
                                          <p:val>
                                            <p:fltVal val="0"/>
                                          </p:val>
                                        </p:tav>
                                        <p:tav tm="100000">
                                          <p:val>
                                            <p:strVal val="#ppt_w"/>
                                          </p:val>
                                        </p:tav>
                                      </p:tavLst>
                                    </p:anim>
                                    <p:anim calcmode="lin" valueType="num">
                                      <p:cBhvr>
                                        <p:cTn id="35" dur="1000" fill="hold"/>
                                        <p:tgtEl>
                                          <p:spTgt spid="18"/>
                                        </p:tgtEl>
                                        <p:attrNameLst>
                                          <p:attrName>ppt_h</p:attrName>
                                        </p:attrNameLst>
                                      </p:cBhvr>
                                      <p:tavLst>
                                        <p:tav tm="0">
                                          <p:val>
                                            <p:fltVal val="0"/>
                                          </p:val>
                                        </p:tav>
                                        <p:tav tm="100000">
                                          <p:val>
                                            <p:strVal val="#ppt_h"/>
                                          </p:val>
                                        </p:tav>
                                      </p:tavLst>
                                    </p:anim>
                                    <p:anim calcmode="lin" valueType="num">
                                      <p:cBhvr>
                                        <p:cTn id="36" dur="1000" fill="hold"/>
                                        <p:tgtEl>
                                          <p:spTgt spid="18"/>
                                        </p:tgtEl>
                                        <p:attrNameLst>
                                          <p:attrName>style.rotation</p:attrName>
                                        </p:attrNameLst>
                                      </p:cBhvr>
                                      <p:tavLst>
                                        <p:tav tm="0">
                                          <p:val>
                                            <p:fltVal val="90"/>
                                          </p:val>
                                        </p:tav>
                                        <p:tav tm="100000">
                                          <p:val>
                                            <p:fltVal val="0"/>
                                          </p:val>
                                        </p:tav>
                                      </p:tavLst>
                                    </p:anim>
                                    <p:animEffect transition="in" filter="fade">
                                      <p:cBhvr>
                                        <p:cTn id="37" dur="1000"/>
                                        <p:tgtEl>
                                          <p:spTgt spid="18"/>
                                        </p:tgtEl>
                                      </p:cBhvr>
                                    </p:animEffect>
                                  </p:childTnLst>
                                </p:cTn>
                              </p:par>
                              <p:par>
                                <p:cTn id="38" presetID="31" presetClass="entr" presetSubtype="0" fill="hold" nodeType="withEffect">
                                  <p:stCondLst>
                                    <p:cond delay="250"/>
                                  </p:stCondLst>
                                  <p:childTnLst>
                                    <p:set>
                                      <p:cBhvr>
                                        <p:cTn id="39" dur="1" fill="hold">
                                          <p:stCondLst>
                                            <p:cond delay="0"/>
                                          </p:stCondLst>
                                        </p:cTn>
                                        <p:tgtEl>
                                          <p:spTgt spid="19"/>
                                        </p:tgtEl>
                                        <p:attrNameLst>
                                          <p:attrName>style.visibility</p:attrName>
                                        </p:attrNameLst>
                                      </p:cBhvr>
                                      <p:to>
                                        <p:strVal val="visible"/>
                                      </p:to>
                                    </p:set>
                                    <p:anim calcmode="lin" valueType="num">
                                      <p:cBhvr>
                                        <p:cTn id="40" dur="1000" fill="hold"/>
                                        <p:tgtEl>
                                          <p:spTgt spid="19"/>
                                        </p:tgtEl>
                                        <p:attrNameLst>
                                          <p:attrName>ppt_w</p:attrName>
                                        </p:attrNameLst>
                                      </p:cBhvr>
                                      <p:tavLst>
                                        <p:tav tm="0">
                                          <p:val>
                                            <p:fltVal val="0"/>
                                          </p:val>
                                        </p:tav>
                                        <p:tav tm="100000">
                                          <p:val>
                                            <p:strVal val="#ppt_w"/>
                                          </p:val>
                                        </p:tav>
                                      </p:tavLst>
                                    </p:anim>
                                    <p:anim calcmode="lin" valueType="num">
                                      <p:cBhvr>
                                        <p:cTn id="41" dur="1000" fill="hold"/>
                                        <p:tgtEl>
                                          <p:spTgt spid="19"/>
                                        </p:tgtEl>
                                        <p:attrNameLst>
                                          <p:attrName>ppt_h</p:attrName>
                                        </p:attrNameLst>
                                      </p:cBhvr>
                                      <p:tavLst>
                                        <p:tav tm="0">
                                          <p:val>
                                            <p:fltVal val="0"/>
                                          </p:val>
                                        </p:tav>
                                        <p:tav tm="100000">
                                          <p:val>
                                            <p:strVal val="#ppt_h"/>
                                          </p:val>
                                        </p:tav>
                                      </p:tavLst>
                                    </p:anim>
                                    <p:anim calcmode="lin" valueType="num">
                                      <p:cBhvr>
                                        <p:cTn id="42" dur="1000" fill="hold"/>
                                        <p:tgtEl>
                                          <p:spTgt spid="19"/>
                                        </p:tgtEl>
                                        <p:attrNameLst>
                                          <p:attrName>style.rotation</p:attrName>
                                        </p:attrNameLst>
                                      </p:cBhvr>
                                      <p:tavLst>
                                        <p:tav tm="0">
                                          <p:val>
                                            <p:fltVal val="90"/>
                                          </p:val>
                                        </p:tav>
                                        <p:tav tm="100000">
                                          <p:val>
                                            <p:fltVal val="0"/>
                                          </p:val>
                                        </p:tav>
                                      </p:tavLst>
                                    </p:anim>
                                    <p:animEffect transition="in" filter="fade">
                                      <p:cBhvr>
                                        <p:cTn id="43" dur="1000"/>
                                        <p:tgtEl>
                                          <p:spTgt spid="19"/>
                                        </p:tgtEl>
                                      </p:cBhvr>
                                    </p:animEffect>
                                  </p:childTnLst>
                                </p:cTn>
                              </p:par>
                              <p:par>
                                <p:cTn id="44" presetID="31"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 calcmode="lin" valueType="num">
                                      <p:cBhvr>
                                        <p:cTn id="46" dur="1000" fill="hold"/>
                                        <p:tgtEl>
                                          <p:spTgt spid="21"/>
                                        </p:tgtEl>
                                        <p:attrNameLst>
                                          <p:attrName>ppt_w</p:attrName>
                                        </p:attrNameLst>
                                      </p:cBhvr>
                                      <p:tavLst>
                                        <p:tav tm="0">
                                          <p:val>
                                            <p:fltVal val="0"/>
                                          </p:val>
                                        </p:tav>
                                        <p:tav tm="100000">
                                          <p:val>
                                            <p:strVal val="#ppt_w"/>
                                          </p:val>
                                        </p:tav>
                                      </p:tavLst>
                                    </p:anim>
                                    <p:anim calcmode="lin" valueType="num">
                                      <p:cBhvr>
                                        <p:cTn id="47" dur="1000" fill="hold"/>
                                        <p:tgtEl>
                                          <p:spTgt spid="21"/>
                                        </p:tgtEl>
                                        <p:attrNameLst>
                                          <p:attrName>ppt_h</p:attrName>
                                        </p:attrNameLst>
                                      </p:cBhvr>
                                      <p:tavLst>
                                        <p:tav tm="0">
                                          <p:val>
                                            <p:fltVal val="0"/>
                                          </p:val>
                                        </p:tav>
                                        <p:tav tm="100000">
                                          <p:val>
                                            <p:strVal val="#ppt_h"/>
                                          </p:val>
                                        </p:tav>
                                      </p:tavLst>
                                    </p:anim>
                                    <p:anim calcmode="lin" valueType="num">
                                      <p:cBhvr>
                                        <p:cTn id="48" dur="1000" fill="hold"/>
                                        <p:tgtEl>
                                          <p:spTgt spid="21"/>
                                        </p:tgtEl>
                                        <p:attrNameLst>
                                          <p:attrName>style.rotation</p:attrName>
                                        </p:attrNameLst>
                                      </p:cBhvr>
                                      <p:tavLst>
                                        <p:tav tm="0">
                                          <p:val>
                                            <p:fltVal val="90"/>
                                          </p:val>
                                        </p:tav>
                                        <p:tav tm="100000">
                                          <p:val>
                                            <p:fltVal val="0"/>
                                          </p:val>
                                        </p:tav>
                                      </p:tavLst>
                                    </p:anim>
                                    <p:animEffect transition="in" filter="fade">
                                      <p:cBhvr>
                                        <p:cTn id="49" dur="1000"/>
                                        <p:tgtEl>
                                          <p:spTgt spid="21"/>
                                        </p:tgtEl>
                                      </p:cBhvr>
                                    </p:animEffect>
                                  </p:childTnLst>
                                </p:cTn>
                              </p:par>
                              <p:par>
                                <p:cTn id="50" presetID="31" presetClass="entr" presetSubtype="0" fill="hold" nodeType="withEffect">
                                  <p:stCondLst>
                                    <p:cond delay="2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fltVal val="0"/>
                                          </p:val>
                                        </p:tav>
                                        <p:tav tm="100000">
                                          <p:val>
                                            <p:strVal val="#ppt_w"/>
                                          </p:val>
                                        </p:tav>
                                      </p:tavLst>
                                    </p:anim>
                                    <p:anim calcmode="lin" valueType="num">
                                      <p:cBhvr>
                                        <p:cTn id="53" dur="1000" fill="hold"/>
                                        <p:tgtEl>
                                          <p:spTgt spid="22"/>
                                        </p:tgtEl>
                                        <p:attrNameLst>
                                          <p:attrName>ppt_h</p:attrName>
                                        </p:attrNameLst>
                                      </p:cBhvr>
                                      <p:tavLst>
                                        <p:tav tm="0">
                                          <p:val>
                                            <p:fltVal val="0"/>
                                          </p:val>
                                        </p:tav>
                                        <p:tav tm="100000">
                                          <p:val>
                                            <p:strVal val="#ppt_h"/>
                                          </p:val>
                                        </p:tav>
                                      </p:tavLst>
                                    </p:anim>
                                    <p:anim calcmode="lin" valueType="num">
                                      <p:cBhvr>
                                        <p:cTn id="54" dur="1000" fill="hold"/>
                                        <p:tgtEl>
                                          <p:spTgt spid="22"/>
                                        </p:tgtEl>
                                        <p:attrNameLst>
                                          <p:attrName>style.rotation</p:attrName>
                                        </p:attrNameLst>
                                      </p:cBhvr>
                                      <p:tavLst>
                                        <p:tav tm="0">
                                          <p:val>
                                            <p:fltVal val="90"/>
                                          </p:val>
                                        </p:tav>
                                        <p:tav tm="100000">
                                          <p:val>
                                            <p:fltVal val="0"/>
                                          </p:val>
                                        </p:tav>
                                      </p:tavLst>
                                    </p:anim>
                                    <p:animEffect transition="in" filter="fade">
                                      <p:cBhvr>
                                        <p:cTn id="55" dur="1000"/>
                                        <p:tgtEl>
                                          <p:spTgt spid="22"/>
                                        </p:tgtEl>
                                      </p:cBhvr>
                                    </p:animEffect>
                                  </p:childTnLst>
                                </p:cTn>
                              </p:par>
                              <p:par>
                                <p:cTn id="56" presetID="31"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1000" fill="hold"/>
                                        <p:tgtEl>
                                          <p:spTgt spid="24"/>
                                        </p:tgtEl>
                                        <p:attrNameLst>
                                          <p:attrName>ppt_w</p:attrName>
                                        </p:attrNameLst>
                                      </p:cBhvr>
                                      <p:tavLst>
                                        <p:tav tm="0">
                                          <p:val>
                                            <p:fltVal val="0"/>
                                          </p:val>
                                        </p:tav>
                                        <p:tav tm="100000">
                                          <p:val>
                                            <p:strVal val="#ppt_w"/>
                                          </p:val>
                                        </p:tav>
                                      </p:tavLst>
                                    </p:anim>
                                    <p:anim calcmode="lin" valueType="num">
                                      <p:cBhvr>
                                        <p:cTn id="59" dur="1000" fill="hold"/>
                                        <p:tgtEl>
                                          <p:spTgt spid="24"/>
                                        </p:tgtEl>
                                        <p:attrNameLst>
                                          <p:attrName>ppt_h</p:attrName>
                                        </p:attrNameLst>
                                      </p:cBhvr>
                                      <p:tavLst>
                                        <p:tav tm="0">
                                          <p:val>
                                            <p:fltVal val="0"/>
                                          </p:val>
                                        </p:tav>
                                        <p:tav tm="100000">
                                          <p:val>
                                            <p:strVal val="#ppt_h"/>
                                          </p:val>
                                        </p:tav>
                                      </p:tavLst>
                                    </p:anim>
                                    <p:anim calcmode="lin" valueType="num">
                                      <p:cBhvr>
                                        <p:cTn id="60" dur="1000" fill="hold"/>
                                        <p:tgtEl>
                                          <p:spTgt spid="24"/>
                                        </p:tgtEl>
                                        <p:attrNameLst>
                                          <p:attrName>style.rotation</p:attrName>
                                        </p:attrNameLst>
                                      </p:cBhvr>
                                      <p:tavLst>
                                        <p:tav tm="0">
                                          <p:val>
                                            <p:fltVal val="90"/>
                                          </p:val>
                                        </p:tav>
                                        <p:tav tm="100000">
                                          <p:val>
                                            <p:fltVal val="0"/>
                                          </p:val>
                                        </p:tav>
                                      </p:tavLst>
                                    </p:anim>
                                    <p:animEffect transition="in" filter="fade">
                                      <p:cBhvr>
                                        <p:cTn id="61" dur="1000"/>
                                        <p:tgtEl>
                                          <p:spTgt spid="24"/>
                                        </p:tgtEl>
                                      </p:cBhvr>
                                    </p:animEffect>
                                  </p:childTnLst>
                                </p:cTn>
                              </p:par>
                              <p:par>
                                <p:cTn id="62" presetID="31" presetClass="entr" presetSubtype="0" fill="hold" nodeType="withEffect">
                                  <p:stCondLst>
                                    <p:cond delay="250"/>
                                  </p:stCondLst>
                                  <p:childTnLst>
                                    <p:set>
                                      <p:cBhvr>
                                        <p:cTn id="63" dur="1" fill="hold">
                                          <p:stCondLst>
                                            <p:cond delay="0"/>
                                          </p:stCondLst>
                                        </p:cTn>
                                        <p:tgtEl>
                                          <p:spTgt spid="27"/>
                                        </p:tgtEl>
                                        <p:attrNameLst>
                                          <p:attrName>style.visibility</p:attrName>
                                        </p:attrNameLst>
                                      </p:cBhvr>
                                      <p:to>
                                        <p:strVal val="visible"/>
                                      </p:to>
                                    </p:set>
                                    <p:anim calcmode="lin" valueType="num">
                                      <p:cBhvr>
                                        <p:cTn id="64" dur="1000" fill="hold"/>
                                        <p:tgtEl>
                                          <p:spTgt spid="27"/>
                                        </p:tgtEl>
                                        <p:attrNameLst>
                                          <p:attrName>ppt_w</p:attrName>
                                        </p:attrNameLst>
                                      </p:cBhvr>
                                      <p:tavLst>
                                        <p:tav tm="0">
                                          <p:val>
                                            <p:fltVal val="0"/>
                                          </p:val>
                                        </p:tav>
                                        <p:tav tm="100000">
                                          <p:val>
                                            <p:strVal val="#ppt_w"/>
                                          </p:val>
                                        </p:tav>
                                      </p:tavLst>
                                    </p:anim>
                                    <p:anim calcmode="lin" valueType="num">
                                      <p:cBhvr>
                                        <p:cTn id="65" dur="1000" fill="hold"/>
                                        <p:tgtEl>
                                          <p:spTgt spid="27"/>
                                        </p:tgtEl>
                                        <p:attrNameLst>
                                          <p:attrName>ppt_h</p:attrName>
                                        </p:attrNameLst>
                                      </p:cBhvr>
                                      <p:tavLst>
                                        <p:tav tm="0">
                                          <p:val>
                                            <p:fltVal val="0"/>
                                          </p:val>
                                        </p:tav>
                                        <p:tav tm="100000">
                                          <p:val>
                                            <p:strVal val="#ppt_h"/>
                                          </p:val>
                                        </p:tav>
                                      </p:tavLst>
                                    </p:anim>
                                    <p:anim calcmode="lin" valueType="num">
                                      <p:cBhvr>
                                        <p:cTn id="66" dur="1000" fill="hold"/>
                                        <p:tgtEl>
                                          <p:spTgt spid="27"/>
                                        </p:tgtEl>
                                        <p:attrNameLst>
                                          <p:attrName>style.rotation</p:attrName>
                                        </p:attrNameLst>
                                      </p:cBhvr>
                                      <p:tavLst>
                                        <p:tav tm="0">
                                          <p:val>
                                            <p:fltVal val="90"/>
                                          </p:val>
                                        </p:tav>
                                        <p:tav tm="100000">
                                          <p:val>
                                            <p:fltVal val="0"/>
                                          </p:val>
                                        </p:tav>
                                      </p:tavLst>
                                    </p:anim>
                                    <p:animEffect transition="in" filter="fade">
                                      <p:cBhvr>
                                        <p:cTn id="67" dur="1000"/>
                                        <p:tgtEl>
                                          <p:spTgt spid="27"/>
                                        </p:tgtEl>
                                      </p:cBhvr>
                                    </p:animEffect>
                                  </p:childTnLst>
                                </p:cTn>
                              </p:par>
                              <p:par>
                                <p:cTn id="68" presetID="31" presetClass="entr" presetSubtype="0" fill="hold" nodeType="withEffect">
                                  <p:stCondLst>
                                    <p:cond delay="250"/>
                                  </p:stCondLst>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fltVal val="0"/>
                                          </p:val>
                                        </p:tav>
                                        <p:tav tm="100000">
                                          <p:val>
                                            <p:strVal val="#ppt_w"/>
                                          </p:val>
                                        </p:tav>
                                      </p:tavLst>
                                    </p:anim>
                                    <p:anim calcmode="lin" valueType="num">
                                      <p:cBhvr>
                                        <p:cTn id="71" dur="1000" fill="hold"/>
                                        <p:tgtEl>
                                          <p:spTgt spid="28"/>
                                        </p:tgtEl>
                                        <p:attrNameLst>
                                          <p:attrName>ppt_h</p:attrName>
                                        </p:attrNameLst>
                                      </p:cBhvr>
                                      <p:tavLst>
                                        <p:tav tm="0">
                                          <p:val>
                                            <p:fltVal val="0"/>
                                          </p:val>
                                        </p:tav>
                                        <p:tav tm="100000">
                                          <p:val>
                                            <p:strVal val="#ppt_h"/>
                                          </p:val>
                                        </p:tav>
                                      </p:tavLst>
                                    </p:anim>
                                    <p:anim calcmode="lin" valueType="num">
                                      <p:cBhvr>
                                        <p:cTn id="72" dur="1000" fill="hold"/>
                                        <p:tgtEl>
                                          <p:spTgt spid="28"/>
                                        </p:tgtEl>
                                        <p:attrNameLst>
                                          <p:attrName>style.rotation</p:attrName>
                                        </p:attrNameLst>
                                      </p:cBhvr>
                                      <p:tavLst>
                                        <p:tav tm="0">
                                          <p:val>
                                            <p:fltVal val="90"/>
                                          </p:val>
                                        </p:tav>
                                        <p:tav tm="100000">
                                          <p:val>
                                            <p:fltVal val="0"/>
                                          </p:val>
                                        </p:tav>
                                      </p:tavLst>
                                    </p:anim>
                                    <p:animEffect transition="in" filter="fade">
                                      <p:cBhvr>
                                        <p:cTn id="73" dur="1000"/>
                                        <p:tgtEl>
                                          <p:spTgt spid="28"/>
                                        </p:tgtEl>
                                      </p:cBhvr>
                                    </p:animEffect>
                                  </p:childTnLst>
                                </p:cTn>
                              </p:par>
                              <p:par>
                                <p:cTn id="74" presetID="31" presetClass="entr" presetSubtype="0" fill="hold" nodeType="withEffect">
                                  <p:stCondLst>
                                    <p:cond delay="250"/>
                                  </p:stCondLst>
                                  <p:childTnLst>
                                    <p:set>
                                      <p:cBhvr>
                                        <p:cTn id="75" dur="1" fill="hold">
                                          <p:stCondLst>
                                            <p:cond delay="0"/>
                                          </p:stCondLst>
                                        </p:cTn>
                                        <p:tgtEl>
                                          <p:spTgt spid="25"/>
                                        </p:tgtEl>
                                        <p:attrNameLst>
                                          <p:attrName>style.visibility</p:attrName>
                                        </p:attrNameLst>
                                      </p:cBhvr>
                                      <p:to>
                                        <p:strVal val="visible"/>
                                      </p:to>
                                    </p:set>
                                    <p:anim calcmode="lin" valueType="num">
                                      <p:cBhvr>
                                        <p:cTn id="76" dur="1000" fill="hold"/>
                                        <p:tgtEl>
                                          <p:spTgt spid="25"/>
                                        </p:tgtEl>
                                        <p:attrNameLst>
                                          <p:attrName>ppt_w</p:attrName>
                                        </p:attrNameLst>
                                      </p:cBhvr>
                                      <p:tavLst>
                                        <p:tav tm="0">
                                          <p:val>
                                            <p:fltVal val="0"/>
                                          </p:val>
                                        </p:tav>
                                        <p:tav tm="100000">
                                          <p:val>
                                            <p:strVal val="#ppt_w"/>
                                          </p:val>
                                        </p:tav>
                                      </p:tavLst>
                                    </p:anim>
                                    <p:anim calcmode="lin" valueType="num">
                                      <p:cBhvr>
                                        <p:cTn id="77" dur="1000" fill="hold"/>
                                        <p:tgtEl>
                                          <p:spTgt spid="25"/>
                                        </p:tgtEl>
                                        <p:attrNameLst>
                                          <p:attrName>ppt_h</p:attrName>
                                        </p:attrNameLst>
                                      </p:cBhvr>
                                      <p:tavLst>
                                        <p:tav tm="0">
                                          <p:val>
                                            <p:fltVal val="0"/>
                                          </p:val>
                                        </p:tav>
                                        <p:tav tm="100000">
                                          <p:val>
                                            <p:strVal val="#ppt_h"/>
                                          </p:val>
                                        </p:tav>
                                      </p:tavLst>
                                    </p:anim>
                                    <p:anim calcmode="lin" valueType="num">
                                      <p:cBhvr>
                                        <p:cTn id="78" dur="1000" fill="hold"/>
                                        <p:tgtEl>
                                          <p:spTgt spid="25"/>
                                        </p:tgtEl>
                                        <p:attrNameLst>
                                          <p:attrName>style.rotation</p:attrName>
                                        </p:attrNameLst>
                                      </p:cBhvr>
                                      <p:tavLst>
                                        <p:tav tm="0">
                                          <p:val>
                                            <p:fltVal val="90"/>
                                          </p:val>
                                        </p:tav>
                                        <p:tav tm="100000">
                                          <p:val>
                                            <p:fltVal val="0"/>
                                          </p:val>
                                        </p:tav>
                                      </p:tavLst>
                                    </p:anim>
                                    <p:animEffect transition="in" filter="fade">
                                      <p:cBhvr>
                                        <p:cTn id="79" dur="1000"/>
                                        <p:tgtEl>
                                          <p:spTgt spid="25"/>
                                        </p:tgtEl>
                                      </p:cBhvr>
                                    </p:animEffect>
                                  </p:childTnLst>
                                </p:cTn>
                              </p:par>
                              <p:par>
                                <p:cTn id="80" presetID="53" presetClass="entr" presetSubtype="16" fill="hold" grpId="0" nodeType="withEffect">
                                  <p:stCondLst>
                                    <p:cond delay="750"/>
                                  </p:stCondLst>
                                  <p:childTnLst>
                                    <p:set>
                                      <p:cBhvr>
                                        <p:cTn id="81" dur="1" fill="hold">
                                          <p:stCondLst>
                                            <p:cond delay="0"/>
                                          </p:stCondLst>
                                        </p:cTn>
                                        <p:tgtEl>
                                          <p:spTgt spid="6"/>
                                        </p:tgtEl>
                                        <p:attrNameLst>
                                          <p:attrName>style.visibility</p:attrName>
                                        </p:attrNameLst>
                                      </p:cBhvr>
                                      <p:to>
                                        <p:strVal val="visible"/>
                                      </p:to>
                                    </p:set>
                                    <p:anim calcmode="lin" valueType="num">
                                      <p:cBhvr>
                                        <p:cTn id="82" dur="500" fill="hold"/>
                                        <p:tgtEl>
                                          <p:spTgt spid="6"/>
                                        </p:tgtEl>
                                        <p:attrNameLst>
                                          <p:attrName>ppt_w</p:attrName>
                                        </p:attrNameLst>
                                      </p:cBhvr>
                                      <p:tavLst>
                                        <p:tav tm="0">
                                          <p:val>
                                            <p:fltVal val="0"/>
                                          </p:val>
                                        </p:tav>
                                        <p:tav tm="100000">
                                          <p:val>
                                            <p:strVal val="#ppt_w"/>
                                          </p:val>
                                        </p:tav>
                                      </p:tavLst>
                                    </p:anim>
                                    <p:anim calcmode="lin" valueType="num">
                                      <p:cBhvr>
                                        <p:cTn id="83" dur="500" fill="hold"/>
                                        <p:tgtEl>
                                          <p:spTgt spid="6"/>
                                        </p:tgtEl>
                                        <p:attrNameLst>
                                          <p:attrName>ppt_h</p:attrName>
                                        </p:attrNameLst>
                                      </p:cBhvr>
                                      <p:tavLst>
                                        <p:tav tm="0">
                                          <p:val>
                                            <p:fltVal val="0"/>
                                          </p:val>
                                        </p:tav>
                                        <p:tav tm="100000">
                                          <p:val>
                                            <p:strVal val="#ppt_h"/>
                                          </p:val>
                                        </p:tav>
                                      </p:tavLst>
                                    </p:anim>
                                    <p:animEffect transition="in" filter="fade">
                                      <p:cBhvr>
                                        <p:cTn id="84" dur="500"/>
                                        <p:tgtEl>
                                          <p:spTgt spid="6"/>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7"/>
                                        </p:tgtEl>
                                        <p:attrNameLst>
                                          <p:attrName>style.visibility</p:attrName>
                                        </p:attrNameLst>
                                      </p:cBhvr>
                                      <p:to>
                                        <p:strVal val="visible"/>
                                      </p:to>
                                    </p:set>
                                    <p:anim calcmode="lin" valueType="num">
                                      <p:cBhvr>
                                        <p:cTn id="102" dur="500" fill="hold"/>
                                        <p:tgtEl>
                                          <p:spTgt spid="7"/>
                                        </p:tgtEl>
                                        <p:attrNameLst>
                                          <p:attrName>ppt_w</p:attrName>
                                        </p:attrNameLst>
                                      </p:cBhvr>
                                      <p:tavLst>
                                        <p:tav tm="0">
                                          <p:val>
                                            <p:fltVal val="0"/>
                                          </p:val>
                                        </p:tav>
                                        <p:tav tm="100000">
                                          <p:val>
                                            <p:strVal val="#ppt_w"/>
                                          </p:val>
                                        </p:tav>
                                      </p:tavLst>
                                    </p:anim>
                                    <p:anim calcmode="lin" valueType="num">
                                      <p:cBhvr>
                                        <p:cTn id="103" dur="500" fill="hold"/>
                                        <p:tgtEl>
                                          <p:spTgt spid="7"/>
                                        </p:tgtEl>
                                        <p:attrNameLst>
                                          <p:attrName>ppt_h</p:attrName>
                                        </p:attrNameLst>
                                      </p:cBhvr>
                                      <p:tavLst>
                                        <p:tav tm="0">
                                          <p:val>
                                            <p:fltVal val="0"/>
                                          </p:val>
                                        </p:tav>
                                        <p:tav tm="100000">
                                          <p:val>
                                            <p:strVal val="#ppt_h"/>
                                          </p:val>
                                        </p:tav>
                                      </p:tavLst>
                                    </p:anim>
                                    <p:animEffect transition="in" filter="fade">
                                      <p:cBhvr>
                                        <p:cTn id="104" dur="500"/>
                                        <p:tgtEl>
                                          <p:spTgt spid="7"/>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500" fill="hold"/>
                                        <p:tgtEl>
                                          <p:spTgt spid="20"/>
                                        </p:tgtEl>
                                        <p:attrNameLst>
                                          <p:attrName>ppt_w</p:attrName>
                                        </p:attrNameLst>
                                      </p:cBhvr>
                                      <p:tavLst>
                                        <p:tav tm="0">
                                          <p:val>
                                            <p:fltVal val="0"/>
                                          </p:val>
                                        </p:tav>
                                        <p:tav tm="100000">
                                          <p:val>
                                            <p:strVal val="#ppt_w"/>
                                          </p:val>
                                        </p:tav>
                                      </p:tavLst>
                                    </p:anim>
                                    <p:anim calcmode="lin" valueType="num">
                                      <p:cBhvr>
                                        <p:cTn id="108" dur="500" fill="hold"/>
                                        <p:tgtEl>
                                          <p:spTgt spid="20"/>
                                        </p:tgtEl>
                                        <p:attrNameLst>
                                          <p:attrName>ppt_h</p:attrName>
                                        </p:attrNameLst>
                                      </p:cBhvr>
                                      <p:tavLst>
                                        <p:tav tm="0">
                                          <p:val>
                                            <p:fltVal val="0"/>
                                          </p:val>
                                        </p:tav>
                                        <p:tav tm="100000">
                                          <p:val>
                                            <p:strVal val="#ppt_h"/>
                                          </p:val>
                                        </p:tav>
                                      </p:tavLst>
                                    </p:anim>
                                    <p:animEffect transition="in" filter="fade">
                                      <p:cBhvr>
                                        <p:cTn id="109" dur="500"/>
                                        <p:tgtEl>
                                          <p:spTgt spid="20"/>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Effect transition="in" filter="fade">
                                      <p:cBhvr>
                                        <p:cTn id="119" dur="500"/>
                                        <p:tgtEl>
                                          <p:spTgt spid="9"/>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8"/>
                                        </p:tgtEl>
                                        <p:attrNameLst>
                                          <p:attrName>style.visibility</p:attrName>
                                        </p:attrNameLst>
                                      </p:cBhvr>
                                      <p:to>
                                        <p:strVal val="visible"/>
                                      </p:to>
                                    </p:set>
                                    <p:anim calcmode="lin" valueType="num">
                                      <p:cBhvr>
                                        <p:cTn id="122" dur="500" fill="hold"/>
                                        <p:tgtEl>
                                          <p:spTgt spid="8"/>
                                        </p:tgtEl>
                                        <p:attrNameLst>
                                          <p:attrName>ppt_w</p:attrName>
                                        </p:attrNameLst>
                                      </p:cBhvr>
                                      <p:tavLst>
                                        <p:tav tm="0">
                                          <p:val>
                                            <p:fltVal val="0"/>
                                          </p:val>
                                        </p:tav>
                                        <p:tav tm="100000">
                                          <p:val>
                                            <p:strVal val="#ppt_w"/>
                                          </p:val>
                                        </p:tav>
                                      </p:tavLst>
                                    </p:anim>
                                    <p:anim calcmode="lin" valueType="num">
                                      <p:cBhvr>
                                        <p:cTn id="123" dur="500" fill="hold"/>
                                        <p:tgtEl>
                                          <p:spTgt spid="8"/>
                                        </p:tgtEl>
                                        <p:attrNameLst>
                                          <p:attrName>ppt_h</p:attrName>
                                        </p:attrNameLst>
                                      </p:cBhvr>
                                      <p:tavLst>
                                        <p:tav tm="0">
                                          <p:val>
                                            <p:fltVal val="0"/>
                                          </p:val>
                                        </p:tav>
                                        <p:tav tm="100000">
                                          <p:val>
                                            <p:strVal val="#ppt_h"/>
                                          </p:val>
                                        </p:tav>
                                      </p:tavLst>
                                    </p:anim>
                                    <p:animEffect transition="in" filter="fade">
                                      <p:cBhvr>
                                        <p:cTn id="124" dur="500"/>
                                        <p:tgtEl>
                                          <p:spTgt spid="8"/>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fltVal val="0"/>
                                          </p:val>
                                        </p:tav>
                                        <p:tav tm="100000">
                                          <p:val>
                                            <p:strVal val="#ppt_w"/>
                                          </p:val>
                                        </p:tav>
                                      </p:tavLst>
                                    </p:anim>
                                    <p:anim calcmode="lin" valueType="num">
                                      <p:cBhvr>
                                        <p:cTn id="128" dur="500" fill="hold"/>
                                        <p:tgtEl>
                                          <p:spTgt spid="10"/>
                                        </p:tgtEl>
                                        <p:attrNameLst>
                                          <p:attrName>ppt_h</p:attrName>
                                        </p:attrNameLst>
                                      </p:cBhvr>
                                      <p:tavLst>
                                        <p:tav tm="0">
                                          <p:val>
                                            <p:fltVal val="0"/>
                                          </p:val>
                                        </p:tav>
                                        <p:tav tm="100000">
                                          <p:val>
                                            <p:strVal val="#ppt_h"/>
                                          </p:val>
                                        </p:tav>
                                      </p:tavLst>
                                    </p:anim>
                                    <p:animEffect transition="in" filter="fade">
                                      <p:cBhvr>
                                        <p:cTn id="129" dur="500"/>
                                        <p:tgtEl>
                                          <p:spTgt spid="10"/>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6"/>
                                        </p:tgtEl>
                                        <p:attrNameLst>
                                          <p:attrName>style.visibility</p:attrName>
                                        </p:attrNameLst>
                                      </p:cBhvr>
                                      <p:to>
                                        <p:strVal val="visible"/>
                                      </p:to>
                                    </p:set>
                                    <p:anim calcmode="lin" valueType="num">
                                      <p:cBhvr>
                                        <p:cTn id="132" dur="500" fill="hold"/>
                                        <p:tgtEl>
                                          <p:spTgt spid="26"/>
                                        </p:tgtEl>
                                        <p:attrNameLst>
                                          <p:attrName>ppt_w</p:attrName>
                                        </p:attrNameLst>
                                      </p:cBhvr>
                                      <p:tavLst>
                                        <p:tav tm="0">
                                          <p:val>
                                            <p:fltVal val="0"/>
                                          </p:val>
                                        </p:tav>
                                        <p:tav tm="100000">
                                          <p:val>
                                            <p:strVal val="#ppt_w"/>
                                          </p:val>
                                        </p:tav>
                                      </p:tavLst>
                                    </p:anim>
                                    <p:anim calcmode="lin" valueType="num">
                                      <p:cBhvr>
                                        <p:cTn id="133" dur="500" fill="hold"/>
                                        <p:tgtEl>
                                          <p:spTgt spid="26"/>
                                        </p:tgtEl>
                                        <p:attrNameLst>
                                          <p:attrName>ppt_h</p:attrName>
                                        </p:attrNameLst>
                                      </p:cBhvr>
                                      <p:tavLst>
                                        <p:tav tm="0">
                                          <p:val>
                                            <p:fltVal val="0"/>
                                          </p:val>
                                        </p:tav>
                                        <p:tav tm="100000">
                                          <p:val>
                                            <p:strVal val="#ppt_h"/>
                                          </p:val>
                                        </p:tav>
                                      </p:tavLst>
                                    </p:anim>
                                    <p:animEffect transition="in" filter="fade">
                                      <p:cBhvr>
                                        <p:cTn id="134" dur="500"/>
                                        <p:tgtEl>
                                          <p:spTgt spid="26"/>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11"/>
                                        </p:tgtEl>
                                        <p:attrNameLst>
                                          <p:attrName>style.visibility</p:attrName>
                                        </p:attrNameLst>
                                      </p:cBhvr>
                                      <p:to>
                                        <p:strVal val="visible"/>
                                      </p:to>
                                    </p:set>
                                    <p:anim calcmode="lin" valueType="num">
                                      <p:cBhvr>
                                        <p:cTn id="137" dur="500" fill="hold"/>
                                        <p:tgtEl>
                                          <p:spTgt spid="11"/>
                                        </p:tgtEl>
                                        <p:attrNameLst>
                                          <p:attrName>ppt_w</p:attrName>
                                        </p:attrNameLst>
                                      </p:cBhvr>
                                      <p:tavLst>
                                        <p:tav tm="0">
                                          <p:val>
                                            <p:fltVal val="0"/>
                                          </p:val>
                                        </p:tav>
                                        <p:tav tm="100000">
                                          <p:val>
                                            <p:strVal val="#ppt_w"/>
                                          </p:val>
                                        </p:tav>
                                      </p:tavLst>
                                    </p:anim>
                                    <p:anim calcmode="lin" valueType="num">
                                      <p:cBhvr>
                                        <p:cTn id="138" dur="500" fill="hold"/>
                                        <p:tgtEl>
                                          <p:spTgt spid="11"/>
                                        </p:tgtEl>
                                        <p:attrNameLst>
                                          <p:attrName>ppt_h</p:attrName>
                                        </p:attrNameLst>
                                      </p:cBhvr>
                                      <p:tavLst>
                                        <p:tav tm="0">
                                          <p:val>
                                            <p:fltVal val="0"/>
                                          </p:val>
                                        </p:tav>
                                        <p:tav tm="100000">
                                          <p:val>
                                            <p:strVal val="#ppt_h"/>
                                          </p:val>
                                        </p:tav>
                                      </p:tavLst>
                                    </p:anim>
                                    <p:animEffect transition="in" filter="fade">
                                      <p:cBhvr>
                                        <p:cTn id="139" dur="500"/>
                                        <p:tgtEl>
                                          <p:spTgt spid="11"/>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12"/>
                                        </p:tgtEl>
                                        <p:attrNameLst>
                                          <p:attrName>style.visibility</p:attrName>
                                        </p:attrNameLst>
                                      </p:cBhvr>
                                      <p:to>
                                        <p:strVal val="visible"/>
                                      </p:to>
                                    </p:set>
                                    <p:anim calcmode="lin" valueType="num">
                                      <p:cBhvr>
                                        <p:cTn id="147" dur="500" fill="hold"/>
                                        <p:tgtEl>
                                          <p:spTgt spid="12"/>
                                        </p:tgtEl>
                                        <p:attrNameLst>
                                          <p:attrName>ppt_w</p:attrName>
                                        </p:attrNameLst>
                                      </p:cBhvr>
                                      <p:tavLst>
                                        <p:tav tm="0">
                                          <p:val>
                                            <p:fltVal val="0"/>
                                          </p:val>
                                        </p:tav>
                                        <p:tav tm="100000">
                                          <p:val>
                                            <p:strVal val="#ppt_w"/>
                                          </p:val>
                                        </p:tav>
                                      </p:tavLst>
                                    </p:anim>
                                    <p:anim calcmode="lin" valueType="num">
                                      <p:cBhvr>
                                        <p:cTn id="148" dur="500" fill="hold"/>
                                        <p:tgtEl>
                                          <p:spTgt spid="12"/>
                                        </p:tgtEl>
                                        <p:attrNameLst>
                                          <p:attrName>ppt_h</p:attrName>
                                        </p:attrNameLst>
                                      </p:cBhvr>
                                      <p:tavLst>
                                        <p:tav tm="0">
                                          <p:val>
                                            <p:fltVal val="0"/>
                                          </p:val>
                                        </p:tav>
                                        <p:tav tm="100000">
                                          <p:val>
                                            <p:strVal val="#ppt_h"/>
                                          </p:val>
                                        </p:tav>
                                      </p:tavLst>
                                    </p:anim>
                                    <p:animEffect transition="in" filter="fade">
                                      <p:cBhvr>
                                        <p:cTn id="149" dur="500"/>
                                        <p:tgtEl>
                                          <p:spTgt spid="12"/>
                                        </p:tgtEl>
                                      </p:cBhvr>
                                    </p:animEffect>
                                  </p:childTnLst>
                                </p:cTn>
                              </p:par>
                              <p:par>
                                <p:cTn id="150" presetID="16" presetClass="entr" presetSubtype="37" fill="hold" nodeType="withEffect">
                                  <p:stCondLst>
                                    <p:cond delay="500"/>
                                  </p:stCondLst>
                                  <p:childTnLst>
                                    <p:set>
                                      <p:cBhvr>
                                        <p:cTn id="151" dur="1" fill="hold">
                                          <p:stCondLst>
                                            <p:cond delay="0"/>
                                          </p:stCondLst>
                                        </p:cTn>
                                        <p:tgtEl>
                                          <p:spTgt spid="4"/>
                                        </p:tgtEl>
                                        <p:attrNameLst>
                                          <p:attrName>style.visibility</p:attrName>
                                        </p:attrNameLst>
                                      </p:cBhvr>
                                      <p:to>
                                        <p:strVal val="visible"/>
                                      </p:to>
                                    </p:set>
                                    <p:animEffect transition="in" filter="barn(outVertical)">
                                      <p:cBhvr>
                                        <p:cTn id="152" dur="1000"/>
                                        <p:tgtEl>
                                          <p:spTgt spid="4"/>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750"/>
                                        <p:tgtEl>
                                          <p:spTgt spid="33"/>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750"/>
                                        <p:tgtEl>
                                          <p:spTgt spid="3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37"/>
                                        </p:tgtEl>
                                        <p:attrNameLst>
                                          <p:attrName>style.visibility</p:attrName>
                                        </p:attrNameLst>
                                      </p:cBhvr>
                                      <p:to>
                                        <p:strVal val="visible"/>
                                      </p:to>
                                    </p:set>
                                    <p:animEffect transition="in" filter="fade">
                                      <p:cBhvr>
                                        <p:cTn id="161" dur="750"/>
                                        <p:tgtEl>
                                          <p:spTgt spid="3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750"/>
                                        <p:tgtEl>
                                          <p:spTgt spid="38"/>
                                        </p:tgtEl>
                                      </p:cBhvr>
                                    </p:animEffect>
                                  </p:childTnLst>
                                </p:cTn>
                              </p:par>
                              <p:par>
                                <p:cTn id="165" presetID="4" presetClass="entr" presetSubtype="32" fill="hold" grpId="0" nodeType="with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box(out)">
                                      <p:cBhvr>
                                        <p:cTn id="167" dur="1500"/>
                                        <p:tgtEl>
                                          <p:spTgt spid="40"/>
                                        </p:tgtEl>
                                      </p:cBhvr>
                                    </p:animEffect>
                                  </p:childTnLst>
                                </p:cTn>
                              </p:par>
                              <p:par>
                                <p:cTn id="168" presetID="10" presetClass="entr" presetSubtype="0" fill="hold" grpId="0" nodeType="withEffect">
                                  <p:stCondLst>
                                    <p:cond delay="150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animBg="1"/>
      <p:bldP spid="20" grpId="0" animBg="1"/>
      <p:bldP spid="23" grpId="0" animBg="1"/>
      <p:bldP spid="26" grpId="0" animBg="1"/>
      <p:bldP spid="33" grpId="0"/>
      <p:bldP spid="34" grpId="0" animBg="1"/>
      <p:bldP spid="35" grpId="0" animBg="1"/>
      <p:bldP spid="36" grpId="0"/>
      <p:bldP spid="37" grpId="0"/>
      <p:bldP spid="38" grpId="0"/>
      <p:bldP spid="40"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36324" y="2347090"/>
            <a:ext cx="18796438" cy="9783191"/>
          </a:xfrm>
          <a:prstGeom prst="rect">
            <a:avLst/>
          </a:prstGeom>
        </p:spPr>
        <p:txBody>
          <a:bodyPr wrap="square">
            <a:spAutoFit/>
          </a:bodyPr>
          <a:lstStyle/>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Prepare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生成全局唯一且递增的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可使用时间戳加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Server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请求，这里无需携带提案内容，只携带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即可。</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Promise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请求后，做出“两个承诺，一个应答”。</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两个承诺：</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小于等于当前请求的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Prepare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1619993" lvl="4" indent="-323999">
              <a:lnSpc>
                <a:spcPct val="150000"/>
              </a:lnSpc>
              <a:buFont typeface="Wingdings" panose="05000000000000000000" pitchFamily="2" charset="2"/>
              <a:buChar char="n"/>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不再接受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小于当前请求的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971996" lvl="2"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一个应答：不违背以前作出的承诺下，回复已经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过的提案中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最大的那个提案的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，没有则返回空值。</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Propose</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Promise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应答后，从应答中选择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最大的提案的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，作为本次要发起的提案。如果所有应答的提案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均为空值，则可以自己随意决定提案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。然后携带当前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，向所有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发送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Accept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Acceptor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请求后，在不违背自己之前作出的承诺下，接受并持久化当前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Proposal ID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和提案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Value</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Ø"/>
            </a:pPr>
            <a:r>
              <a:rPr lang="en-US" altLang="zh-CN" sz="3024" b="1" dirty="0">
                <a:solidFill>
                  <a:srgbClr val="D67A71"/>
                </a:solidFill>
                <a:latin typeface="微软雅黑" panose="020B0503020204020204" pitchFamily="34" charset="-122"/>
                <a:ea typeface="微软雅黑" panose="020B0503020204020204" pitchFamily="34" charset="-122"/>
                <a:cs typeface="+mn-ea"/>
              </a:rPr>
              <a:t>Learn</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Proposer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收到多数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Acceptors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Accept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后，决议形成，将形成的决议发送给所有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Learners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Paxos</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1666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466916" y="2349407"/>
            <a:ext cx="19045404" cy="3676904"/>
          </a:xfrm>
          <a:prstGeom prst="rect">
            <a:avLst/>
          </a:prstGeom>
        </p:spPr>
        <p:txBody>
          <a:bodyPr wrap="square">
            <a:spAutoFit/>
          </a:bodyPr>
          <a:lstStyle/>
          <a:p>
            <a:pPr>
              <a:lnSpc>
                <a:spcPct val="150000"/>
              </a:lnSpc>
            </a:pPr>
            <a:r>
              <a:rPr lang="en-US" altLang="zh-CN" sz="4000" b="1" dirty="0">
                <a:solidFill>
                  <a:srgbClr val="D67A71"/>
                </a:solidFill>
                <a:latin typeface="微软雅黑" panose="020B0503020204020204" pitchFamily="34" charset="-122"/>
                <a:ea typeface="微软雅黑" panose="020B0503020204020204" pitchFamily="34" charset="-122"/>
                <a:cs typeface="+mn-ea"/>
              </a:rPr>
              <a:t>Raft </a:t>
            </a:r>
            <a:r>
              <a:rPr lang="zh-CN" altLang="en-US" sz="4000" b="1" dirty="0">
                <a:solidFill>
                  <a:srgbClr val="D67A71"/>
                </a:solidFill>
                <a:latin typeface="微软雅黑" panose="020B0503020204020204" pitchFamily="34" charset="-122"/>
                <a:ea typeface="微软雅黑" panose="020B0503020204020204" pitchFamily="34" charset="-122"/>
                <a:cs typeface="+mn-ea"/>
              </a:rPr>
              <a:t>是一种为了管理日志复制的分布式共识性算法</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Raft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的设计目标是简化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，使得算法既容易理解，也容易实现。</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b="1" dirty="0">
                <a:solidFill>
                  <a:srgbClr val="788BA9"/>
                </a:solidFill>
                <a:latin typeface="微软雅黑" panose="020B0503020204020204" pitchFamily="34" charset="-122"/>
                <a:ea typeface="微软雅黑" panose="020B0503020204020204" pitchFamily="34" charset="-122"/>
                <a:cs typeface="+mn-ea"/>
              </a:rPr>
              <a:t>Raft </a:t>
            </a:r>
            <a:r>
              <a:rPr lang="zh-CN" altLang="en-US" sz="4000" b="1" dirty="0">
                <a:solidFill>
                  <a:srgbClr val="788BA9"/>
                </a:solidFill>
                <a:latin typeface="微软雅黑" panose="020B0503020204020204" pitchFamily="34" charset="-122"/>
                <a:ea typeface="微软雅黑" panose="020B0503020204020204" pitchFamily="34" charset="-122"/>
                <a:cs typeface="+mn-ea"/>
              </a:rPr>
              <a:t>可以解决分布式 </a:t>
            </a:r>
            <a:r>
              <a:rPr lang="en-US" altLang="zh-CN" sz="4000" b="1" dirty="0">
                <a:solidFill>
                  <a:srgbClr val="788BA9"/>
                </a:solidFill>
                <a:latin typeface="微软雅黑" panose="020B0503020204020204" pitchFamily="34" charset="-122"/>
                <a:ea typeface="微软雅黑" panose="020B0503020204020204" pitchFamily="34" charset="-122"/>
                <a:cs typeface="+mn-ea"/>
              </a:rPr>
              <a:t>CAP </a:t>
            </a:r>
            <a:r>
              <a:rPr lang="zh-CN" altLang="en-US" sz="4000" b="1" dirty="0">
                <a:solidFill>
                  <a:srgbClr val="788BA9"/>
                </a:solidFill>
                <a:latin typeface="微软雅黑" panose="020B0503020204020204" pitchFamily="34" charset="-122"/>
                <a:ea typeface="微软雅黑" panose="020B0503020204020204" pitchFamily="34" charset="-122"/>
                <a:cs typeface="+mn-ea"/>
              </a:rPr>
              <a:t>理论中的 </a:t>
            </a:r>
            <a:r>
              <a:rPr lang="en-US" altLang="zh-CN" sz="4000" b="1" dirty="0">
                <a:solidFill>
                  <a:srgbClr val="788BA9"/>
                </a:solidFill>
                <a:latin typeface="微软雅黑" panose="020B0503020204020204" pitchFamily="34" charset="-122"/>
                <a:ea typeface="微软雅黑" panose="020B0503020204020204" pitchFamily="34" charset="-122"/>
                <a:cs typeface="+mn-ea"/>
              </a:rPr>
              <a:t>CP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 一致性（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Consistency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分区容忍性（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Partition Tolerance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），并不能解决 可用性（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Availability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Raft</a:t>
            </a:r>
          </a:p>
        </p:txBody>
      </p:sp>
      <p:grpSp>
        <p:nvGrpSpPr>
          <p:cNvPr id="2" name="组合 1">
            <a:extLst>
              <a:ext uri="{FF2B5EF4-FFF2-40B4-BE49-F238E27FC236}">
                <a16:creationId xmlns:a16="http://schemas.microsoft.com/office/drawing/2014/main" id="{34905D6F-8626-41B8-A74A-11373F16F66F}"/>
              </a:ext>
            </a:extLst>
          </p:cNvPr>
          <p:cNvGrpSpPr/>
          <p:nvPr/>
        </p:nvGrpSpPr>
        <p:grpSpPr>
          <a:xfrm>
            <a:off x="3936920" y="7292535"/>
            <a:ext cx="15303545" cy="4217249"/>
            <a:chOff x="2306624" y="7800654"/>
            <a:chExt cx="15303545" cy="4217249"/>
          </a:xfrm>
        </p:grpSpPr>
        <p:sp>
          <p:nvSpPr>
            <p:cNvPr id="7" name="稻壳儿小白白(http://dwz.cn/Wu2UP)">
              <a:extLst>
                <a:ext uri="{FF2B5EF4-FFF2-40B4-BE49-F238E27FC236}">
                  <a16:creationId xmlns:a16="http://schemas.microsoft.com/office/drawing/2014/main" id="{5F7372D3-8813-402D-A03D-E458CE8BC491}"/>
                </a:ext>
              </a:extLst>
            </p:cNvPr>
            <p:cNvSpPr>
              <a:spLocks/>
            </p:cNvSpPr>
            <p:nvPr/>
          </p:nvSpPr>
          <p:spPr bwMode="auto">
            <a:xfrm>
              <a:off x="10322131" y="9260977"/>
              <a:ext cx="2798928" cy="2756926"/>
            </a:xfrm>
            <a:custGeom>
              <a:avLst/>
              <a:gdLst>
                <a:gd name="T0" fmla="*/ 2147483646 w 145"/>
                <a:gd name="T1" fmla="*/ 2147483646 h 143"/>
                <a:gd name="T2" fmla="*/ 2147483646 w 145"/>
                <a:gd name="T3" fmla="*/ 2147483646 h 143"/>
                <a:gd name="T4" fmla="*/ 834728518 w 145"/>
                <a:gd name="T5" fmla="*/ 2147483646 h 143"/>
                <a:gd name="T6" fmla="*/ 208677022 w 145"/>
                <a:gd name="T7" fmla="*/ 2147483646 h 143"/>
                <a:gd name="T8" fmla="*/ 0 w 145"/>
                <a:gd name="T9" fmla="*/ 2147483646 h 143"/>
                <a:gd name="T10" fmla="*/ 626041281 w 145"/>
                <a:gd name="T11" fmla="*/ 2147483646 h 143"/>
                <a:gd name="T12" fmla="*/ 2147483646 w 145"/>
                <a:gd name="T13" fmla="*/ 2147483646 h 143"/>
                <a:gd name="T14" fmla="*/ 2147483646 w 145"/>
                <a:gd name="T15" fmla="*/ 2147483646 h 143"/>
                <a:gd name="T16" fmla="*/ 2147483646 w 145"/>
                <a:gd name="T17" fmla="*/ 832671473 h 143"/>
                <a:gd name="T18" fmla="*/ 2147483646 w 145"/>
                <a:gd name="T19" fmla="*/ 104082659 h 143"/>
                <a:gd name="T20" fmla="*/ 2147483646 w 145"/>
                <a:gd name="T21" fmla="*/ 312258179 h 143"/>
                <a:gd name="T22" fmla="*/ 2147483646 w 145"/>
                <a:gd name="T23" fmla="*/ 2147483646 h 143"/>
                <a:gd name="T24" fmla="*/ 2147483646 w 145"/>
                <a:gd name="T25" fmla="*/ 2147483646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8" name="稻壳儿小白白(http://dwz.cn/Wu2UP)">
              <a:extLst>
                <a:ext uri="{FF2B5EF4-FFF2-40B4-BE49-F238E27FC236}">
                  <a16:creationId xmlns:a16="http://schemas.microsoft.com/office/drawing/2014/main" id="{BB5F2438-F14C-4CC2-BC6C-BD1EB9616C67}"/>
                </a:ext>
              </a:extLst>
            </p:cNvPr>
            <p:cNvSpPr>
              <a:spLocks/>
            </p:cNvSpPr>
            <p:nvPr/>
          </p:nvSpPr>
          <p:spPr bwMode="auto">
            <a:xfrm>
              <a:off x="8585173" y="9485971"/>
              <a:ext cx="2447935" cy="2390937"/>
            </a:xfrm>
            <a:custGeom>
              <a:avLst/>
              <a:gdLst>
                <a:gd name="T0" fmla="*/ 2147483646 w 127"/>
                <a:gd name="T1" fmla="*/ 2147483646 h 124"/>
                <a:gd name="T2" fmla="*/ 2147483646 w 127"/>
                <a:gd name="T3" fmla="*/ 2147483646 h 124"/>
                <a:gd name="T4" fmla="*/ 832320000 w 127"/>
                <a:gd name="T5" fmla="*/ 2147483646 h 124"/>
                <a:gd name="T6" fmla="*/ 208080000 w 127"/>
                <a:gd name="T7" fmla="*/ 2147483646 h 124"/>
                <a:gd name="T8" fmla="*/ 104040000 w 127"/>
                <a:gd name="T9" fmla="*/ 2147483646 h 124"/>
                <a:gd name="T10" fmla="*/ 624240000 w 127"/>
                <a:gd name="T11" fmla="*/ 2147483646 h 124"/>
                <a:gd name="T12" fmla="*/ 2147483646 w 127"/>
                <a:gd name="T13" fmla="*/ 2147483646 h 124"/>
                <a:gd name="T14" fmla="*/ 1976760000 w 127"/>
                <a:gd name="T15" fmla="*/ 2147483646 h 124"/>
                <a:gd name="T16" fmla="*/ 2147483646 w 127"/>
                <a:gd name="T17" fmla="*/ 624670448 h 124"/>
                <a:gd name="T18" fmla="*/ 2147483646 w 127"/>
                <a:gd name="T19" fmla="*/ 104116843 h 124"/>
                <a:gd name="T20" fmla="*/ 2147483646 w 127"/>
                <a:gd name="T21" fmla="*/ 208223483 h 124"/>
                <a:gd name="T22" fmla="*/ 2147483646 w 127"/>
                <a:gd name="T23" fmla="*/ 2147483646 h 124"/>
                <a:gd name="T24" fmla="*/ 2147483646 w 127"/>
                <a:gd name="T25" fmla="*/ 2147483646 h 1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9" name="稻壳儿小白白(http://dwz.cn/Wu2UP)">
              <a:extLst>
                <a:ext uri="{FF2B5EF4-FFF2-40B4-BE49-F238E27FC236}">
                  <a16:creationId xmlns:a16="http://schemas.microsoft.com/office/drawing/2014/main" id="{845214E6-D9C3-453B-B374-8EF2F080F016}"/>
                </a:ext>
              </a:extLst>
            </p:cNvPr>
            <p:cNvSpPr>
              <a:spLocks/>
            </p:cNvSpPr>
            <p:nvPr/>
          </p:nvSpPr>
          <p:spPr bwMode="auto">
            <a:xfrm>
              <a:off x="7220208" y="9725964"/>
              <a:ext cx="1943948" cy="1967948"/>
            </a:xfrm>
            <a:custGeom>
              <a:avLst/>
              <a:gdLst>
                <a:gd name="T0" fmla="*/ 1556056435 w 101"/>
                <a:gd name="T1" fmla="*/ 2147483646 h 102"/>
                <a:gd name="T2" fmla="*/ 2147483646 w 101"/>
                <a:gd name="T3" fmla="*/ 521200280 h 102"/>
                <a:gd name="T4" fmla="*/ 2147483646 w 101"/>
                <a:gd name="T5" fmla="*/ 104242098 h 102"/>
                <a:gd name="T6" fmla="*/ 2147483646 w 101"/>
                <a:gd name="T7" fmla="*/ 208484196 h 102"/>
                <a:gd name="T8" fmla="*/ 2147483646 w 101"/>
                <a:gd name="T9" fmla="*/ 2147483646 h 102"/>
                <a:gd name="T10" fmla="*/ 2147483646 w 101"/>
                <a:gd name="T11" fmla="*/ 2147483646 h 102"/>
                <a:gd name="T12" fmla="*/ 2147483646 w 101"/>
                <a:gd name="T13" fmla="*/ 2147483646 h 102"/>
                <a:gd name="T14" fmla="*/ 622424611 w 101"/>
                <a:gd name="T15" fmla="*/ 2147483646 h 102"/>
                <a:gd name="T16" fmla="*/ 207471475 w 101"/>
                <a:gd name="T17" fmla="*/ 2147483646 h 102"/>
                <a:gd name="T18" fmla="*/ 0 w 101"/>
                <a:gd name="T19" fmla="*/ 2147483646 h 102"/>
                <a:gd name="T20" fmla="*/ 518688873 w 101"/>
                <a:gd name="T21" fmla="*/ 2147483646 h 102"/>
                <a:gd name="T22" fmla="*/ 1556056435 w 101"/>
                <a:gd name="T23" fmla="*/ 21474836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6425"/>
            </a:p>
          </p:txBody>
        </p:sp>
        <p:sp>
          <p:nvSpPr>
            <p:cNvPr id="14" name="稻壳儿小白白(http://dwz.cn/Wu2UP)">
              <a:extLst>
                <a:ext uri="{FF2B5EF4-FFF2-40B4-BE49-F238E27FC236}">
                  <a16:creationId xmlns:a16="http://schemas.microsoft.com/office/drawing/2014/main" id="{67B33369-AC19-4A0D-8477-B61D277237B5}"/>
                </a:ext>
              </a:extLst>
            </p:cNvPr>
            <p:cNvSpPr>
              <a:spLocks noChangeAspect="1" noEditPoints="1"/>
            </p:cNvSpPr>
            <p:nvPr/>
          </p:nvSpPr>
          <p:spPr bwMode="auto">
            <a:xfrm>
              <a:off x="8060198" y="10448946"/>
              <a:ext cx="425989" cy="455988"/>
            </a:xfrm>
            <a:custGeom>
              <a:avLst/>
              <a:gdLst>
                <a:gd name="T0" fmla="*/ 24082704 w 376"/>
                <a:gd name="T1" fmla="*/ 1086151 h 401"/>
                <a:gd name="T2" fmla="*/ 22285300 w 376"/>
                <a:gd name="T3" fmla="*/ 1086151 h 401"/>
                <a:gd name="T4" fmla="*/ 0 w 376"/>
                <a:gd name="T5" fmla="*/ 57573819 h 401"/>
                <a:gd name="T6" fmla="*/ 23363862 w 376"/>
                <a:gd name="T7" fmla="*/ 80747645 h 401"/>
                <a:gd name="T8" fmla="*/ 46368004 w 376"/>
                <a:gd name="T9" fmla="*/ 57573819 h 401"/>
                <a:gd name="T10" fmla="*/ 24082704 w 376"/>
                <a:gd name="T11" fmla="*/ 1086151 h 401"/>
                <a:gd name="T12" fmla="*/ 112505061 w 376"/>
                <a:gd name="T13" fmla="*/ 1086151 h 401"/>
                <a:gd name="T14" fmla="*/ 111067377 w 376"/>
                <a:gd name="T15" fmla="*/ 1086151 h 401"/>
                <a:gd name="T16" fmla="*/ 88422956 w 376"/>
                <a:gd name="T17" fmla="*/ 57573819 h 401"/>
                <a:gd name="T18" fmla="*/ 111786219 w 376"/>
                <a:gd name="T19" fmla="*/ 80747645 h 401"/>
                <a:gd name="T20" fmla="*/ 135150081 w 376"/>
                <a:gd name="T21" fmla="*/ 57573819 h 401"/>
                <a:gd name="T22" fmla="*/ 112505061 w 376"/>
                <a:gd name="T23" fmla="*/ 1086151 h 401"/>
                <a:gd name="T24" fmla="*/ 66496778 w 376"/>
                <a:gd name="T25" fmla="*/ 65177477 h 401"/>
                <a:gd name="T26" fmla="*/ 44211478 w 376"/>
                <a:gd name="T27" fmla="*/ 122026794 h 401"/>
                <a:gd name="T28" fmla="*/ 67575340 w 376"/>
                <a:gd name="T29" fmla="*/ 145201222 h 401"/>
                <a:gd name="T30" fmla="*/ 90938603 w 376"/>
                <a:gd name="T31" fmla="*/ 122026794 h 401"/>
                <a:gd name="T32" fmla="*/ 68294182 w 376"/>
                <a:gd name="T33" fmla="*/ 65177477 h 401"/>
                <a:gd name="T34" fmla="*/ 66496778 w 376"/>
                <a:gd name="T35" fmla="*/ 65177477 h 4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5" name="稻壳儿小白白(http://dwz.cn/Wu2UP)">
              <a:extLst>
                <a:ext uri="{FF2B5EF4-FFF2-40B4-BE49-F238E27FC236}">
                  <a16:creationId xmlns:a16="http://schemas.microsoft.com/office/drawing/2014/main" id="{F6F6004C-B0F4-4E44-A986-69DB0DF1DFC1}"/>
                </a:ext>
              </a:extLst>
            </p:cNvPr>
            <p:cNvSpPr>
              <a:spLocks noChangeAspect="1"/>
            </p:cNvSpPr>
            <p:nvPr/>
          </p:nvSpPr>
          <p:spPr bwMode="auto">
            <a:xfrm>
              <a:off x="14093037" y="10451955"/>
              <a:ext cx="458987" cy="473987"/>
            </a:xfrm>
            <a:custGeom>
              <a:avLst/>
              <a:gdLst>
                <a:gd name="T0" fmla="*/ 80936331 w 274"/>
                <a:gd name="T1" fmla="*/ 221525284 h 284"/>
                <a:gd name="T2" fmla="*/ 62863411 w 274"/>
                <a:gd name="T3" fmla="*/ 212945126 h 284"/>
                <a:gd name="T4" fmla="*/ 7072089 w 274"/>
                <a:gd name="T5" fmla="*/ 138843119 h 284"/>
                <a:gd name="T6" fmla="*/ 11000831 w 274"/>
                <a:gd name="T7" fmla="*/ 108422639 h 284"/>
                <a:gd name="T8" fmla="*/ 41647142 w 274"/>
                <a:gd name="T9" fmla="*/ 113102645 h 284"/>
                <a:gd name="T10" fmla="*/ 78579263 w 274"/>
                <a:gd name="T11" fmla="*/ 161464178 h 284"/>
                <a:gd name="T12" fmla="*/ 172088099 w 274"/>
                <a:gd name="T13" fmla="*/ 13260164 h 284"/>
                <a:gd name="T14" fmla="*/ 201948130 w 274"/>
                <a:gd name="T15" fmla="*/ 6239713 h 284"/>
                <a:gd name="T16" fmla="*/ 209020220 w 274"/>
                <a:gd name="T17" fmla="*/ 36661077 h 284"/>
                <a:gd name="T18" fmla="*/ 99010138 w 274"/>
                <a:gd name="T19" fmla="*/ 211385418 h 284"/>
                <a:gd name="T20" fmla="*/ 81722611 w 274"/>
                <a:gd name="T21" fmla="*/ 221525284 h 284"/>
                <a:gd name="T22" fmla="*/ 80936331 w 274"/>
                <a:gd name="T23" fmla="*/ 221525284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6" name="稻壳儿小白白(http://dwz.cn/Wu2UP)">
              <a:extLst>
                <a:ext uri="{FF2B5EF4-FFF2-40B4-BE49-F238E27FC236}">
                  <a16:creationId xmlns:a16="http://schemas.microsoft.com/office/drawing/2014/main" id="{11733134-BCE1-4350-B4B9-9F2B3C97CDB0}"/>
                </a:ext>
              </a:extLst>
            </p:cNvPr>
            <p:cNvSpPr>
              <a:spLocks noEditPoints="1"/>
            </p:cNvSpPr>
            <p:nvPr/>
          </p:nvSpPr>
          <p:spPr bwMode="auto">
            <a:xfrm>
              <a:off x="9662152" y="10484945"/>
              <a:ext cx="488988" cy="419989"/>
            </a:xfrm>
            <a:custGeom>
              <a:avLst/>
              <a:gdLst>
                <a:gd name="T0" fmla="*/ 224421197 w 288"/>
                <a:gd name="T1" fmla="*/ 0 h 246"/>
                <a:gd name="T2" fmla="*/ 41978007 w 288"/>
                <a:gd name="T3" fmla="*/ 0 h 246"/>
                <a:gd name="T4" fmla="*/ 33905141 w 288"/>
                <a:gd name="T5" fmla="*/ 8162718 h 246"/>
                <a:gd name="T6" fmla="*/ 33905141 w 288"/>
                <a:gd name="T7" fmla="*/ 35098334 h 246"/>
                <a:gd name="T8" fmla="*/ 8072867 w 288"/>
                <a:gd name="T9" fmla="*/ 35098334 h 246"/>
                <a:gd name="T10" fmla="*/ 0 w 288"/>
                <a:gd name="T11" fmla="*/ 43260149 h 246"/>
                <a:gd name="T12" fmla="*/ 0 w 288"/>
                <a:gd name="T13" fmla="*/ 178754952 h 246"/>
                <a:gd name="T14" fmla="*/ 21796290 w 288"/>
                <a:gd name="T15" fmla="*/ 200792937 h 246"/>
                <a:gd name="T16" fmla="*/ 41978007 w 288"/>
                <a:gd name="T17" fmla="*/ 200792937 h 246"/>
                <a:gd name="T18" fmla="*/ 194552040 w 288"/>
                <a:gd name="T19" fmla="*/ 200792937 h 246"/>
                <a:gd name="T20" fmla="*/ 224421197 w 288"/>
                <a:gd name="T21" fmla="*/ 200792937 h 246"/>
                <a:gd name="T22" fmla="*/ 232494063 w 288"/>
                <a:gd name="T23" fmla="*/ 192630218 h 246"/>
                <a:gd name="T24" fmla="*/ 232494063 w 288"/>
                <a:gd name="T25" fmla="*/ 8162718 h 246"/>
                <a:gd name="T26" fmla="*/ 224421197 w 288"/>
                <a:gd name="T27" fmla="*/ 0 h 246"/>
                <a:gd name="T28" fmla="*/ 218770639 w 288"/>
                <a:gd name="T29" fmla="*/ 186916767 h 246"/>
                <a:gd name="T30" fmla="*/ 194552040 w 288"/>
                <a:gd name="T31" fmla="*/ 186916767 h 246"/>
                <a:gd name="T32" fmla="*/ 41978007 w 288"/>
                <a:gd name="T33" fmla="*/ 186916767 h 246"/>
                <a:gd name="T34" fmla="*/ 21796290 w 288"/>
                <a:gd name="T35" fmla="*/ 186916767 h 246"/>
                <a:gd name="T36" fmla="*/ 13723424 w 288"/>
                <a:gd name="T37" fmla="*/ 178754952 h 246"/>
                <a:gd name="T38" fmla="*/ 13723424 w 288"/>
                <a:gd name="T39" fmla="*/ 48973601 h 246"/>
                <a:gd name="T40" fmla="*/ 33905141 w 288"/>
                <a:gd name="T41" fmla="*/ 48973601 h 246"/>
                <a:gd name="T42" fmla="*/ 33905141 w 288"/>
                <a:gd name="T43" fmla="*/ 174673141 h 246"/>
                <a:gd name="T44" fmla="*/ 47628565 w 288"/>
                <a:gd name="T45" fmla="*/ 174673141 h 246"/>
                <a:gd name="T46" fmla="*/ 47628565 w 288"/>
                <a:gd name="T47" fmla="*/ 48973601 h 246"/>
                <a:gd name="T48" fmla="*/ 47628565 w 288"/>
                <a:gd name="T49" fmla="*/ 48973601 h 246"/>
                <a:gd name="T50" fmla="*/ 47628565 w 288"/>
                <a:gd name="T51" fmla="*/ 35098334 h 246"/>
                <a:gd name="T52" fmla="*/ 47628565 w 288"/>
                <a:gd name="T53" fmla="*/ 13876170 h 246"/>
                <a:gd name="T54" fmla="*/ 218770639 w 288"/>
                <a:gd name="T55" fmla="*/ 13876170 h 246"/>
                <a:gd name="T56" fmla="*/ 218770639 w 288"/>
                <a:gd name="T57" fmla="*/ 186916767 h 2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7" name="稻壳儿小白白(http://dwz.cn/Wu2UP)">
              <a:extLst>
                <a:ext uri="{FF2B5EF4-FFF2-40B4-BE49-F238E27FC236}">
                  <a16:creationId xmlns:a16="http://schemas.microsoft.com/office/drawing/2014/main" id="{F9093E99-26AA-46A5-A44D-AA791C27C226}"/>
                </a:ext>
              </a:extLst>
            </p:cNvPr>
            <p:cNvSpPr>
              <a:spLocks noChangeArrowheads="1"/>
            </p:cNvSpPr>
            <p:nvPr/>
          </p:nvSpPr>
          <p:spPr bwMode="auto">
            <a:xfrm>
              <a:off x="9800150" y="10553954"/>
              <a:ext cx="128998" cy="128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8" name="稻壳儿小白白(http://dwz.cn/Wu2UP)">
              <a:extLst>
                <a:ext uri="{FF2B5EF4-FFF2-40B4-BE49-F238E27FC236}">
                  <a16:creationId xmlns:a16="http://schemas.microsoft.com/office/drawing/2014/main" id="{D547CC04-100C-40CD-B880-5A88FCF291E2}"/>
                </a:ext>
              </a:extLst>
            </p:cNvPr>
            <p:cNvSpPr>
              <a:spLocks noChangeArrowheads="1"/>
            </p:cNvSpPr>
            <p:nvPr/>
          </p:nvSpPr>
          <p:spPr bwMode="auto">
            <a:xfrm>
              <a:off x="9971147" y="10571956"/>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19" name="稻壳儿小白白(http://dwz.cn/Wu2UP)">
              <a:extLst>
                <a:ext uri="{FF2B5EF4-FFF2-40B4-BE49-F238E27FC236}">
                  <a16:creationId xmlns:a16="http://schemas.microsoft.com/office/drawing/2014/main" id="{80C439BA-801B-4C7E-A3AC-8635D275705C}"/>
                </a:ext>
              </a:extLst>
            </p:cNvPr>
            <p:cNvSpPr>
              <a:spLocks noChangeArrowheads="1"/>
            </p:cNvSpPr>
            <p:nvPr/>
          </p:nvSpPr>
          <p:spPr bwMode="auto">
            <a:xfrm>
              <a:off x="9971147" y="10637950"/>
              <a:ext cx="107999"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0" name="稻壳儿小白白(http://dwz.cn/Wu2UP)">
              <a:extLst>
                <a:ext uri="{FF2B5EF4-FFF2-40B4-BE49-F238E27FC236}">
                  <a16:creationId xmlns:a16="http://schemas.microsoft.com/office/drawing/2014/main" id="{A28214A0-1597-469F-BEDC-22F52B03194F}"/>
                </a:ext>
              </a:extLst>
            </p:cNvPr>
            <p:cNvSpPr>
              <a:spLocks noChangeArrowheads="1"/>
            </p:cNvSpPr>
            <p:nvPr/>
          </p:nvSpPr>
          <p:spPr bwMode="auto">
            <a:xfrm>
              <a:off x="9800150" y="10727944"/>
              <a:ext cx="278995" cy="2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1" name="稻壳儿小白白(http://dwz.cn/Wu2UP)">
              <a:extLst>
                <a:ext uri="{FF2B5EF4-FFF2-40B4-BE49-F238E27FC236}">
                  <a16:creationId xmlns:a16="http://schemas.microsoft.com/office/drawing/2014/main" id="{9BBBB1FA-E966-48B3-9232-79AB2B1A957D}"/>
                </a:ext>
              </a:extLst>
            </p:cNvPr>
            <p:cNvSpPr>
              <a:spLocks noChangeArrowheads="1"/>
            </p:cNvSpPr>
            <p:nvPr/>
          </p:nvSpPr>
          <p:spPr bwMode="auto">
            <a:xfrm>
              <a:off x="9800150" y="10796937"/>
              <a:ext cx="278995" cy="209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6425">
                <a:solidFill>
                  <a:srgbClr val="000000"/>
                </a:solidFill>
                <a:sym typeface="Arial" panose="020B0604020202020204" pitchFamily="34" charset="0"/>
              </a:endParaRPr>
            </a:p>
          </p:txBody>
        </p:sp>
        <p:sp>
          <p:nvSpPr>
            <p:cNvPr id="22" name="稻壳儿小白白(http://dwz.cn/Wu2UP)">
              <a:extLst>
                <a:ext uri="{FF2B5EF4-FFF2-40B4-BE49-F238E27FC236}">
                  <a16:creationId xmlns:a16="http://schemas.microsoft.com/office/drawing/2014/main" id="{C824FFD6-3C31-41CB-A635-5C3DE60517C3}"/>
                </a:ext>
              </a:extLst>
            </p:cNvPr>
            <p:cNvSpPr>
              <a:spLocks noChangeArrowheads="1"/>
            </p:cNvSpPr>
            <p:nvPr/>
          </p:nvSpPr>
          <p:spPr bwMode="auto">
            <a:xfrm>
              <a:off x="11723102" y="10409946"/>
              <a:ext cx="569985" cy="566986"/>
            </a:xfrm>
            <a:prstGeom prst="ellipse">
              <a:avLst/>
            </a:prstGeom>
            <a:noFill/>
            <a:ln w="301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sz="2835">
                <a:solidFill>
                  <a:srgbClr val="000000"/>
                </a:solidFill>
                <a:sym typeface="Arial" panose="020B0604020202020204" pitchFamily="34" charset="0"/>
              </a:endParaRPr>
            </a:p>
          </p:txBody>
        </p:sp>
        <p:sp>
          <p:nvSpPr>
            <p:cNvPr id="23" name="稻壳儿小白白(http://dwz.cn/Wu2UP)">
              <a:extLst>
                <a:ext uri="{FF2B5EF4-FFF2-40B4-BE49-F238E27FC236}">
                  <a16:creationId xmlns:a16="http://schemas.microsoft.com/office/drawing/2014/main" id="{0FDD7F89-529C-4678-B0C2-8ABEF3BAE48C}"/>
                </a:ext>
              </a:extLst>
            </p:cNvPr>
            <p:cNvSpPr>
              <a:spLocks/>
            </p:cNvSpPr>
            <p:nvPr/>
          </p:nvSpPr>
          <p:spPr bwMode="auto">
            <a:xfrm>
              <a:off x="11810099" y="10484957"/>
              <a:ext cx="293992" cy="266992"/>
            </a:xfrm>
            <a:custGeom>
              <a:avLst/>
              <a:gdLst>
                <a:gd name="T0" fmla="*/ 21454611 w 95"/>
                <a:gd name="T1" fmla="*/ 87032792 h 87"/>
                <a:gd name="T2" fmla="*/ 77772761 w 95"/>
                <a:gd name="T3" fmla="*/ 195162819 h 87"/>
                <a:gd name="T4" fmla="*/ 152864720 w 95"/>
                <a:gd name="T5" fmla="*/ 224173749 h 87"/>
                <a:gd name="T6" fmla="*/ 144819036 w 95"/>
                <a:gd name="T7" fmla="*/ 213624320 h 87"/>
                <a:gd name="T8" fmla="*/ 128727668 w 95"/>
                <a:gd name="T9" fmla="*/ 200437533 h 87"/>
                <a:gd name="T10" fmla="*/ 120681984 w 95"/>
                <a:gd name="T11" fmla="*/ 176701317 h 87"/>
                <a:gd name="T12" fmla="*/ 96546570 w 95"/>
                <a:gd name="T13" fmla="*/ 168789245 h 87"/>
                <a:gd name="T14" fmla="*/ 120681984 w 95"/>
                <a:gd name="T15" fmla="*/ 137140957 h 87"/>
                <a:gd name="T16" fmla="*/ 190410699 w 95"/>
                <a:gd name="T17" fmla="*/ 87032792 h 87"/>
                <a:gd name="T18" fmla="*/ 115318741 w 95"/>
                <a:gd name="T19" fmla="*/ 7912072 h 87"/>
                <a:gd name="T20" fmla="*/ 16091368 w 95"/>
                <a:gd name="T21" fmla="*/ 36923003 h 87"/>
                <a:gd name="T22" fmla="*/ 21454611 w 95"/>
                <a:gd name="T23" fmla="*/ 87032792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4" name="稻壳儿小白白(http://dwz.cn/Wu2UP)">
              <a:extLst>
                <a:ext uri="{FF2B5EF4-FFF2-40B4-BE49-F238E27FC236}">
                  <a16:creationId xmlns:a16="http://schemas.microsoft.com/office/drawing/2014/main" id="{256FD7FB-AE11-4D4F-B03D-B45101940E70}"/>
                </a:ext>
              </a:extLst>
            </p:cNvPr>
            <p:cNvSpPr>
              <a:spLocks/>
            </p:cNvSpPr>
            <p:nvPr/>
          </p:nvSpPr>
          <p:spPr bwMode="auto">
            <a:xfrm>
              <a:off x="11969092" y="10691952"/>
              <a:ext cx="221994" cy="260994"/>
            </a:xfrm>
            <a:custGeom>
              <a:avLst/>
              <a:gdLst>
                <a:gd name="T0" fmla="*/ 31076161 w 73"/>
                <a:gd name="T1" fmla="*/ 84484535 h 85"/>
                <a:gd name="T2" fmla="*/ 31076161 w 73"/>
                <a:gd name="T3" fmla="*/ 118808052 h 85"/>
                <a:gd name="T4" fmla="*/ 64741599 w 73"/>
                <a:gd name="T5" fmla="*/ 153129945 h 85"/>
                <a:gd name="T6" fmla="*/ 49204323 w 73"/>
                <a:gd name="T7" fmla="*/ 211213774 h 85"/>
                <a:gd name="T8" fmla="*/ 116535200 w 73"/>
                <a:gd name="T9" fmla="*/ 174251485 h 85"/>
                <a:gd name="T10" fmla="*/ 170918079 w 73"/>
                <a:gd name="T11" fmla="*/ 97686512 h 85"/>
                <a:gd name="T12" fmla="*/ 139841918 w 73"/>
                <a:gd name="T13" fmla="*/ 63364620 h 85"/>
                <a:gd name="T14" fmla="*/ 62152321 w 73"/>
                <a:gd name="T15" fmla="*/ 29041102 h 85"/>
                <a:gd name="T16" fmla="*/ 31076161 w 73"/>
                <a:gd name="T17" fmla="*/ 84484535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5" name="稻壳儿小白白(http://dwz.cn/Wu2UP)">
              <a:extLst>
                <a:ext uri="{FF2B5EF4-FFF2-40B4-BE49-F238E27FC236}">
                  <a16:creationId xmlns:a16="http://schemas.microsoft.com/office/drawing/2014/main" id="{323982F7-5815-4D83-A306-86750735A0C6}"/>
                </a:ext>
              </a:extLst>
            </p:cNvPr>
            <p:cNvSpPr>
              <a:spLocks/>
            </p:cNvSpPr>
            <p:nvPr/>
          </p:nvSpPr>
          <p:spPr bwMode="auto">
            <a:xfrm>
              <a:off x="12089086" y="10421960"/>
              <a:ext cx="194994" cy="365990"/>
            </a:xfrm>
            <a:custGeom>
              <a:avLst/>
              <a:gdLst>
                <a:gd name="T0" fmla="*/ 0 w 63"/>
                <a:gd name="T1" fmla="*/ 0 h 119"/>
                <a:gd name="T2" fmla="*/ 29509844 w 63"/>
                <a:gd name="T3" fmla="*/ 79465341 h 119"/>
                <a:gd name="T4" fmla="*/ 123403463 w 63"/>
                <a:gd name="T5" fmla="*/ 143036311 h 119"/>
                <a:gd name="T6" fmla="*/ 144864721 w 63"/>
                <a:gd name="T7" fmla="*/ 214554467 h 119"/>
                <a:gd name="T8" fmla="*/ 139498997 w 63"/>
                <a:gd name="T9" fmla="*/ 294019808 h 119"/>
                <a:gd name="T10" fmla="*/ 169008841 w 63"/>
                <a:gd name="T11" fmla="*/ 299317389 h 1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cmpd="sng">
              <a:solidFill>
                <a:srgbClr val="FFFFFF"/>
              </a:solidFill>
              <a:bevel/>
              <a:headEnd/>
              <a:tailEnd/>
            </a:ln>
            <a:extLst>
              <a:ext uri="{909E8E84-426E-40DD-AFC4-6F175D3DCCD1}">
                <a14:hiddenFill xmlns:a14="http://schemas.microsoft.com/office/drawing/2010/main">
                  <a:solidFill>
                    <a:srgbClr val="FFFFFF"/>
                  </a:solidFill>
                </a14:hiddenFill>
              </a:ext>
            </a:extLst>
          </p:spPr>
          <p:txBody>
            <a:bodyPr lIns="151736" tIns="75868" rIns="151736" bIns="75868"/>
            <a:lstStyle/>
            <a:p>
              <a:endParaRPr lang="zh-CN" altLang="en-US" sz="6425"/>
            </a:p>
          </p:txBody>
        </p:sp>
        <p:sp>
          <p:nvSpPr>
            <p:cNvPr id="27" name="稻壳儿小白白(http://dwz.cn/Wu2UP)">
              <a:extLst>
                <a:ext uri="{FF2B5EF4-FFF2-40B4-BE49-F238E27FC236}">
                  <a16:creationId xmlns:a16="http://schemas.microsoft.com/office/drawing/2014/main" id="{F87B3D8C-B6FF-4785-90CB-01895DE477E2}"/>
                </a:ext>
              </a:extLst>
            </p:cNvPr>
            <p:cNvSpPr txBox="1">
              <a:spLocks noChangeArrowheads="1"/>
            </p:cNvSpPr>
            <p:nvPr/>
          </p:nvSpPr>
          <p:spPr bwMode="auto">
            <a:xfrm>
              <a:off x="10037456" y="780065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日志复制</a:t>
              </a:r>
            </a:p>
          </p:txBody>
        </p:sp>
        <p:sp>
          <p:nvSpPr>
            <p:cNvPr id="29" name="稻壳儿小白白(http://dwz.cn/Wu2UP)">
              <a:extLst>
                <a:ext uri="{FF2B5EF4-FFF2-40B4-BE49-F238E27FC236}">
                  <a16:creationId xmlns:a16="http://schemas.microsoft.com/office/drawing/2014/main" id="{2A5EA23F-067F-47D7-8909-1CC082685C9E}"/>
                </a:ext>
              </a:extLst>
            </p:cNvPr>
            <p:cNvSpPr txBox="1">
              <a:spLocks noChangeArrowheads="1"/>
            </p:cNvSpPr>
            <p:nvPr/>
          </p:nvSpPr>
          <p:spPr bwMode="auto">
            <a:xfrm>
              <a:off x="14826243" y="9743124"/>
              <a:ext cx="2783926"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安全性</a:t>
              </a:r>
            </a:p>
          </p:txBody>
        </p:sp>
        <p:sp>
          <p:nvSpPr>
            <p:cNvPr id="34" name="稻壳儿小白白(http://dwz.cn/Wu2UP)">
              <a:extLst>
                <a:ext uri="{FF2B5EF4-FFF2-40B4-BE49-F238E27FC236}">
                  <a16:creationId xmlns:a16="http://schemas.microsoft.com/office/drawing/2014/main" id="{C7D9922A-5B78-41E3-AC91-E3B6FE57A8AF}"/>
                </a:ext>
              </a:extLst>
            </p:cNvPr>
            <p:cNvSpPr txBox="1">
              <a:spLocks noChangeArrowheads="1"/>
            </p:cNvSpPr>
            <p:nvPr/>
          </p:nvSpPr>
          <p:spPr bwMode="auto">
            <a:xfrm>
              <a:off x="2306624" y="9802289"/>
              <a:ext cx="3256729"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a:lnSpc>
                  <a:spcPct val="150000"/>
                </a:lnSpc>
              </a:pPr>
              <a:r>
                <a:rPr lang="zh-CN" altLang="en-US" sz="3779" b="1" dirty="0">
                  <a:solidFill>
                    <a:srgbClr val="D67A71"/>
                  </a:solidFill>
                  <a:latin typeface="微软雅黑" panose="020B0503020204020204" pitchFamily="34" charset="-122"/>
                  <a:cs typeface="+mn-ea"/>
                </a:rPr>
                <a:t>选举 </a:t>
              </a:r>
              <a:r>
                <a:rPr lang="en-US" altLang="zh-CN" sz="3779" b="1" dirty="0">
                  <a:solidFill>
                    <a:srgbClr val="D67A71"/>
                  </a:solidFill>
                  <a:latin typeface="微软雅黑" panose="020B0503020204020204" pitchFamily="34" charset="-122"/>
                  <a:cs typeface="+mn-ea"/>
                </a:rPr>
                <a:t>Leader</a:t>
              </a:r>
              <a:endParaRPr lang="zh-CN" altLang="en-US" sz="3779" b="1" dirty="0">
                <a:solidFill>
                  <a:srgbClr val="D67A71"/>
                </a:solidFill>
                <a:latin typeface="微软雅黑" panose="020B0503020204020204" pitchFamily="34" charset="-122"/>
                <a:cs typeface="+mn-ea"/>
              </a:endParaRPr>
            </a:p>
          </p:txBody>
        </p:sp>
        <p:cxnSp>
          <p:nvCxnSpPr>
            <p:cNvPr id="4" name="直接连接符 3">
              <a:extLst>
                <a:ext uri="{FF2B5EF4-FFF2-40B4-BE49-F238E27FC236}">
                  <a16:creationId xmlns:a16="http://schemas.microsoft.com/office/drawing/2014/main" id="{8139E5BC-3B5E-4B70-BB1C-AC0DD49219BC}"/>
                </a:ext>
              </a:extLst>
            </p:cNvPr>
            <p:cNvCxnSpPr>
              <a:endCxn id="34" idx="3"/>
            </p:cNvCxnSpPr>
            <p:nvPr/>
          </p:nvCxnSpPr>
          <p:spPr>
            <a:xfrm flipH="1" flipV="1">
              <a:off x="5563353" y="10187106"/>
              <a:ext cx="2213350" cy="2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F90606-D2CF-4A0D-8195-1AFD0BE2D6A7}"/>
                </a:ext>
              </a:extLst>
            </p:cNvPr>
            <p:cNvCxnSpPr/>
            <p:nvPr/>
          </p:nvCxnSpPr>
          <p:spPr>
            <a:xfrm>
              <a:off x="11588699" y="10187116"/>
              <a:ext cx="3637134" cy="0"/>
            </a:xfrm>
            <a:prstGeom prst="line">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4815F2C-687C-45DD-BB7C-8B00A939CF7D}"/>
                </a:ext>
              </a:extLst>
            </p:cNvPr>
            <p:cNvCxnSpPr>
              <a:endCxn id="27" idx="1"/>
            </p:cNvCxnSpPr>
            <p:nvPr/>
          </p:nvCxnSpPr>
          <p:spPr>
            <a:xfrm rot="5400000" flipH="1" flipV="1">
              <a:off x="8878555" y="8969064"/>
              <a:ext cx="1942494" cy="375308"/>
            </a:xfrm>
            <a:prstGeom prst="bentConnector2">
              <a:avLst/>
            </a:prstGeom>
            <a:ln w="19050">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305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角色</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82B06037-2815-485F-A155-F94DA5410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58" y="1428622"/>
            <a:ext cx="15414724" cy="691841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0A93256-5CAD-4A04-A597-B32C7A4403D4}"/>
              </a:ext>
            </a:extLst>
          </p:cNvPr>
          <p:cNvSpPr/>
          <p:nvPr/>
        </p:nvSpPr>
        <p:spPr>
          <a:xfrm>
            <a:off x="1913289" y="8779778"/>
            <a:ext cx="19899262" cy="2753574"/>
          </a:xfrm>
          <a:prstGeom prst="rect">
            <a:avLst/>
          </a:prstGeom>
        </p:spPr>
        <p:txBody>
          <a:bodyPr wrap="square">
            <a:spAutoFit/>
          </a:bodyPr>
          <a:lstStyle/>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Leader</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领导者。Leader 负责处理</a:t>
            </a:r>
            <a:r>
              <a:rPr lang="zh-CN" altLang="en-US" sz="4000" b="1" dirty="0">
                <a:solidFill>
                  <a:srgbClr val="D67A71"/>
                </a:solidFill>
                <a:latin typeface="微软雅黑" panose="020B0503020204020204" pitchFamily="34" charset="-122"/>
                <a:ea typeface="微软雅黑" panose="020B0503020204020204" pitchFamily="34" charset="-122"/>
                <a:cs typeface="+mn-ea"/>
              </a:rPr>
              <a:t>所有的</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客户端请求。</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跟随者。不会发送任何请求，</a:t>
            </a:r>
            <a:r>
              <a:rPr lang="zh-CN" altLang="en-US" sz="4000" b="1" dirty="0">
                <a:solidFill>
                  <a:srgbClr val="D67A71"/>
                </a:solidFill>
                <a:latin typeface="微软雅黑" panose="020B0503020204020204" pitchFamily="34" charset="-122"/>
                <a:ea typeface="微软雅黑" panose="020B0503020204020204" pitchFamily="34" charset="-122"/>
                <a:cs typeface="+mn-ea"/>
              </a:rPr>
              <a:t>只响应</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来自 Leader 或者 Candidate 的请求。</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参选者。选举新 Leader 时的</a:t>
            </a:r>
            <a:r>
              <a:rPr lang="zh-CN" altLang="en-US" sz="4000" b="1" dirty="0">
                <a:solidFill>
                  <a:srgbClr val="D67A71"/>
                </a:solidFill>
                <a:latin typeface="微软雅黑" panose="020B0503020204020204" pitchFamily="34" charset="-122"/>
                <a:ea typeface="微软雅黑" panose="020B0503020204020204" pitchFamily="34" charset="-122"/>
                <a:cs typeface="+mn-ea"/>
              </a:rPr>
              <a:t>临时</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角色。</a:t>
            </a:r>
          </a:p>
        </p:txBody>
      </p:sp>
    </p:spTree>
    <p:extLst>
      <p:ext uri="{BB962C8B-B14F-4D97-AF65-F5344CB8AC3E}">
        <p14:creationId xmlns:p14="http://schemas.microsoft.com/office/powerpoint/2010/main" val="36845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单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pic>
        <p:nvPicPr>
          <p:cNvPr id="3074" name="Picture 2" descr="img">
            <a:extLst>
              <a:ext uri="{FF2B5EF4-FFF2-40B4-BE49-F238E27FC236}">
                <a16:creationId xmlns:a16="http://schemas.microsoft.com/office/drawing/2014/main" id="{8B2AD2AE-25DF-4849-B27E-33F5636F086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40694" y="1962234"/>
            <a:ext cx="9258683" cy="48818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g">
            <a:extLst>
              <a:ext uri="{FF2B5EF4-FFF2-40B4-BE49-F238E27FC236}">
                <a16:creationId xmlns:a16="http://schemas.microsoft.com/office/drawing/2014/main" id="{EE420AC3-2137-4E4B-9F6D-78EB722A552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729749" y="1962234"/>
            <a:ext cx="9393613" cy="49529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g">
            <a:extLst>
              <a:ext uri="{FF2B5EF4-FFF2-40B4-BE49-F238E27FC236}">
                <a16:creationId xmlns:a16="http://schemas.microsoft.com/office/drawing/2014/main" id="{C539DB63-20DA-402E-9DCA-A2CE17A84F8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733533" y="7305397"/>
            <a:ext cx="9344299" cy="49269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g">
            <a:extLst>
              <a:ext uri="{FF2B5EF4-FFF2-40B4-BE49-F238E27FC236}">
                <a16:creationId xmlns:a16="http://schemas.microsoft.com/office/drawing/2014/main" id="{446F3BB4-30ED-4143-B2F2-608F6543CA1A}"/>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729749" y="7376358"/>
            <a:ext cx="9151461" cy="482531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81FE735-4261-457A-979A-24141A81FFF5}"/>
              </a:ext>
            </a:extLst>
          </p:cNvPr>
          <p:cNvSpPr/>
          <p:nvPr/>
        </p:nvSpPr>
        <p:spPr>
          <a:xfrm>
            <a:off x="5877461" y="3781272"/>
            <a:ext cx="6103072" cy="1754326"/>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）一个分布式系统的最初阶段，此时</a:t>
            </a:r>
            <a:r>
              <a:rPr lang="zh-CN" altLang="en-US" sz="3600" b="1" dirty="0">
                <a:solidFill>
                  <a:srgbClr val="788BA9"/>
                </a:solidFill>
                <a:latin typeface="微软雅黑" panose="020B0503020204020204" pitchFamily="34" charset="-122"/>
                <a:ea typeface="微软雅黑" panose="020B0503020204020204" pitchFamily="34" charset="-122"/>
                <a:cs typeface="+mn-ea"/>
              </a:rPr>
              <a:t>只有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3600" b="1" dirty="0">
                <a:solidFill>
                  <a:srgbClr val="788BA9"/>
                </a:solidFill>
                <a:latin typeface="微软雅黑" panose="020B0503020204020204" pitchFamily="34" charset="-122"/>
                <a:ea typeface="微软雅黑" panose="020B0503020204020204" pitchFamily="34" charset="-122"/>
                <a:cs typeface="+mn-ea"/>
              </a:rPr>
              <a:t>，没有 </a:t>
            </a:r>
            <a:r>
              <a:rPr lang="en-US" altLang="zh-CN" sz="3600" b="1" dirty="0">
                <a:solidFill>
                  <a:srgbClr val="788BA9"/>
                </a:solidFill>
                <a:latin typeface="微软雅黑" panose="020B0503020204020204" pitchFamily="34" charset="-122"/>
                <a:ea typeface="微软雅黑" panose="020B0503020204020204" pitchFamily="34" charset="-122"/>
                <a:cs typeface="+mn-ea"/>
              </a:rPr>
              <a:t>Leader</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17009811" y="3802994"/>
            <a:ext cx="5414696" cy="1200329"/>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600" b="1" dirty="0">
                <a:solidFill>
                  <a:srgbClr val="788BA9"/>
                </a:solidFill>
                <a:latin typeface="微软雅黑" panose="020B0503020204020204" pitchFamily="34" charset="-122"/>
                <a:ea typeface="微软雅黑" panose="020B0503020204020204" pitchFamily="34" charset="-122"/>
                <a:cs typeface="+mn-ea"/>
              </a:rPr>
              <a:t>向所有其他节点发送投票请求</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6" name="矩形 5">
            <a:extLst>
              <a:ext uri="{FF2B5EF4-FFF2-40B4-BE49-F238E27FC236}">
                <a16:creationId xmlns:a16="http://schemas.microsoft.com/office/drawing/2014/main" id="{B8B2B5C7-5AFA-440D-9BA0-2414007790F4}"/>
              </a:ext>
            </a:extLst>
          </p:cNvPr>
          <p:cNvSpPr/>
          <p:nvPr/>
        </p:nvSpPr>
        <p:spPr>
          <a:xfrm>
            <a:off x="5877461" y="8663123"/>
            <a:ext cx="6103072" cy="2862322"/>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）其它节点会对投票请求进行回复，</a:t>
            </a:r>
            <a:r>
              <a:rPr lang="zh-CN" altLang="en-US" sz="3600" b="1" dirty="0">
                <a:solidFill>
                  <a:srgbClr val="788BA9"/>
                </a:solidFill>
                <a:latin typeface="微软雅黑" panose="020B0503020204020204" pitchFamily="34" charset="-122"/>
                <a:ea typeface="微软雅黑" panose="020B0503020204020204" pitchFamily="34" charset="-122"/>
                <a:cs typeface="+mn-ea"/>
              </a:rPr>
              <a:t>如果超过半数以上的节点投票了，那么该 </a:t>
            </a:r>
            <a:r>
              <a:rPr lang="en-US" altLang="zh-CN" sz="3600" b="1" dirty="0">
                <a:solidFill>
                  <a:srgbClr val="788BA9"/>
                </a:solidFill>
                <a:latin typeface="微软雅黑" panose="020B0503020204020204" pitchFamily="34" charset="-122"/>
                <a:ea typeface="微软雅黑" panose="020B0503020204020204" pitchFamily="34" charset="-122"/>
                <a:cs typeface="+mn-ea"/>
              </a:rPr>
              <a:t>Candidate </a:t>
            </a:r>
            <a:r>
              <a:rPr lang="zh-CN" altLang="en-US" sz="3600" b="1" dirty="0">
                <a:solidFill>
                  <a:srgbClr val="788BA9"/>
                </a:solidFill>
                <a:latin typeface="微软雅黑" panose="020B0503020204020204" pitchFamily="34" charset="-122"/>
                <a:ea typeface="微软雅黑" panose="020B0503020204020204" pitchFamily="34" charset="-122"/>
                <a:cs typeface="+mn-ea"/>
              </a:rPr>
              <a:t>就会立即变成 </a:t>
            </a:r>
            <a:r>
              <a:rPr lang="en-US" altLang="zh-CN" sz="3600" b="1" dirty="0">
                <a:solidFill>
                  <a:srgbClr val="788BA9"/>
                </a:solidFill>
                <a:latin typeface="微软雅黑" panose="020B0503020204020204" pitchFamily="34" charset="-122"/>
                <a:ea typeface="微软雅黑" panose="020B0503020204020204" pitchFamily="34" charset="-122"/>
                <a:cs typeface="+mn-ea"/>
              </a:rPr>
              <a:t>Term </a:t>
            </a:r>
            <a:r>
              <a:rPr lang="zh-CN" altLang="en-US" sz="3600" b="1" dirty="0">
                <a:solidFill>
                  <a:srgbClr val="788BA9"/>
                </a:solidFill>
                <a:latin typeface="微软雅黑" panose="020B0503020204020204" pitchFamily="34" charset="-122"/>
                <a:ea typeface="微软雅黑" panose="020B0503020204020204" pitchFamily="34" charset="-122"/>
                <a:cs typeface="+mn-ea"/>
              </a:rPr>
              <a:t>为 </a:t>
            </a:r>
            <a:r>
              <a:rPr lang="en-US" altLang="zh-CN" sz="3600" b="1" dirty="0">
                <a:solidFill>
                  <a:srgbClr val="788BA9"/>
                </a:solidFill>
                <a:latin typeface="微软雅黑" panose="020B0503020204020204" pitchFamily="34" charset="-122"/>
                <a:ea typeface="微软雅黑" panose="020B0503020204020204" pitchFamily="34" charset="-122"/>
                <a:cs typeface="+mn-ea"/>
              </a:rPr>
              <a:t>1 </a:t>
            </a:r>
            <a:r>
              <a:rPr lang="zh-CN" altLang="en-US" sz="3600" b="1" dirty="0">
                <a:solidFill>
                  <a:srgbClr val="788BA9"/>
                </a:solidFill>
                <a:latin typeface="微软雅黑" panose="020B0503020204020204" pitchFamily="34" charset="-122"/>
                <a:ea typeface="微软雅黑" panose="020B0503020204020204" pitchFamily="34" charset="-122"/>
                <a:cs typeface="+mn-ea"/>
              </a:rPr>
              <a:t>的 </a:t>
            </a:r>
            <a:r>
              <a:rPr lang="en-US" altLang="zh-CN" sz="3600" b="1" dirty="0">
                <a:solidFill>
                  <a:srgbClr val="788BA9"/>
                </a:solidFill>
                <a:latin typeface="微软雅黑" panose="020B0503020204020204" pitchFamily="34" charset="-122"/>
                <a:ea typeface="微软雅黑" panose="020B0503020204020204" pitchFamily="34" charset="-122"/>
                <a:cs typeface="+mn-ea"/>
              </a:rPr>
              <a:t>Leader</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7" name="矩形 6">
            <a:extLst>
              <a:ext uri="{FF2B5EF4-FFF2-40B4-BE49-F238E27FC236}">
                <a16:creationId xmlns:a16="http://schemas.microsoft.com/office/drawing/2014/main" id="{95BC3EBB-6BD3-4B0B-AC10-AF7766420727}"/>
              </a:ext>
            </a:extLst>
          </p:cNvPr>
          <p:cNvSpPr/>
          <p:nvPr/>
        </p:nvSpPr>
        <p:spPr>
          <a:xfrm>
            <a:off x="17009811" y="8741471"/>
            <a:ext cx="5414696" cy="2862322"/>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会</a:t>
            </a:r>
            <a:r>
              <a:rPr lang="zh-CN" altLang="en-US" sz="3600" b="1" dirty="0">
                <a:solidFill>
                  <a:srgbClr val="788BA9"/>
                </a:solidFill>
                <a:latin typeface="微软雅黑" panose="020B0503020204020204" pitchFamily="34" charset="-122"/>
                <a:ea typeface="微软雅黑" panose="020B0503020204020204" pitchFamily="34" charset="-122"/>
                <a:cs typeface="+mn-ea"/>
              </a:rPr>
              <a:t>周期性地发送心跳消息给所有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接收到心跳包，会重新开始计时。</a:t>
            </a:r>
          </a:p>
        </p:txBody>
      </p:sp>
    </p:spTree>
    <p:extLst>
      <p:ext uri="{BB962C8B-B14F-4D97-AF65-F5344CB8AC3E}">
        <p14:creationId xmlns:p14="http://schemas.microsoft.com/office/powerpoint/2010/main" val="5770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heel(1)">
                                      <p:cBhvr>
                                        <p:cTn id="12" dur="20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wheel(1)">
                                      <p:cBhvr>
                                        <p:cTn id="17" dur="20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wheel(1)">
                                      <p:cBhvr>
                                        <p:cTn id="22" dur="20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080"/>
                                        </p:tgtEl>
                                        <p:attrNameLst>
                                          <p:attrName>style.visibility</p:attrName>
                                        </p:attrNameLst>
                                      </p:cBhvr>
                                      <p:to>
                                        <p:strVal val="visible"/>
                                      </p:to>
                                    </p:set>
                                    <p:animEffect transition="in" filter="wheel(1)">
                                      <p:cBhvr>
                                        <p:cTn id="27" dur="20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g">
            <a:extLst>
              <a:ext uri="{FF2B5EF4-FFF2-40B4-BE49-F238E27FC236}">
                <a16:creationId xmlns:a16="http://schemas.microsoft.com/office/drawing/2014/main" id="{226B32E8-6ED6-4712-A8DC-E9079B8B5B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5542" y="7087939"/>
            <a:ext cx="11030927" cy="58163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g">
            <a:extLst>
              <a:ext uri="{FF2B5EF4-FFF2-40B4-BE49-F238E27FC236}">
                <a16:creationId xmlns:a16="http://schemas.microsoft.com/office/drawing/2014/main" id="{1E1580B5-4E4E-4050-A615-C8DF03D40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39196" y="886229"/>
            <a:ext cx="11892636" cy="6270661"/>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Candidate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rPr>
              <a:t>选举</a:t>
            </a:r>
          </a:p>
        </p:txBody>
      </p:sp>
      <p:sp>
        <p:nvSpPr>
          <p:cNvPr id="4" name="矩形 3">
            <a:extLst>
              <a:ext uri="{FF2B5EF4-FFF2-40B4-BE49-F238E27FC236}">
                <a16:creationId xmlns:a16="http://schemas.microsoft.com/office/drawing/2014/main" id="{481FE735-4261-457A-979A-24141A81FFF5}"/>
              </a:ext>
            </a:extLst>
          </p:cNvPr>
          <p:cNvSpPr/>
          <p:nvPr/>
        </p:nvSpPr>
        <p:spPr>
          <a:xfrm>
            <a:off x="9404223" y="4021560"/>
            <a:ext cx="9382542" cy="1754326"/>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600" b="1" dirty="0">
                <a:solidFill>
                  <a:srgbClr val="788BA9"/>
                </a:solidFill>
                <a:latin typeface="微软雅黑" panose="020B0503020204020204" pitchFamily="34" charset="-122"/>
                <a:ea typeface="微软雅黑" panose="020B0503020204020204" pitchFamily="34" charset="-122"/>
                <a:cs typeface="+mn-ea"/>
              </a:rPr>
              <a:t>如果有多个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600" b="1" dirty="0">
                <a:solidFill>
                  <a:srgbClr val="788BA9"/>
                </a:solidFill>
                <a:latin typeface="微软雅黑" panose="020B0503020204020204" pitchFamily="34" charset="-122"/>
                <a:ea typeface="微软雅黑" panose="020B0503020204020204" pitchFamily="34" charset="-122"/>
                <a:cs typeface="+mn-ea"/>
              </a:rPr>
              <a:t>成为 </a:t>
            </a:r>
            <a:r>
              <a:rPr lang="en-US" altLang="zh-CN" sz="3600" b="1" dirty="0">
                <a:solidFill>
                  <a:srgbClr val="788BA9"/>
                </a:solidFill>
                <a:latin typeface="微软雅黑" panose="020B0503020204020204" pitchFamily="34" charset="-122"/>
                <a:ea typeface="微软雅黑" panose="020B0503020204020204" pitchFamily="34" charset="-122"/>
                <a:cs typeface="+mn-ea"/>
              </a:rPr>
              <a:t>Candidate</a:t>
            </a:r>
            <a:r>
              <a:rPr lang="zh-CN" altLang="en-US" sz="3600" b="1" dirty="0">
                <a:solidFill>
                  <a:srgbClr val="788BA9"/>
                </a:solidFill>
                <a:latin typeface="微软雅黑" panose="020B0503020204020204" pitchFamily="34" charset="-122"/>
                <a:ea typeface="微软雅黑" panose="020B0503020204020204" pitchFamily="34" charset="-122"/>
                <a:cs typeface="+mn-ea"/>
              </a:rPr>
              <a:t>，并且所获得票数相同，那么就需要重新开始投票</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5178C340-6AC1-484E-AC22-4B5077713C67}"/>
              </a:ext>
            </a:extLst>
          </p:cNvPr>
          <p:cNvSpPr/>
          <p:nvPr/>
        </p:nvSpPr>
        <p:spPr>
          <a:xfrm>
            <a:off x="9404223" y="8468943"/>
            <a:ext cx="9382541" cy="2308324"/>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）当重新开始投票时，由于</a:t>
            </a:r>
            <a:r>
              <a:rPr lang="zh-CN" altLang="en-US" sz="3600" b="1" dirty="0">
                <a:solidFill>
                  <a:srgbClr val="788BA9"/>
                </a:solidFill>
                <a:latin typeface="微软雅黑" panose="020B0503020204020204" pitchFamily="34" charset="-122"/>
                <a:ea typeface="微软雅黑" panose="020B0503020204020204" pitchFamily="34" charset="-122"/>
                <a:cs typeface="+mn-ea"/>
              </a:rPr>
              <a:t>每个节点设置的随机竞选超时时间不同</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，因此能下一次再次出现多个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Candidate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并获得同样票数的概率很低。</a:t>
            </a:r>
          </a:p>
        </p:txBody>
      </p:sp>
    </p:spTree>
    <p:extLst>
      <p:ext uri="{BB962C8B-B14F-4D97-AF65-F5344CB8AC3E}">
        <p14:creationId xmlns:p14="http://schemas.microsoft.com/office/powerpoint/2010/main" val="274261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wheel(1)">
                                      <p:cBhvr>
                                        <p:cTn id="14" dur="2000"/>
                                        <p:tgtEl>
                                          <p:spTgt spid="512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wheel(1)">
                                      <p:cBhvr>
                                        <p:cTn id="19" dur="2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EFE16ECF-0379-4813-96B4-DB47D00A47D5}"/>
              </a:ext>
            </a:extLst>
          </p:cNvPr>
          <p:cNvSpPr/>
          <p:nvPr/>
        </p:nvSpPr>
        <p:spPr>
          <a:xfrm>
            <a:off x="10775162" y="2544028"/>
            <a:ext cx="11519694" cy="2800767"/>
          </a:xfrm>
          <a:prstGeom prst="rect">
            <a:avLst/>
          </a:prstGeom>
        </p:spPr>
        <p:txBody>
          <a:bodyPr>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日志由含</a:t>
            </a:r>
            <a:r>
              <a:rPr lang="zh-CN" altLang="en-US" sz="4400" b="1" dirty="0">
                <a:solidFill>
                  <a:srgbClr val="788BA9"/>
                </a:solidFill>
                <a:latin typeface="微软雅黑" panose="020B0503020204020204" pitchFamily="34" charset="-122"/>
                <a:ea typeface="微软雅黑" panose="020B0503020204020204" pitchFamily="34" charset="-122"/>
                <a:cs typeface="+mn-ea"/>
              </a:rPr>
              <a:t>日志索引（</a:t>
            </a:r>
            <a:r>
              <a:rPr lang="en-US" altLang="zh-CN" sz="4400" b="1" dirty="0">
                <a:solidFill>
                  <a:srgbClr val="788BA9"/>
                </a:solidFill>
                <a:latin typeface="微软雅黑" panose="020B0503020204020204" pitchFamily="34" charset="-122"/>
                <a:ea typeface="微软雅黑" panose="020B0503020204020204" pitchFamily="34" charset="-122"/>
                <a:cs typeface="+mn-ea"/>
              </a:rPr>
              <a:t>log index</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a:t>
            </a:r>
            <a:r>
              <a:rPr lang="zh-CN" altLang="en-US" sz="4400" b="1" dirty="0">
                <a:solidFill>
                  <a:srgbClr val="788BA9"/>
                </a:solidFill>
                <a:latin typeface="微软雅黑" panose="020B0503020204020204" pitchFamily="34" charset="-122"/>
                <a:ea typeface="微软雅黑" panose="020B0503020204020204" pitchFamily="34" charset="-122"/>
                <a:cs typeface="+mn-ea"/>
              </a:rPr>
              <a:t>日志条目（</a:t>
            </a:r>
            <a:r>
              <a:rPr lang="en-US" altLang="zh-CN" sz="4400" b="1" dirty="0">
                <a:solidFill>
                  <a:srgbClr val="788BA9"/>
                </a:solidFill>
                <a:latin typeface="微软雅黑" panose="020B0503020204020204" pitchFamily="34" charset="-122"/>
                <a:ea typeface="微软雅黑" panose="020B0503020204020204" pitchFamily="34" charset="-122"/>
                <a:cs typeface="+mn-ea"/>
              </a:rPr>
              <a:t>log entry</a:t>
            </a:r>
            <a:r>
              <a:rPr lang="zh-CN" altLang="en-US" sz="4400" b="1" dirty="0">
                <a:solidFill>
                  <a:srgbClr val="788BA9"/>
                </a:solidFill>
                <a:latin typeface="微软雅黑" panose="020B0503020204020204" pitchFamily="34" charset="-122"/>
                <a:ea typeface="微软雅黑" panose="020B0503020204020204" pitchFamily="34" charset="-122"/>
                <a:cs typeface="+mn-ea"/>
              </a:rPr>
              <a: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组成。每个日志条目包含它被创建时的 </a:t>
            </a:r>
            <a:r>
              <a:rPr lang="en-US" altLang="zh-CN" sz="4400" b="1" dirty="0">
                <a:solidFill>
                  <a:srgbClr val="788BA9"/>
                </a:solidFill>
                <a:latin typeface="微软雅黑" panose="020B0503020204020204" pitchFamily="34" charset="-122"/>
                <a:ea typeface="微软雅黑" panose="020B0503020204020204" pitchFamily="34" charset="-122"/>
                <a:cs typeface="+mn-ea"/>
              </a:rPr>
              <a:t>Term</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号，和一个复制状态机需要执行的指令。</a:t>
            </a: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1029" name="Picture 5" descr="img">
            <a:extLst>
              <a:ext uri="{FF2B5EF4-FFF2-40B4-BE49-F238E27FC236}">
                <a16:creationId xmlns:a16="http://schemas.microsoft.com/office/drawing/2014/main" id="{61D2B2AD-E4E8-4556-97B7-DF79CD66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60" y="3200538"/>
            <a:ext cx="10461602" cy="785033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9B1350-C2D3-4BCD-BA0B-46C5D223E2E3}"/>
              </a:ext>
            </a:extLst>
          </p:cNvPr>
          <p:cNvSpPr/>
          <p:nvPr/>
        </p:nvSpPr>
        <p:spPr>
          <a:xfrm>
            <a:off x="10775162" y="6035757"/>
            <a:ext cx="11519694" cy="5509200"/>
          </a:xfrm>
          <a:prstGeom prst="rect">
            <a:avLst/>
          </a:prstGeom>
        </p:spPr>
        <p:txBody>
          <a:bodyPr>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Raft 日志同步保证如下两点：</a:t>
            </a:r>
          </a:p>
          <a:p>
            <a:endPar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Term，则它们所存储的命令是相同的。</a:t>
            </a:r>
          </a:p>
          <a:p>
            <a:pPr marL="539997" indent="-539997">
              <a:buFont typeface="Wingdings" panose="05000000000000000000" pitchFamily="2" charset="2"/>
              <a:buChar char="l"/>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如果不同日志中的两个日志条目有着相同的日志索引和 Term，则它们之前的所有条目都是完全一样的。</a:t>
            </a:r>
          </a:p>
        </p:txBody>
      </p:sp>
    </p:spTree>
    <p:extLst>
      <p:ext uri="{BB962C8B-B14F-4D97-AF65-F5344CB8AC3E}">
        <p14:creationId xmlns:p14="http://schemas.microsoft.com/office/powerpoint/2010/main" val="3856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日志复制</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6146" name="Picture 2" descr="img">
            <a:extLst>
              <a:ext uri="{FF2B5EF4-FFF2-40B4-BE49-F238E27FC236}">
                <a16:creationId xmlns:a16="http://schemas.microsoft.com/office/drawing/2014/main" id="{9DB1505A-50A8-4E10-BB9E-ACBBD2B3B2E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33222" y="2065391"/>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g">
            <a:extLst>
              <a:ext uri="{FF2B5EF4-FFF2-40B4-BE49-F238E27FC236}">
                <a16:creationId xmlns:a16="http://schemas.microsoft.com/office/drawing/2014/main" id="{253057CF-AE4C-4820-A753-7A26FD7EC8A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007339" y="1621879"/>
            <a:ext cx="8089216"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g">
            <a:extLst>
              <a:ext uri="{FF2B5EF4-FFF2-40B4-BE49-F238E27FC236}">
                <a16:creationId xmlns:a16="http://schemas.microsoft.com/office/drawing/2014/main" id="{C606D163-1F33-4242-B4E7-F0BD0CCE8DF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02801" y="7290719"/>
            <a:ext cx="8089214" cy="438288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g">
            <a:extLst>
              <a:ext uri="{FF2B5EF4-FFF2-40B4-BE49-F238E27FC236}">
                <a16:creationId xmlns:a16="http://schemas.microsoft.com/office/drawing/2014/main" id="{FE826A0E-AC05-4061-89E6-A1FCD08D6EB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272162" y="7134507"/>
            <a:ext cx="8089214" cy="438288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6F25692-44AF-4067-8567-85DC3F811D77}"/>
              </a:ext>
            </a:extLst>
          </p:cNvPr>
          <p:cNvSpPr/>
          <p:nvPr/>
        </p:nvSpPr>
        <p:spPr>
          <a:xfrm>
            <a:off x="6494985" y="3501092"/>
            <a:ext cx="4868605" cy="2062103"/>
          </a:xfrm>
          <a:prstGeom prst="rect">
            <a:avLst/>
          </a:prstGeom>
        </p:spPr>
        <p:txBody>
          <a:bodyPr wrap="square">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200" b="1" dirty="0">
                <a:solidFill>
                  <a:srgbClr val="788BA9"/>
                </a:solidFill>
                <a:latin typeface="微软雅黑" panose="020B0503020204020204" pitchFamily="34" charset="-122"/>
                <a:ea typeface="微软雅黑" panose="020B0503020204020204" pitchFamily="34" charset="-122"/>
                <a:cs typeface="+mn-ea"/>
              </a:rPr>
              <a:t>来自客户端的修改都会被传入 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。注意该修改还未被提交，只是写入日志中。</a:t>
            </a:r>
          </a:p>
        </p:txBody>
      </p:sp>
      <p:sp>
        <p:nvSpPr>
          <p:cNvPr id="14" name="矩形 13">
            <a:extLst>
              <a:ext uri="{FF2B5EF4-FFF2-40B4-BE49-F238E27FC236}">
                <a16:creationId xmlns:a16="http://schemas.microsoft.com/office/drawing/2014/main" id="{10D5F91D-FBF0-47FA-A568-A28E7E1C6D5B}"/>
              </a:ext>
            </a:extLst>
          </p:cNvPr>
          <p:cNvSpPr/>
          <p:nvPr/>
        </p:nvSpPr>
        <p:spPr>
          <a:xfrm>
            <a:off x="6494985" y="7912500"/>
            <a:ext cx="4868605" cy="1569660"/>
          </a:xfrm>
          <a:prstGeom prst="rect">
            <a:avLst/>
          </a:prstGeom>
        </p:spPr>
        <p:txBody>
          <a:bodyPr wrap="square">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3</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会等待大多数的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200" b="1" dirty="0">
                <a:solidFill>
                  <a:srgbClr val="788BA9"/>
                </a:solidFill>
                <a:latin typeface="微软雅黑" panose="020B0503020204020204" pitchFamily="34" charset="-122"/>
                <a:ea typeface="微软雅黑" panose="020B0503020204020204" pitchFamily="34" charset="-122"/>
                <a:cs typeface="+mn-ea"/>
              </a:rPr>
              <a:t>也进行了修改，然后才将修改提交</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15" name="矩形 14">
            <a:extLst>
              <a:ext uri="{FF2B5EF4-FFF2-40B4-BE49-F238E27FC236}">
                <a16:creationId xmlns:a16="http://schemas.microsoft.com/office/drawing/2014/main" id="{17EAD9DE-5692-44E4-9712-9ACC40C3AE53}"/>
              </a:ext>
            </a:extLst>
          </p:cNvPr>
          <p:cNvSpPr/>
          <p:nvPr/>
        </p:nvSpPr>
        <p:spPr>
          <a:xfrm>
            <a:off x="17461023" y="3501092"/>
            <a:ext cx="4868605" cy="1077218"/>
          </a:xfrm>
          <a:prstGeom prst="rect">
            <a:avLst/>
          </a:prstGeom>
        </p:spPr>
        <p:txBody>
          <a:bodyPr wrap="square">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会把修改复制到所有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5" name="矩形 4">
            <a:extLst>
              <a:ext uri="{FF2B5EF4-FFF2-40B4-BE49-F238E27FC236}">
                <a16:creationId xmlns:a16="http://schemas.microsoft.com/office/drawing/2014/main" id="{F50395A8-81FF-4FF1-882F-82FC06566E72}"/>
              </a:ext>
            </a:extLst>
          </p:cNvPr>
          <p:cNvSpPr/>
          <p:nvPr/>
        </p:nvSpPr>
        <p:spPr>
          <a:xfrm>
            <a:off x="17472603" y="7912500"/>
            <a:ext cx="4857025" cy="2062103"/>
          </a:xfrm>
          <a:prstGeom prst="rect">
            <a:avLst/>
          </a:prstGeom>
        </p:spPr>
        <p:txBody>
          <a:bodyPr wrap="square">
            <a:spAutoFit/>
          </a:bodyPr>
          <a:lstStyle/>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4</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）此时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会通知的所有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200" b="1" dirty="0">
                <a:solidFill>
                  <a:srgbClr val="788BA9"/>
                </a:solidFill>
                <a:latin typeface="微软雅黑" panose="020B0503020204020204" pitchFamily="34" charset="-122"/>
                <a:ea typeface="微软雅黑" panose="020B0503020204020204" pitchFamily="34" charset="-122"/>
                <a:cs typeface="+mn-ea"/>
              </a:rPr>
              <a:t>让它们也提交修改</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，此时所有节点的值达成一致。</a:t>
            </a:r>
          </a:p>
        </p:txBody>
      </p:sp>
    </p:spTree>
    <p:extLst>
      <p:ext uri="{BB962C8B-B14F-4D97-AF65-F5344CB8AC3E}">
        <p14:creationId xmlns:p14="http://schemas.microsoft.com/office/powerpoint/2010/main" val="37537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wheel(1)">
                                      <p:cBhvr>
                                        <p:cTn id="14" dur="2000"/>
                                        <p:tgtEl>
                                          <p:spTgt spid="614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animEffect transition="in" filter="wheel(1)">
                                      <p:cBhvr>
                                        <p:cTn id="19" dur="2000"/>
                                        <p:tgtEl>
                                          <p:spTgt spid="6150"/>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wheel(1)">
                                      <p:cBhvr>
                                        <p:cTn id="24" dur="2000"/>
                                        <p:tgtEl>
                                          <p:spTgt spid="615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6154"/>
                                        </p:tgtEl>
                                        <p:attrNameLst>
                                          <p:attrName>style.visibility</p:attrName>
                                        </p:attrNameLst>
                                      </p:cBhvr>
                                      <p:to>
                                        <p:strVal val="visible"/>
                                      </p:to>
                                    </p:set>
                                    <p:animEffect transition="in" filter="wheel(1)">
                                      <p:cBhvr>
                                        <p:cTn id="29" dur="20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日志一致性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8194" name="Picture 2" descr="img">
            <a:extLst>
              <a:ext uri="{FF2B5EF4-FFF2-40B4-BE49-F238E27FC236}">
                <a16:creationId xmlns:a16="http://schemas.microsoft.com/office/drawing/2014/main" id="{0615F098-F8BB-48BA-B636-203626694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12" y="2682131"/>
            <a:ext cx="11210063" cy="770099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C7A410-B755-4F44-BA69-7261B5D7ADA6}"/>
              </a:ext>
            </a:extLst>
          </p:cNvPr>
          <p:cNvSpPr/>
          <p:nvPr/>
        </p:nvSpPr>
        <p:spPr>
          <a:xfrm>
            <a:off x="12147619" y="4265347"/>
            <a:ext cx="9543446" cy="7294305"/>
          </a:xfrm>
          <a:prstGeom prst="rect">
            <a:avLst/>
          </a:prstGeom>
        </p:spPr>
        <p:txBody>
          <a:bodyPr wrap="square">
            <a:spAutoFit/>
          </a:bodyPr>
          <a:lstStyle/>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强制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复制它的日志，</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Followers </a:t>
            </a:r>
            <a:r>
              <a:rPr lang="zh-CN" altLang="en-US" sz="3600" b="1" dirty="0">
                <a:solidFill>
                  <a:srgbClr val="788BA9"/>
                </a:solidFill>
                <a:latin typeface="微软雅黑" panose="020B0503020204020204" pitchFamily="34" charset="-122"/>
                <a:ea typeface="微软雅黑" panose="020B0503020204020204" pitchFamily="34" charset="-122"/>
                <a:cs typeface="+mn-ea"/>
              </a:rPr>
              <a:t>上的不一致的日志会被 </a:t>
            </a:r>
            <a:r>
              <a:rPr lang="en-US" altLang="zh-CN" sz="36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600" b="1" dirty="0">
                <a:solidFill>
                  <a:srgbClr val="788BA9"/>
                </a:solidFill>
                <a:latin typeface="微软雅黑" panose="020B0503020204020204" pitchFamily="34" charset="-122"/>
                <a:ea typeface="微软雅黑" panose="020B0503020204020204" pitchFamily="34" charset="-122"/>
                <a:cs typeface="+mn-ea"/>
              </a:rPr>
              <a:t>的日志覆盖</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为了使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的日志同自己的一致，</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需要找到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同它的日志一致的地方，然后覆盖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Followers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在该位置之后的条目。</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会从后往前试，每次日志条目失败后尝试前一个日志条目，</a:t>
            </a:r>
            <a:r>
              <a:rPr lang="zh-CN" altLang="en-US" sz="3600" b="1" dirty="0">
                <a:solidFill>
                  <a:srgbClr val="788BA9"/>
                </a:solidFill>
                <a:latin typeface="微软雅黑" panose="020B0503020204020204" pitchFamily="34" charset="-122"/>
                <a:ea typeface="微软雅黑" panose="020B0503020204020204" pitchFamily="34" charset="-122"/>
                <a:cs typeface="+mn-ea"/>
              </a:rPr>
              <a:t>直到成功找到每个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600" b="1" dirty="0">
                <a:solidFill>
                  <a:srgbClr val="788BA9"/>
                </a:solidFill>
                <a:latin typeface="微软雅黑" panose="020B0503020204020204" pitchFamily="34" charset="-122"/>
                <a:ea typeface="微软雅黑" panose="020B0503020204020204" pitchFamily="34" charset="-122"/>
                <a:cs typeface="+mn-ea"/>
              </a:rPr>
              <a:t>的日志一致位点，然后向后逐条覆盖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Followers </a:t>
            </a:r>
            <a:r>
              <a:rPr lang="zh-CN" altLang="en-US" sz="3600" b="1" dirty="0">
                <a:solidFill>
                  <a:srgbClr val="788BA9"/>
                </a:solidFill>
                <a:latin typeface="微软雅黑" panose="020B0503020204020204" pitchFamily="34" charset="-122"/>
                <a:ea typeface="微软雅黑" panose="020B0503020204020204" pitchFamily="34" charset="-122"/>
                <a:cs typeface="+mn-ea"/>
              </a:rPr>
              <a:t>在该位置之后的条目</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1AEEDBA9-D9D4-49B0-B513-3C84630FB897}"/>
              </a:ext>
            </a:extLst>
          </p:cNvPr>
          <p:cNvSpPr/>
          <p:nvPr/>
        </p:nvSpPr>
        <p:spPr>
          <a:xfrm>
            <a:off x="981462" y="10932415"/>
            <a:ext cx="10195007" cy="954107"/>
          </a:xfrm>
          <a:prstGeom prst="rect">
            <a:avLst/>
          </a:prstGeom>
        </p:spPr>
        <p:txBody>
          <a:bodyPr wrap="square">
            <a:spAutoFit/>
          </a:bodyPr>
          <a:lstStyle/>
          <a:p>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p:txBody>
      </p:sp>
      <p:sp>
        <p:nvSpPr>
          <p:cNvPr id="2" name="矩形 1">
            <a:extLst>
              <a:ext uri="{FF2B5EF4-FFF2-40B4-BE49-F238E27FC236}">
                <a16:creationId xmlns:a16="http://schemas.microsoft.com/office/drawing/2014/main" id="{3425AD81-3E8E-4ABD-A85A-28FAE5E4BF2A}"/>
              </a:ext>
            </a:extLst>
          </p:cNvPr>
          <p:cNvSpPr/>
          <p:nvPr/>
        </p:nvSpPr>
        <p:spPr>
          <a:xfrm>
            <a:off x="12147619" y="3071733"/>
            <a:ext cx="9543446" cy="769441"/>
          </a:xfrm>
          <a:prstGeom prst="rect">
            <a:avLst/>
          </a:prstGeom>
        </p:spPr>
        <p:txBody>
          <a:bodyPr wrap="none">
            <a:spAutoFit/>
          </a:bodyPr>
          <a:lstStyle/>
          <a:p>
            <a:r>
              <a:rPr lang="en-US" altLang="zh-CN" sz="4400" b="1" dirty="0">
                <a:solidFill>
                  <a:srgbClr val="D67A71"/>
                </a:solidFill>
                <a:latin typeface="微软雅黑" panose="020B0503020204020204" pitchFamily="34" charset="-122"/>
                <a:ea typeface="微软雅黑" panose="020B0503020204020204" pitchFamily="34" charset="-122"/>
                <a:cs typeface="+mn-ea"/>
              </a:rPr>
              <a:t>Leader </a:t>
            </a:r>
            <a:r>
              <a:rPr lang="zh-CN" altLang="en-US" sz="4400" b="1" dirty="0">
                <a:solidFill>
                  <a:srgbClr val="D67A71"/>
                </a:solidFill>
                <a:latin typeface="微软雅黑" panose="020B0503020204020204" pitchFamily="34" charset="-122"/>
                <a:ea typeface="微软雅黑" panose="020B0503020204020204" pitchFamily="34" charset="-122"/>
                <a:cs typeface="+mn-ea"/>
              </a:rPr>
              <a:t>和 </a:t>
            </a:r>
            <a:r>
              <a:rPr lang="en-US" altLang="zh-CN" sz="4400" b="1" dirty="0">
                <a:solidFill>
                  <a:srgbClr val="D67A71"/>
                </a:solidFill>
                <a:latin typeface="微软雅黑" panose="020B0503020204020204" pitchFamily="34" charset="-122"/>
                <a:ea typeface="微软雅黑" panose="020B0503020204020204" pitchFamily="34" charset="-122"/>
                <a:cs typeface="+mn-ea"/>
              </a:rPr>
              <a:t>Follower </a:t>
            </a:r>
            <a:r>
              <a:rPr lang="zh-CN" altLang="en-US" sz="4400" b="1" dirty="0">
                <a:solidFill>
                  <a:srgbClr val="D67A71"/>
                </a:solidFill>
                <a:latin typeface="微软雅黑" panose="020B0503020204020204" pitchFamily="34" charset="-122"/>
                <a:ea typeface="微软雅黑" panose="020B0503020204020204" pitchFamily="34" charset="-122"/>
                <a:cs typeface="+mn-ea"/>
              </a:rPr>
              <a:t>数据一致的保证</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23030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Raft /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日志一致性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3" name="矩形 2">
            <a:extLst>
              <a:ext uri="{FF2B5EF4-FFF2-40B4-BE49-F238E27FC236}">
                <a16:creationId xmlns:a16="http://schemas.microsoft.com/office/drawing/2014/main" id="{E1C7A410-B755-4F44-BA69-7261B5D7ADA6}"/>
              </a:ext>
            </a:extLst>
          </p:cNvPr>
          <p:cNvSpPr/>
          <p:nvPr/>
        </p:nvSpPr>
        <p:spPr>
          <a:xfrm>
            <a:off x="11176469" y="1861358"/>
            <a:ext cx="9543446" cy="1200329"/>
          </a:xfrm>
          <a:prstGeom prst="rect">
            <a:avLst/>
          </a:prstGeom>
        </p:spPr>
        <p:txBody>
          <a:bodyPr wrap="square">
            <a:spAutoFit/>
          </a:bodyPr>
          <a:lstStyle/>
          <a:p>
            <a:r>
              <a:rPr lang="zh-CN" altLang="en-US" sz="3600" b="1" dirty="0">
                <a:solidFill>
                  <a:srgbClr val="D67A71"/>
                </a:solidFill>
                <a:latin typeface="微软雅黑" panose="020B0503020204020204" pitchFamily="34" charset="-122"/>
                <a:ea typeface="微软雅黑" panose="020B0503020204020204" pitchFamily="34" charset="-122"/>
                <a:cs typeface="+mn-ea"/>
              </a:rPr>
              <a:t>选举限制</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600" b="1" dirty="0">
                <a:solidFill>
                  <a:srgbClr val="788BA9"/>
                </a:solidFill>
                <a:latin typeface="微软雅黑" panose="020B0503020204020204" pitchFamily="34" charset="-122"/>
                <a:ea typeface="微软雅黑" panose="020B0503020204020204" pitchFamily="34" charset="-122"/>
                <a:cs typeface="+mn-ea"/>
              </a:rPr>
              <a:t>拥有最新的已提交的日志条目的 </a:t>
            </a:r>
            <a:r>
              <a:rPr lang="en-US" altLang="zh-CN" sz="36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600" b="1" dirty="0">
                <a:solidFill>
                  <a:srgbClr val="788BA9"/>
                </a:solidFill>
                <a:latin typeface="微软雅黑" panose="020B0503020204020204" pitchFamily="34" charset="-122"/>
                <a:ea typeface="微软雅黑" panose="020B0503020204020204" pitchFamily="34" charset="-122"/>
                <a:cs typeface="+mn-ea"/>
              </a:rPr>
              <a:t>才有资格成为 </a:t>
            </a:r>
            <a:r>
              <a:rPr lang="en-US" altLang="zh-CN" sz="3600" b="1" dirty="0">
                <a:solidFill>
                  <a:srgbClr val="788BA9"/>
                </a:solidFill>
                <a:latin typeface="微软雅黑" panose="020B0503020204020204" pitchFamily="34" charset="-122"/>
                <a:ea typeface="微软雅黑" panose="020B0503020204020204" pitchFamily="34" charset="-122"/>
                <a:cs typeface="+mn-ea"/>
              </a:rPr>
              <a:t>Leader</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1AEEDBA9-D9D4-49B0-B513-3C84630FB897}"/>
              </a:ext>
            </a:extLst>
          </p:cNvPr>
          <p:cNvSpPr/>
          <p:nvPr/>
        </p:nvSpPr>
        <p:spPr>
          <a:xfrm>
            <a:off x="981462" y="9141497"/>
            <a:ext cx="10195007" cy="954107"/>
          </a:xfrm>
          <a:prstGeom prst="rect">
            <a:avLst/>
          </a:prstGeom>
        </p:spPr>
        <p:txBody>
          <a:bodyPr wrap="square">
            <a:spAutoFit/>
          </a:bodyPr>
          <a:lstStyle/>
          <a:p>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上图阐述了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2800" i="1"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2800" i="1" dirty="0">
                <a:solidFill>
                  <a:schemeClr val="bg1">
                    <a:lumMod val="50000"/>
                  </a:schemeClr>
                </a:solidFill>
                <a:latin typeface="微软雅黑" panose="020B0503020204020204" pitchFamily="34" charset="-122"/>
                <a:ea typeface="微软雅黑" panose="020B0503020204020204" pitchFamily="34" charset="-122"/>
                <a:cs typeface="+mn-ea"/>
              </a:rPr>
              <a:t>可能存在多种日志不一致的可能，每一个方框表示一个日志条目，里面的数字表示任期号 。</a:t>
            </a:r>
          </a:p>
        </p:txBody>
      </p:sp>
      <p:pic>
        <p:nvPicPr>
          <p:cNvPr id="1026" name="Picture 2" descr="img">
            <a:extLst>
              <a:ext uri="{FF2B5EF4-FFF2-40B4-BE49-F238E27FC236}">
                <a16:creationId xmlns:a16="http://schemas.microsoft.com/office/drawing/2014/main" id="{09BFB545-37D0-4F80-8F01-2D8AB4BCF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19" y="3466136"/>
            <a:ext cx="10742050" cy="5039879"/>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12083807-71BC-4444-9CDE-7F24CBA68E8B}"/>
              </a:ext>
            </a:extLst>
          </p:cNvPr>
          <p:cNvSpPr/>
          <p:nvPr/>
        </p:nvSpPr>
        <p:spPr>
          <a:xfrm>
            <a:off x="11794842" y="7460530"/>
            <a:ext cx="9543446" cy="3970318"/>
          </a:xfrm>
          <a:prstGeom prst="rect">
            <a:avLst/>
          </a:prstGeom>
        </p:spPr>
        <p:txBody>
          <a:bodyPr wrap="square">
            <a:spAutoFit/>
          </a:bodyPr>
          <a:lstStyle/>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选举限制：拥有最新的已提交的日志条目的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Follower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才有资格成为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一个当前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的日志条目被复制到了半数以上的服务器上，</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就认为它是可以被提交的。如果这个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在提交日志条目前就下线了，后续的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可能会覆盖掉这个日志条目。</a:t>
            </a:r>
          </a:p>
        </p:txBody>
      </p:sp>
      <p:sp>
        <p:nvSpPr>
          <p:cNvPr id="5" name="矩形 4">
            <a:extLst>
              <a:ext uri="{FF2B5EF4-FFF2-40B4-BE49-F238E27FC236}">
                <a16:creationId xmlns:a16="http://schemas.microsoft.com/office/drawing/2014/main" id="{B275BAA9-20FE-4B75-9D5B-DD7A9C30DBA9}"/>
              </a:ext>
            </a:extLst>
          </p:cNvPr>
          <p:cNvSpPr/>
          <p:nvPr/>
        </p:nvSpPr>
        <p:spPr>
          <a:xfrm>
            <a:off x="11244547" y="3371043"/>
            <a:ext cx="10742050" cy="2308324"/>
          </a:xfrm>
          <a:prstGeom prst="rect">
            <a:avLst/>
          </a:prstGeom>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如何判断哪个日志条目比较新？</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先判断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Term</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，哪个数值大即代表哪个日志比较新。</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Term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相同，再比较 日志索引，哪个数值大即代表哪个日志比较新。</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616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7" name="文本框 6">
            <a:extLst>
              <a:ext uri="{FF2B5EF4-FFF2-40B4-BE49-F238E27FC236}">
                <a16:creationId xmlns:a16="http://schemas.microsoft.com/office/drawing/2014/main" id="{55279753-6F66-4D63-BADB-9B641C191660}"/>
              </a:ext>
            </a:extLst>
          </p:cNvPr>
          <p:cNvSpPr txBox="1"/>
          <p:nvPr/>
        </p:nvSpPr>
        <p:spPr>
          <a:xfrm>
            <a:off x="1786568" y="2408208"/>
            <a:ext cx="19827264" cy="2308324"/>
          </a:xfrm>
          <a:prstGeom prst="rect">
            <a:avLst/>
          </a:prstGeom>
          <a:noFill/>
        </p:spPr>
        <p:txBody>
          <a:bodyPr wrap="square">
            <a:spAutoFit/>
          </a:bodyPr>
          <a:lstStyle/>
          <a:p>
            <a:r>
              <a:rPr lang="zh-CN" altLang="en-US" sz="3600" b="1" dirty="0">
                <a:solidFill>
                  <a:srgbClr val="D67A71"/>
                </a:solidFill>
                <a:latin typeface="微软雅黑" panose="020B0503020204020204" pitchFamily="34" charset="-122"/>
                <a:ea typeface="微软雅黑" panose="020B0503020204020204" pitchFamily="34" charset="-122"/>
                <a:cs typeface="+mn-ea"/>
              </a:rPr>
              <a:t>Gossip</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 也叫 Epidemic Protocol （流行病协议），这个协议基于</a:t>
            </a:r>
            <a:r>
              <a:rPr lang="zh-CN" altLang="en-US" sz="3600"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600"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600"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r>
              <a:rPr lang="zh-CN" altLang="en-US" sz="3600" b="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b="1"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3600" b="1"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这种场景的一个最大特点就是组成的网络的节点都是对等节点，是非结构化网络（去中心化）。</a:t>
            </a:r>
          </a:p>
        </p:txBody>
      </p:sp>
      <p:grpSp>
        <p:nvGrpSpPr>
          <p:cNvPr id="6" name="组合 5">
            <a:extLst>
              <a:ext uri="{FF2B5EF4-FFF2-40B4-BE49-F238E27FC236}">
                <a16:creationId xmlns:a16="http://schemas.microsoft.com/office/drawing/2014/main" id="{F69E3F6A-F1D0-4E07-95A8-8A6F16308D74}"/>
              </a:ext>
            </a:extLst>
          </p:cNvPr>
          <p:cNvGrpSpPr/>
          <p:nvPr/>
        </p:nvGrpSpPr>
        <p:grpSpPr>
          <a:xfrm>
            <a:off x="11537480" y="6901915"/>
            <a:ext cx="9086495" cy="5177566"/>
            <a:chOff x="5844502" y="3507702"/>
            <a:chExt cx="5281884" cy="3041024"/>
          </a:xfrm>
        </p:grpSpPr>
        <p:sp>
          <p:nvSpPr>
            <p:cNvPr id="82" name="椭圆 81">
              <a:extLst>
                <a:ext uri="{FF2B5EF4-FFF2-40B4-BE49-F238E27FC236}">
                  <a16:creationId xmlns:a16="http://schemas.microsoft.com/office/drawing/2014/main" id="{6D12E2DC-E9F8-44DD-91FA-3953A2127BFB}"/>
                </a:ext>
              </a:extLst>
            </p:cNvPr>
            <p:cNvSpPr/>
            <p:nvPr/>
          </p:nvSpPr>
          <p:spPr>
            <a:xfrm>
              <a:off x="5844502" y="6338896"/>
              <a:ext cx="5281884" cy="20983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sp>
          <p:nvSpPr>
            <p:cNvPr id="95" name="Freeform 11">
              <a:extLst>
                <a:ext uri="{FF2B5EF4-FFF2-40B4-BE49-F238E27FC236}">
                  <a16:creationId xmlns:a16="http://schemas.microsoft.com/office/drawing/2014/main" id="{745BDF6A-2143-42E7-AE6B-88D234B4BAC6}"/>
                </a:ext>
              </a:extLst>
            </p:cNvPr>
            <p:cNvSpPr>
              <a:spLocks/>
            </p:cNvSpPr>
            <p:nvPr/>
          </p:nvSpPr>
          <p:spPr bwMode="auto">
            <a:xfrm>
              <a:off x="9102057" y="4661210"/>
              <a:ext cx="324274" cy="621524"/>
            </a:xfrm>
            <a:custGeom>
              <a:avLst/>
              <a:gdLst>
                <a:gd name="T0" fmla="*/ 128 w 148"/>
                <a:gd name="T1" fmla="*/ 238 h 283"/>
                <a:gd name="T2" fmla="*/ 148 w 148"/>
                <a:gd name="T3" fmla="*/ 0 h 283"/>
                <a:gd name="T4" fmla="*/ 72 w 148"/>
                <a:gd name="T5" fmla="*/ 65 h 283"/>
                <a:gd name="T6" fmla="*/ 19 w 148"/>
                <a:gd name="T7" fmla="*/ 135 h 283"/>
                <a:gd name="T8" fmla="*/ 53 w 148"/>
                <a:gd name="T9" fmla="*/ 283 h 283"/>
                <a:gd name="T10" fmla="*/ 139 w 148"/>
                <a:gd name="T11" fmla="*/ 251 h 283"/>
                <a:gd name="T12" fmla="*/ 128 w 148"/>
                <a:gd name="T13" fmla="*/ 238 h 283"/>
                <a:gd name="T14" fmla="*/ 128 w 148"/>
                <a:gd name="T15" fmla="*/ 23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83">
                  <a:moveTo>
                    <a:pt x="128" y="238"/>
                  </a:moveTo>
                  <a:cubicBezTo>
                    <a:pt x="68" y="168"/>
                    <a:pt x="78" y="60"/>
                    <a:pt x="148" y="0"/>
                  </a:cubicBezTo>
                  <a:cubicBezTo>
                    <a:pt x="122" y="22"/>
                    <a:pt x="97" y="43"/>
                    <a:pt x="72" y="65"/>
                  </a:cubicBezTo>
                  <a:cubicBezTo>
                    <a:pt x="49" y="85"/>
                    <a:pt x="29" y="106"/>
                    <a:pt x="19" y="135"/>
                  </a:cubicBezTo>
                  <a:cubicBezTo>
                    <a:pt x="0" y="186"/>
                    <a:pt x="14" y="245"/>
                    <a:pt x="53" y="283"/>
                  </a:cubicBezTo>
                  <a:cubicBezTo>
                    <a:pt x="139" y="251"/>
                    <a:pt x="139" y="251"/>
                    <a:pt x="139" y="251"/>
                  </a:cubicBezTo>
                  <a:cubicBezTo>
                    <a:pt x="135" y="247"/>
                    <a:pt x="131" y="243"/>
                    <a:pt x="128" y="238"/>
                  </a:cubicBezTo>
                  <a:cubicBezTo>
                    <a:pt x="126" y="236"/>
                    <a:pt x="129" y="241"/>
                    <a:pt x="128" y="2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6" name="Freeform 10">
              <a:extLst>
                <a:ext uri="{FF2B5EF4-FFF2-40B4-BE49-F238E27FC236}">
                  <a16:creationId xmlns:a16="http://schemas.microsoft.com/office/drawing/2014/main" id="{71134B27-1905-4ADA-9AE7-6EA07C66360D}"/>
                </a:ext>
              </a:extLst>
            </p:cNvPr>
            <p:cNvSpPr>
              <a:spLocks/>
            </p:cNvSpPr>
            <p:nvPr/>
          </p:nvSpPr>
          <p:spPr bwMode="auto">
            <a:xfrm>
              <a:off x="7051364" y="5150545"/>
              <a:ext cx="755001" cy="663287"/>
            </a:xfrm>
            <a:custGeom>
              <a:avLst/>
              <a:gdLst>
                <a:gd name="T0" fmla="*/ 337 w 345"/>
                <a:gd name="T1" fmla="*/ 270 h 302"/>
                <a:gd name="T2" fmla="*/ 185 w 345"/>
                <a:gd name="T3" fmla="*/ 209 h 302"/>
                <a:gd name="T4" fmla="*/ 169 w 345"/>
                <a:gd name="T5" fmla="*/ 32 h 302"/>
                <a:gd name="T6" fmla="*/ 35 w 345"/>
                <a:gd name="T7" fmla="*/ 0 h 302"/>
                <a:gd name="T8" fmla="*/ 49 w 345"/>
                <a:gd name="T9" fmla="*/ 210 h 302"/>
                <a:gd name="T10" fmla="*/ 248 w 345"/>
                <a:gd name="T11" fmla="*/ 287 h 302"/>
                <a:gd name="T12" fmla="*/ 345 w 345"/>
                <a:gd name="T13" fmla="*/ 268 h 302"/>
                <a:gd name="T14" fmla="*/ 337 w 345"/>
                <a:gd name="T15" fmla="*/ 270 h 302"/>
                <a:gd name="T16" fmla="*/ 337 w 345"/>
                <a:gd name="T17" fmla="*/ 27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02">
                  <a:moveTo>
                    <a:pt x="337" y="270"/>
                  </a:moveTo>
                  <a:cubicBezTo>
                    <a:pt x="280" y="280"/>
                    <a:pt x="220" y="254"/>
                    <a:pt x="185" y="209"/>
                  </a:cubicBezTo>
                  <a:cubicBezTo>
                    <a:pt x="145" y="159"/>
                    <a:pt x="139" y="88"/>
                    <a:pt x="169" y="32"/>
                  </a:cubicBezTo>
                  <a:cubicBezTo>
                    <a:pt x="35" y="0"/>
                    <a:pt x="35" y="0"/>
                    <a:pt x="35" y="0"/>
                  </a:cubicBezTo>
                  <a:cubicBezTo>
                    <a:pt x="0" y="66"/>
                    <a:pt x="5" y="149"/>
                    <a:pt x="49" y="210"/>
                  </a:cubicBezTo>
                  <a:cubicBezTo>
                    <a:pt x="95" y="271"/>
                    <a:pt x="173" y="302"/>
                    <a:pt x="248" y="287"/>
                  </a:cubicBezTo>
                  <a:cubicBezTo>
                    <a:pt x="345" y="268"/>
                    <a:pt x="345" y="268"/>
                    <a:pt x="345" y="268"/>
                  </a:cubicBezTo>
                  <a:cubicBezTo>
                    <a:pt x="342" y="269"/>
                    <a:pt x="340" y="269"/>
                    <a:pt x="337" y="270"/>
                  </a:cubicBezTo>
                  <a:cubicBezTo>
                    <a:pt x="337" y="270"/>
                    <a:pt x="340" y="269"/>
                    <a:pt x="337" y="27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97" name="组合 96">
              <a:extLst>
                <a:ext uri="{FF2B5EF4-FFF2-40B4-BE49-F238E27FC236}">
                  <a16:creationId xmlns:a16="http://schemas.microsoft.com/office/drawing/2014/main" id="{18809943-61CB-4EBF-A2C3-15E510E6DD01}"/>
                </a:ext>
              </a:extLst>
            </p:cNvPr>
            <p:cNvGrpSpPr/>
            <p:nvPr/>
          </p:nvGrpSpPr>
          <p:grpSpPr>
            <a:xfrm>
              <a:off x="6648724" y="3852408"/>
              <a:ext cx="3662201" cy="1773899"/>
              <a:chOff x="-216108" y="275432"/>
              <a:chExt cx="5578097" cy="2701925"/>
            </a:xfrm>
          </p:grpSpPr>
          <p:sp>
            <p:nvSpPr>
              <p:cNvPr id="100" name="Freeform 20">
                <a:extLst>
                  <a:ext uri="{FF2B5EF4-FFF2-40B4-BE49-F238E27FC236}">
                    <a16:creationId xmlns:a16="http://schemas.microsoft.com/office/drawing/2014/main" id="{2E6AF6FF-40B9-4B96-AAF3-A6B36385786C}"/>
                  </a:ext>
                </a:extLst>
              </p:cNvPr>
              <p:cNvSpPr>
                <a:spLocks/>
              </p:cNvSpPr>
              <p:nvPr/>
            </p:nvSpPr>
            <p:spPr bwMode="auto">
              <a:xfrm>
                <a:off x="3632637" y="1374443"/>
                <a:ext cx="1147836" cy="896589"/>
              </a:xfrm>
              <a:custGeom>
                <a:avLst/>
                <a:gdLst>
                  <a:gd name="T0" fmla="*/ 401 w 424"/>
                  <a:gd name="T1" fmla="*/ 122 h 330"/>
                  <a:gd name="T2" fmla="*/ 214 w 424"/>
                  <a:gd name="T3" fmla="*/ 2 h 330"/>
                  <a:gd name="T4" fmla="*/ 101 w 424"/>
                  <a:gd name="T5" fmla="*/ 40 h 330"/>
                  <a:gd name="T6" fmla="*/ 0 w 424"/>
                  <a:gd name="T7" fmla="*/ 133 h 330"/>
                  <a:gd name="T8" fmla="*/ 206 w 424"/>
                  <a:gd name="T9" fmla="*/ 120 h 330"/>
                  <a:gd name="T10" fmla="*/ 254 w 424"/>
                  <a:gd name="T11" fmla="*/ 330 h 330"/>
                  <a:gd name="T12" fmla="*/ 392 w 424"/>
                  <a:gd name="T13" fmla="*/ 294 h 330"/>
                  <a:gd name="T14" fmla="*/ 401 w 424"/>
                  <a:gd name="T15" fmla="*/ 122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 h="330">
                    <a:moveTo>
                      <a:pt x="401" y="122"/>
                    </a:moveTo>
                    <a:cubicBezTo>
                      <a:pt x="369" y="49"/>
                      <a:pt x="294" y="0"/>
                      <a:pt x="214" y="2"/>
                    </a:cubicBezTo>
                    <a:cubicBezTo>
                      <a:pt x="173" y="3"/>
                      <a:pt x="134" y="16"/>
                      <a:pt x="101" y="40"/>
                    </a:cubicBezTo>
                    <a:cubicBezTo>
                      <a:pt x="65" y="67"/>
                      <a:pt x="33" y="102"/>
                      <a:pt x="0" y="133"/>
                    </a:cubicBezTo>
                    <a:cubicBezTo>
                      <a:pt x="56" y="81"/>
                      <a:pt x="144" y="75"/>
                      <a:pt x="206" y="120"/>
                    </a:cubicBezTo>
                    <a:cubicBezTo>
                      <a:pt x="272" y="167"/>
                      <a:pt x="293" y="259"/>
                      <a:pt x="254" y="330"/>
                    </a:cubicBezTo>
                    <a:cubicBezTo>
                      <a:pt x="392" y="294"/>
                      <a:pt x="392" y="294"/>
                      <a:pt x="392" y="294"/>
                    </a:cubicBezTo>
                    <a:cubicBezTo>
                      <a:pt x="421" y="242"/>
                      <a:pt x="424" y="178"/>
                      <a:pt x="401" y="122"/>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1" name="Freeform 21">
                <a:extLst>
                  <a:ext uri="{FF2B5EF4-FFF2-40B4-BE49-F238E27FC236}">
                    <a16:creationId xmlns:a16="http://schemas.microsoft.com/office/drawing/2014/main" id="{4EFCEB1C-E3FD-44C3-873A-1CAA7D278F23}"/>
                  </a:ext>
                </a:extLst>
              </p:cNvPr>
              <p:cNvSpPr>
                <a:spLocks/>
              </p:cNvSpPr>
              <p:nvPr/>
            </p:nvSpPr>
            <p:spPr bwMode="auto">
              <a:xfrm>
                <a:off x="-216108" y="2172761"/>
                <a:ext cx="1209635" cy="98270"/>
              </a:xfrm>
              <a:custGeom>
                <a:avLst/>
                <a:gdLst>
                  <a:gd name="T0" fmla="*/ 860 w 1194"/>
                  <a:gd name="T1" fmla="*/ 0 h 97"/>
                  <a:gd name="T2" fmla="*/ 767 w 1194"/>
                  <a:gd name="T3" fmla="*/ 0 h 97"/>
                  <a:gd name="T4" fmla="*/ 0 w 1194"/>
                  <a:gd name="T5" fmla="*/ 0 h 97"/>
                  <a:gd name="T6" fmla="*/ 484 w 1194"/>
                  <a:gd name="T7" fmla="*/ 97 h 97"/>
                  <a:gd name="T8" fmla="*/ 1117 w 1194"/>
                  <a:gd name="T9" fmla="*/ 97 h 97"/>
                  <a:gd name="T10" fmla="*/ 1194 w 1194"/>
                  <a:gd name="T11" fmla="*/ 97 h 97"/>
                  <a:gd name="T12" fmla="*/ 860 w 1194"/>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4" h="97">
                    <a:moveTo>
                      <a:pt x="860" y="0"/>
                    </a:moveTo>
                    <a:lnTo>
                      <a:pt x="767" y="0"/>
                    </a:lnTo>
                    <a:lnTo>
                      <a:pt x="0" y="0"/>
                    </a:lnTo>
                    <a:lnTo>
                      <a:pt x="484" y="97"/>
                    </a:lnTo>
                    <a:lnTo>
                      <a:pt x="1117" y="97"/>
                    </a:lnTo>
                    <a:lnTo>
                      <a:pt x="1194" y="97"/>
                    </a:lnTo>
                    <a:lnTo>
                      <a:pt x="860"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2" name="Freeform 22">
                <a:extLst>
                  <a:ext uri="{FF2B5EF4-FFF2-40B4-BE49-F238E27FC236}">
                    <a16:creationId xmlns:a16="http://schemas.microsoft.com/office/drawing/2014/main" id="{84ECB4D6-EEF8-44B1-BABF-9642CC70DF88}"/>
                  </a:ext>
                </a:extLst>
              </p:cNvPr>
              <p:cNvSpPr>
                <a:spLocks/>
              </p:cNvSpPr>
              <p:nvPr/>
            </p:nvSpPr>
            <p:spPr bwMode="auto">
              <a:xfrm>
                <a:off x="4320528" y="2172761"/>
                <a:ext cx="1041461" cy="98270"/>
              </a:xfrm>
              <a:custGeom>
                <a:avLst/>
                <a:gdLst>
                  <a:gd name="T0" fmla="*/ 1028 w 1028"/>
                  <a:gd name="T1" fmla="*/ 0 h 97"/>
                  <a:gd name="T2" fmla="*/ 545 w 1028"/>
                  <a:gd name="T3" fmla="*/ 97 h 97"/>
                  <a:gd name="T4" fmla="*/ 0 w 1028"/>
                  <a:gd name="T5" fmla="*/ 97 h 97"/>
                  <a:gd name="T6" fmla="*/ 368 w 1028"/>
                  <a:gd name="T7" fmla="*/ 0 h 97"/>
                  <a:gd name="T8" fmla="*/ 1028 w 1028"/>
                  <a:gd name="T9" fmla="*/ 0 h 97"/>
                </a:gdLst>
                <a:ahLst/>
                <a:cxnLst>
                  <a:cxn ang="0">
                    <a:pos x="T0" y="T1"/>
                  </a:cxn>
                  <a:cxn ang="0">
                    <a:pos x="T2" y="T3"/>
                  </a:cxn>
                  <a:cxn ang="0">
                    <a:pos x="T4" y="T5"/>
                  </a:cxn>
                  <a:cxn ang="0">
                    <a:pos x="T6" y="T7"/>
                  </a:cxn>
                  <a:cxn ang="0">
                    <a:pos x="T8" y="T9"/>
                  </a:cxn>
                </a:cxnLst>
                <a:rect l="0" t="0" r="r" b="b"/>
                <a:pathLst>
                  <a:path w="1028" h="97">
                    <a:moveTo>
                      <a:pt x="1028" y="0"/>
                    </a:moveTo>
                    <a:lnTo>
                      <a:pt x="545" y="97"/>
                    </a:lnTo>
                    <a:lnTo>
                      <a:pt x="0" y="97"/>
                    </a:lnTo>
                    <a:lnTo>
                      <a:pt x="368" y="0"/>
                    </a:lnTo>
                    <a:lnTo>
                      <a:pt x="1028"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3" name="Freeform 23">
                <a:extLst>
                  <a:ext uri="{FF2B5EF4-FFF2-40B4-BE49-F238E27FC236}">
                    <a16:creationId xmlns:a16="http://schemas.microsoft.com/office/drawing/2014/main" id="{D16DBA4F-4673-48B0-9E37-2FF8F7A0530F}"/>
                  </a:ext>
                </a:extLst>
              </p:cNvPr>
              <p:cNvSpPr>
                <a:spLocks/>
              </p:cNvSpPr>
              <p:nvPr/>
            </p:nvSpPr>
            <p:spPr bwMode="auto">
              <a:xfrm>
                <a:off x="1310625" y="2172761"/>
                <a:ext cx="2443583" cy="98270"/>
              </a:xfrm>
              <a:custGeom>
                <a:avLst/>
                <a:gdLst>
                  <a:gd name="T0" fmla="*/ 96 w 2412"/>
                  <a:gd name="T1" fmla="*/ 0 h 97"/>
                  <a:gd name="T2" fmla="*/ 0 w 2412"/>
                  <a:gd name="T3" fmla="*/ 0 h 97"/>
                  <a:gd name="T4" fmla="*/ 219 w 2412"/>
                  <a:gd name="T5" fmla="*/ 97 h 97"/>
                  <a:gd name="T6" fmla="*/ 299 w 2412"/>
                  <a:gd name="T7" fmla="*/ 97 h 97"/>
                  <a:gd name="T8" fmla="*/ 2209 w 2412"/>
                  <a:gd name="T9" fmla="*/ 97 h 97"/>
                  <a:gd name="T10" fmla="*/ 2412 w 2412"/>
                  <a:gd name="T11" fmla="*/ 0 h 97"/>
                  <a:gd name="T12" fmla="*/ 96 w 241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2412" h="97">
                    <a:moveTo>
                      <a:pt x="96" y="0"/>
                    </a:moveTo>
                    <a:lnTo>
                      <a:pt x="0" y="0"/>
                    </a:lnTo>
                    <a:lnTo>
                      <a:pt x="219" y="97"/>
                    </a:lnTo>
                    <a:lnTo>
                      <a:pt x="299" y="97"/>
                    </a:lnTo>
                    <a:lnTo>
                      <a:pt x="2209" y="97"/>
                    </a:lnTo>
                    <a:lnTo>
                      <a:pt x="2412" y="0"/>
                    </a:lnTo>
                    <a:lnTo>
                      <a:pt x="96"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4" name="Freeform 24">
                <a:extLst>
                  <a:ext uri="{FF2B5EF4-FFF2-40B4-BE49-F238E27FC236}">
                    <a16:creationId xmlns:a16="http://schemas.microsoft.com/office/drawing/2014/main" id="{93CA53AE-5D7B-4285-9482-F8105FEBD7A4}"/>
                  </a:ext>
                </a:extLst>
              </p:cNvPr>
              <p:cNvSpPr>
                <a:spLocks/>
              </p:cNvSpPr>
              <p:nvPr/>
            </p:nvSpPr>
            <p:spPr bwMode="auto">
              <a:xfrm>
                <a:off x="1053299" y="2172761"/>
                <a:ext cx="595699" cy="785149"/>
              </a:xfrm>
              <a:custGeom>
                <a:avLst/>
                <a:gdLst>
                  <a:gd name="T0" fmla="*/ 218 w 220"/>
                  <a:gd name="T1" fmla="*/ 134 h 289"/>
                  <a:gd name="T2" fmla="*/ 177 w 220"/>
                  <a:gd name="T3" fmla="*/ 36 h 289"/>
                  <a:gd name="T4" fmla="*/ 95 w 220"/>
                  <a:gd name="T5" fmla="*/ 0 h 289"/>
                  <a:gd name="T6" fmla="*/ 138 w 220"/>
                  <a:gd name="T7" fmla="*/ 167 h 289"/>
                  <a:gd name="T8" fmla="*/ 0 w 220"/>
                  <a:gd name="T9" fmla="*/ 289 h 289"/>
                  <a:gd name="T10" fmla="*/ 99 w 220"/>
                  <a:gd name="T11" fmla="*/ 275 h 289"/>
                  <a:gd name="T12" fmla="*/ 218 w 220"/>
                  <a:gd name="T13" fmla="*/ 134 h 289"/>
                </a:gdLst>
                <a:ahLst/>
                <a:cxnLst>
                  <a:cxn ang="0">
                    <a:pos x="T0" y="T1"/>
                  </a:cxn>
                  <a:cxn ang="0">
                    <a:pos x="T2" y="T3"/>
                  </a:cxn>
                  <a:cxn ang="0">
                    <a:pos x="T4" y="T5"/>
                  </a:cxn>
                  <a:cxn ang="0">
                    <a:pos x="T6" y="T7"/>
                  </a:cxn>
                  <a:cxn ang="0">
                    <a:pos x="T8" y="T9"/>
                  </a:cxn>
                  <a:cxn ang="0">
                    <a:pos x="T10" y="T11"/>
                  </a:cxn>
                  <a:cxn ang="0">
                    <a:pos x="T12" y="T13"/>
                  </a:cxn>
                </a:cxnLst>
                <a:rect l="0" t="0" r="r" b="b"/>
                <a:pathLst>
                  <a:path w="220" h="289">
                    <a:moveTo>
                      <a:pt x="218" y="134"/>
                    </a:moveTo>
                    <a:cubicBezTo>
                      <a:pt x="218" y="98"/>
                      <a:pt x="203" y="62"/>
                      <a:pt x="177" y="36"/>
                    </a:cubicBezTo>
                    <a:cubicBezTo>
                      <a:pt x="95" y="0"/>
                      <a:pt x="95" y="0"/>
                      <a:pt x="95" y="0"/>
                    </a:cubicBezTo>
                    <a:cubicBezTo>
                      <a:pt x="139" y="44"/>
                      <a:pt x="155" y="108"/>
                      <a:pt x="138" y="167"/>
                    </a:cubicBezTo>
                    <a:cubicBezTo>
                      <a:pt x="120" y="231"/>
                      <a:pt x="65" y="280"/>
                      <a:pt x="0" y="289"/>
                    </a:cubicBezTo>
                    <a:cubicBezTo>
                      <a:pt x="99" y="275"/>
                      <a:pt x="99" y="275"/>
                      <a:pt x="99" y="275"/>
                    </a:cubicBezTo>
                    <a:cubicBezTo>
                      <a:pt x="166" y="265"/>
                      <a:pt x="220" y="203"/>
                      <a:pt x="218" y="134"/>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105" name="Freeform 15">
                <a:extLst>
                  <a:ext uri="{FF2B5EF4-FFF2-40B4-BE49-F238E27FC236}">
                    <a16:creationId xmlns:a16="http://schemas.microsoft.com/office/drawing/2014/main" id="{B0A61650-F493-4FDB-B9FE-F316F3591D84}"/>
                  </a:ext>
                </a:extLst>
              </p:cNvPr>
              <p:cNvSpPr>
                <a:spLocks/>
              </p:cNvSpPr>
              <p:nvPr/>
            </p:nvSpPr>
            <p:spPr bwMode="auto">
              <a:xfrm>
                <a:off x="-216108" y="275432"/>
                <a:ext cx="5576888" cy="2701925"/>
              </a:xfrm>
              <a:custGeom>
                <a:avLst/>
                <a:gdLst>
                  <a:gd name="T0" fmla="*/ 2051 w 2061"/>
                  <a:gd name="T1" fmla="*/ 82 h 997"/>
                  <a:gd name="T2" fmla="*/ 1930 w 2061"/>
                  <a:gd name="T3" fmla="*/ 0 h 997"/>
                  <a:gd name="T4" fmla="*/ 131 w 2061"/>
                  <a:gd name="T5" fmla="*/ 0 h 997"/>
                  <a:gd name="T6" fmla="*/ 0 w 2061"/>
                  <a:gd name="T7" fmla="*/ 135 h 997"/>
                  <a:gd name="T8" fmla="*/ 0 w 2061"/>
                  <a:gd name="T9" fmla="*/ 706 h 997"/>
                  <a:gd name="T10" fmla="*/ 287 w 2061"/>
                  <a:gd name="T11" fmla="*/ 706 h 997"/>
                  <a:gd name="T12" fmla="*/ 322 w 2061"/>
                  <a:gd name="T13" fmla="*/ 706 h 997"/>
                  <a:gd name="T14" fmla="*/ 288 w 2061"/>
                  <a:gd name="T15" fmla="*/ 897 h 997"/>
                  <a:gd name="T16" fmla="*/ 443 w 2061"/>
                  <a:gd name="T17" fmla="*/ 997 h 997"/>
                  <a:gd name="T18" fmla="*/ 599 w 2061"/>
                  <a:gd name="T19" fmla="*/ 897 h 997"/>
                  <a:gd name="T20" fmla="*/ 564 w 2061"/>
                  <a:gd name="T21" fmla="*/ 706 h 997"/>
                  <a:gd name="T22" fmla="*/ 599 w 2061"/>
                  <a:gd name="T23" fmla="*/ 706 h 997"/>
                  <a:gd name="T24" fmla="*/ 1467 w 2061"/>
                  <a:gd name="T25" fmla="*/ 706 h 997"/>
                  <a:gd name="T26" fmla="*/ 1473 w 2061"/>
                  <a:gd name="T27" fmla="*/ 506 h 997"/>
                  <a:gd name="T28" fmla="*/ 1641 w 2061"/>
                  <a:gd name="T29" fmla="*/ 413 h 997"/>
                  <a:gd name="T30" fmla="*/ 1808 w 2061"/>
                  <a:gd name="T31" fmla="*/ 506 h 997"/>
                  <a:gd name="T32" fmla="*/ 1814 w 2061"/>
                  <a:gd name="T33" fmla="*/ 706 h 997"/>
                  <a:gd name="T34" fmla="*/ 2061 w 2061"/>
                  <a:gd name="T35" fmla="*/ 706 h 997"/>
                  <a:gd name="T36" fmla="*/ 2061 w 2061"/>
                  <a:gd name="T37" fmla="*/ 135 h 997"/>
                  <a:gd name="T38" fmla="*/ 2051 w 2061"/>
                  <a:gd name="T39" fmla="*/ 82 h 997"/>
                  <a:gd name="T40" fmla="*/ 2051 w 2061"/>
                  <a:gd name="T41" fmla="*/ 8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1" h="997">
                    <a:moveTo>
                      <a:pt x="2051" y="82"/>
                    </a:moveTo>
                    <a:cubicBezTo>
                      <a:pt x="2031" y="34"/>
                      <a:pt x="1983" y="0"/>
                      <a:pt x="1930" y="0"/>
                    </a:cubicBezTo>
                    <a:cubicBezTo>
                      <a:pt x="131" y="0"/>
                      <a:pt x="131" y="0"/>
                      <a:pt x="131" y="0"/>
                    </a:cubicBezTo>
                    <a:cubicBezTo>
                      <a:pt x="58" y="0"/>
                      <a:pt x="0" y="63"/>
                      <a:pt x="0" y="135"/>
                    </a:cubicBezTo>
                    <a:cubicBezTo>
                      <a:pt x="0" y="706"/>
                      <a:pt x="0" y="706"/>
                      <a:pt x="0" y="706"/>
                    </a:cubicBezTo>
                    <a:cubicBezTo>
                      <a:pt x="287" y="706"/>
                      <a:pt x="287" y="706"/>
                      <a:pt x="287" y="706"/>
                    </a:cubicBezTo>
                    <a:cubicBezTo>
                      <a:pt x="322" y="706"/>
                      <a:pt x="322" y="706"/>
                      <a:pt x="322" y="706"/>
                    </a:cubicBezTo>
                    <a:cubicBezTo>
                      <a:pt x="273" y="756"/>
                      <a:pt x="258" y="833"/>
                      <a:pt x="288" y="897"/>
                    </a:cubicBezTo>
                    <a:cubicBezTo>
                      <a:pt x="315" y="957"/>
                      <a:pt x="377" y="997"/>
                      <a:pt x="443" y="997"/>
                    </a:cubicBezTo>
                    <a:cubicBezTo>
                      <a:pt x="509" y="997"/>
                      <a:pt x="571" y="957"/>
                      <a:pt x="599" y="897"/>
                    </a:cubicBezTo>
                    <a:cubicBezTo>
                      <a:pt x="628" y="833"/>
                      <a:pt x="613" y="756"/>
                      <a:pt x="564" y="706"/>
                    </a:cubicBezTo>
                    <a:cubicBezTo>
                      <a:pt x="599" y="706"/>
                      <a:pt x="599" y="706"/>
                      <a:pt x="599" y="706"/>
                    </a:cubicBezTo>
                    <a:cubicBezTo>
                      <a:pt x="1467" y="706"/>
                      <a:pt x="1467" y="706"/>
                      <a:pt x="1467" y="706"/>
                    </a:cubicBezTo>
                    <a:cubicBezTo>
                      <a:pt x="1433" y="644"/>
                      <a:pt x="1435" y="566"/>
                      <a:pt x="1473" y="506"/>
                    </a:cubicBezTo>
                    <a:cubicBezTo>
                      <a:pt x="1509" y="449"/>
                      <a:pt x="1573" y="413"/>
                      <a:pt x="1641" y="413"/>
                    </a:cubicBezTo>
                    <a:cubicBezTo>
                      <a:pt x="1708" y="413"/>
                      <a:pt x="1772" y="449"/>
                      <a:pt x="1808" y="506"/>
                    </a:cubicBezTo>
                    <a:cubicBezTo>
                      <a:pt x="1846" y="566"/>
                      <a:pt x="1848" y="644"/>
                      <a:pt x="1814" y="706"/>
                    </a:cubicBezTo>
                    <a:cubicBezTo>
                      <a:pt x="2061" y="706"/>
                      <a:pt x="2061" y="706"/>
                      <a:pt x="2061" y="706"/>
                    </a:cubicBezTo>
                    <a:cubicBezTo>
                      <a:pt x="2061" y="135"/>
                      <a:pt x="2061" y="135"/>
                      <a:pt x="2061" y="135"/>
                    </a:cubicBezTo>
                    <a:cubicBezTo>
                      <a:pt x="2061" y="117"/>
                      <a:pt x="2058" y="99"/>
                      <a:pt x="2051" y="82"/>
                    </a:cubicBezTo>
                    <a:cubicBezTo>
                      <a:pt x="2044" y="66"/>
                      <a:pt x="2058" y="99"/>
                      <a:pt x="2051" y="82"/>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6" name="Freeform 16">
                <a:extLst>
                  <a:ext uri="{FF2B5EF4-FFF2-40B4-BE49-F238E27FC236}">
                    <a16:creationId xmlns:a16="http://schemas.microsoft.com/office/drawing/2014/main" id="{378A133A-DB80-42F6-9DAE-FF383FFEA0B3}"/>
                  </a:ext>
                </a:extLst>
              </p:cNvPr>
              <p:cNvSpPr>
                <a:spLocks/>
              </p:cNvSpPr>
              <p:nvPr/>
            </p:nvSpPr>
            <p:spPr bwMode="auto">
              <a:xfrm>
                <a:off x="-162133" y="329407"/>
                <a:ext cx="5468938" cy="2593975"/>
              </a:xfrm>
              <a:custGeom>
                <a:avLst/>
                <a:gdLst>
                  <a:gd name="T0" fmla="*/ 423 w 2021"/>
                  <a:gd name="T1" fmla="*/ 957 h 957"/>
                  <a:gd name="T2" fmla="*/ 286 w 2021"/>
                  <a:gd name="T3" fmla="*/ 869 h 957"/>
                  <a:gd name="T4" fmla="*/ 316 w 2021"/>
                  <a:gd name="T5" fmla="*/ 701 h 957"/>
                  <a:gd name="T6" fmla="*/ 350 w 2021"/>
                  <a:gd name="T7" fmla="*/ 666 h 957"/>
                  <a:gd name="T8" fmla="*/ 0 w 2021"/>
                  <a:gd name="T9" fmla="*/ 666 h 957"/>
                  <a:gd name="T10" fmla="*/ 0 w 2021"/>
                  <a:gd name="T11" fmla="*/ 116 h 957"/>
                  <a:gd name="T12" fmla="*/ 111 w 2021"/>
                  <a:gd name="T13" fmla="*/ 0 h 957"/>
                  <a:gd name="T14" fmla="*/ 1910 w 2021"/>
                  <a:gd name="T15" fmla="*/ 0 h 957"/>
                  <a:gd name="T16" fmla="*/ 2012 w 2021"/>
                  <a:gd name="T17" fmla="*/ 70 h 957"/>
                  <a:gd name="T18" fmla="*/ 2013 w 2021"/>
                  <a:gd name="T19" fmla="*/ 71 h 957"/>
                  <a:gd name="T20" fmla="*/ 2021 w 2021"/>
                  <a:gd name="T21" fmla="*/ 116 h 957"/>
                  <a:gd name="T22" fmla="*/ 2021 w 2021"/>
                  <a:gd name="T23" fmla="*/ 666 h 957"/>
                  <a:gd name="T24" fmla="*/ 1825 w 2021"/>
                  <a:gd name="T25" fmla="*/ 666 h 957"/>
                  <a:gd name="T26" fmla="*/ 1805 w 2021"/>
                  <a:gd name="T27" fmla="*/ 476 h 957"/>
                  <a:gd name="T28" fmla="*/ 1621 w 2021"/>
                  <a:gd name="T29" fmla="*/ 374 h 957"/>
                  <a:gd name="T30" fmla="*/ 1436 w 2021"/>
                  <a:gd name="T31" fmla="*/ 476 h 957"/>
                  <a:gd name="T32" fmla="*/ 1416 w 2021"/>
                  <a:gd name="T33" fmla="*/ 666 h 957"/>
                  <a:gd name="T34" fmla="*/ 496 w 2021"/>
                  <a:gd name="T35" fmla="*/ 666 h 957"/>
                  <a:gd name="T36" fmla="*/ 530 w 2021"/>
                  <a:gd name="T37" fmla="*/ 701 h 957"/>
                  <a:gd name="T38" fmla="*/ 560 w 2021"/>
                  <a:gd name="T39" fmla="*/ 869 h 957"/>
                  <a:gd name="T40" fmla="*/ 423 w 2021"/>
                  <a:gd name="T41"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1" h="957">
                    <a:moveTo>
                      <a:pt x="423" y="957"/>
                    </a:moveTo>
                    <a:cubicBezTo>
                      <a:pt x="365" y="957"/>
                      <a:pt x="310" y="922"/>
                      <a:pt x="286" y="869"/>
                    </a:cubicBezTo>
                    <a:cubicBezTo>
                      <a:pt x="260" y="813"/>
                      <a:pt x="273" y="745"/>
                      <a:pt x="316" y="701"/>
                    </a:cubicBezTo>
                    <a:cubicBezTo>
                      <a:pt x="350" y="666"/>
                      <a:pt x="350" y="666"/>
                      <a:pt x="350" y="666"/>
                    </a:cubicBezTo>
                    <a:cubicBezTo>
                      <a:pt x="0" y="666"/>
                      <a:pt x="0" y="666"/>
                      <a:pt x="0" y="666"/>
                    </a:cubicBezTo>
                    <a:cubicBezTo>
                      <a:pt x="0" y="116"/>
                      <a:pt x="0" y="116"/>
                      <a:pt x="0" y="116"/>
                    </a:cubicBezTo>
                    <a:cubicBezTo>
                      <a:pt x="0" y="53"/>
                      <a:pt x="51" y="0"/>
                      <a:pt x="111" y="0"/>
                    </a:cubicBezTo>
                    <a:cubicBezTo>
                      <a:pt x="1910" y="0"/>
                      <a:pt x="1910" y="0"/>
                      <a:pt x="1910" y="0"/>
                    </a:cubicBezTo>
                    <a:cubicBezTo>
                      <a:pt x="1953" y="0"/>
                      <a:pt x="1995" y="28"/>
                      <a:pt x="2012" y="70"/>
                    </a:cubicBezTo>
                    <a:cubicBezTo>
                      <a:pt x="2013" y="71"/>
                      <a:pt x="2013" y="71"/>
                      <a:pt x="2013" y="71"/>
                    </a:cubicBezTo>
                    <a:cubicBezTo>
                      <a:pt x="2018" y="85"/>
                      <a:pt x="2021" y="100"/>
                      <a:pt x="2021" y="116"/>
                    </a:cubicBezTo>
                    <a:cubicBezTo>
                      <a:pt x="2021" y="666"/>
                      <a:pt x="2021" y="666"/>
                      <a:pt x="2021" y="666"/>
                    </a:cubicBezTo>
                    <a:cubicBezTo>
                      <a:pt x="1825" y="666"/>
                      <a:pt x="1825" y="666"/>
                      <a:pt x="1825" y="666"/>
                    </a:cubicBezTo>
                    <a:cubicBezTo>
                      <a:pt x="1848" y="604"/>
                      <a:pt x="1841" y="533"/>
                      <a:pt x="1805" y="476"/>
                    </a:cubicBezTo>
                    <a:cubicBezTo>
                      <a:pt x="1766" y="413"/>
                      <a:pt x="1695" y="374"/>
                      <a:pt x="1621" y="374"/>
                    </a:cubicBezTo>
                    <a:cubicBezTo>
                      <a:pt x="1546" y="374"/>
                      <a:pt x="1476" y="413"/>
                      <a:pt x="1436" y="476"/>
                    </a:cubicBezTo>
                    <a:cubicBezTo>
                      <a:pt x="1401" y="532"/>
                      <a:pt x="1394" y="604"/>
                      <a:pt x="1416" y="666"/>
                    </a:cubicBezTo>
                    <a:cubicBezTo>
                      <a:pt x="496" y="666"/>
                      <a:pt x="496" y="666"/>
                      <a:pt x="496" y="666"/>
                    </a:cubicBezTo>
                    <a:cubicBezTo>
                      <a:pt x="530" y="701"/>
                      <a:pt x="530" y="701"/>
                      <a:pt x="530" y="701"/>
                    </a:cubicBezTo>
                    <a:cubicBezTo>
                      <a:pt x="574" y="745"/>
                      <a:pt x="586" y="812"/>
                      <a:pt x="560" y="869"/>
                    </a:cubicBezTo>
                    <a:cubicBezTo>
                      <a:pt x="536" y="922"/>
                      <a:pt x="481" y="957"/>
                      <a:pt x="423" y="957"/>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98" name="Freeform 5">
              <a:extLst>
                <a:ext uri="{FF2B5EF4-FFF2-40B4-BE49-F238E27FC236}">
                  <a16:creationId xmlns:a16="http://schemas.microsoft.com/office/drawing/2014/main" id="{6C889856-57ED-43D7-BB91-8B25463EB516}"/>
                </a:ext>
              </a:extLst>
            </p:cNvPr>
            <p:cNvSpPr>
              <a:spLocks/>
            </p:cNvSpPr>
            <p:nvPr/>
          </p:nvSpPr>
          <p:spPr bwMode="auto">
            <a:xfrm>
              <a:off x="6649122" y="4625588"/>
              <a:ext cx="3672647" cy="1783504"/>
            </a:xfrm>
            <a:custGeom>
              <a:avLst/>
              <a:gdLst>
                <a:gd name="T0" fmla="*/ 1796 w 2062"/>
                <a:gd name="T1" fmla="*/ 292 h 999"/>
                <a:gd name="T2" fmla="*/ 1760 w 2062"/>
                <a:gd name="T3" fmla="*/ 292 h 999"/>
                <a:gd name="T4" fmla="*/ 1796 w 2062"/>
                <a:gd name="T5" fmla="*/ 100 h 999"/>
                <a:gd name="T6" fmla="*/ 1641 w 2062"/>
                <a:gd name="T7" fmla="*/ 0 h 999"/>
                <a:gd name="T8" fmla="*/ 1485 w 2062"/>
                <a:gd name="T9" fmla="*/ 100 h 999"/>
                <a:gd name="T10" fmla="*/ 1522 w 2062"/>
                <a:gd name="T11" fmla="*/ 292 h 999"/>
                <a:gd name="T12" fmla="*/ 1486 w 2062"/>
                <a:gd name="T13" fmla="*/ 292 h 999"/>
                <a:gd name="T14" fmla="*/ 617 w 2062"/>
                <a:gd name="T15" fmla="*/ 292 h 999"/>
                <a:gd name="T16" fmla="*/ 611 w 2062"/>
                <a:gd name="T17" fmla="*/ 490 h 999"/>
                <a:gd name="T18" fmla="*/ 443 w 2062"/>
                <a:gd name="T19" fmla="*/ 583 h 999"/>
                <a:gd name="T20" fmla="*/ 276 w 2062"/>
                <a:gd name="T21" fmla="*/ 490 h 999"/>
                <a:gd name="T22" fmla="*/ 269 w 2062"/>
                <a:gd name="T23" fmla="*/ 292 h 999"/>
                <a:gd name="T24" fmla="*/ 0 w 2062"/>
                <a:gd name="T25" fmla="*/ 292 h 999"/>
                <a:gd name="T26" fmla="*/ 0 w 2062"/>
                <a:gd name="T27" fmla="*/ 863 h 999"/>
                <a:gd name="T28" fmla="*/ 131 w 2062"/>
                <a:gd name="T29" fmla="*/ 999 h 999"/>
                <a:gd name="T30" fmla="*/ 1930 w 2062"/>
                <a:gd name="T31" fmla="*/ 999 h 999"/>
                <a:gd name="T32" fmla="*/ 2062 w 2062"/>
                <a:gd name="T33" fmla="*/ 863 h 999"/>
                <a:gd name="T34" fmla="*/ 2062 w 2062"/>
                <a:gd name="T35" fmla="*/ 292 h 999"/>
                <a:gd name="T36" fmla="*/ 1796 w 2062"/>
                <a:gd name="T37" fmla="*/ 29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2" h="999">
                  <a:moveTo>
                    <a:pt x="1796" y="292"/>
                  </a:moveTo>
                  <a:cubicBezTo>
                    <a:pt x="1760" y="292"/>
                    <a:pt x="1760" y="292"/>
                    <a:pt x="1760" y="292"/>
                  </a:cubicBezTo>
                  <a:cubicBezTo>
                    <a:pt x="1811" y="243"/>
                    <a:pt x="1826" y="165"/>
                    <a:pt x="1796" y="100"/>
                  </a:cubicBezTo>
                  <a:cubicBezTo>
                    <a:pt x="1769" y="40"/>
                    <a:pt x="1707" y="0"/>
                    <a:pt x="1641" y="0"/>
                  </a:cubicBezTo>
                  <a:cubicBezTo>
                    <a:pt x="1574" y="0"/>
                    <a:pt x="1513" y="40"/>
                    <a:pt x="1485" y="100"/>
                  </a:cubicBezTo>
                  <a:cubicBezTo>
                    <a:pt x="1456" y="165"/>
                    <a:pt x="1471" y="243"/>
                    <a:pt x="1522" y="292"/>
                  </a:cubicBezTo>
                  <a:cubicBezTo>
                    <a:pt x="1486" y="292"/>
                    <a:pt x="1486" y="292"/>
                    <a:pt x="1486" y="292"/>
                  </a:cubicBezTo>
                  <a:cubicBezTo>
                    <a:pt x="617" y="292"/>
                    <a:pt x="617" y="292"/>
                    <a:pt x="617" y="292"/>
                  </a:cubicBezTo>
                  <a:cubicBezTo>
                    <a:pt x="651" y="354"/>
                    <a:pt x="648" y="431"/>
                    <a:pt x="611" y="490"/>
                  </a:cubicBezTo>
                  <a:cubicBezTo>
                    <a:pt x="575" y="548"/>
                    <a:pt x="511" y="583"/>
                    <a:pt x="443" y="583"/>
                  </a:cubicBezTo>
                  <a:cubicBezTo>
                    <a:pt x="376" y="583"/>
                    <a:pt x="312" y="548"/>
                    <a:pt x="276" y="490"/>
                  </a:cubicBezTo>
                  <a:cubicBezTo>
                    <a:pt x="239" y="431"/>
                    <a:pt x="236" y="354"/>
                    <a:pt x="269" y="292"/>
                  </a:cubicBezTo>
                  <a:cubicBezTo>
                    <a:pt x="0" y="292"/>
                    <a:pt x="0" y="292"/>
                    <a:pt x="0" y="292"/>
                  </a:cubicBezTo>
                  <a:cubicBezTo>
                    <a:pt x="0" y="863"/>
                    <a:pt x="0" y="863"/>
                    <a:pt x="0" y="863"/>
                  </a:cubicBezTo>
                  <a:cubicBezTo>
                    <a:pt x="0" y="935"/>
                    <a:pt x="58" y="999"/>
                    <a:pt x="131" y="999"/>
                  </a:cubicBezTo>
                  <a:cubicBezTo>
                    <a:pt x="1930" y="999"/>
                    <a:pt x="1930" y="999"/>
                    <a:pt x="1930" y="999"/>
                  </a:cubicBezTo>
                  <a:cubicBezTo>
                    <a:pt x="2003" y="999"/>
                    <a:pt x="2062" y="935"/>
                    <a:pt x="2062" y="863"/>
                  </a:cubicBezTo>
                  <a:cubicBezTo>
                    <a:pt x="2062" y="292"/>
                    <a:pt x="2062" y="292"/>
                    <a:pt x="2062" y="292"/>
                  </a:cubicBezTo>
                  <a:lnTo>
                    <a:pt x="1796" y="292"/>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9" name="Freeform 6">
              <a:extLst>
                <a:ext uri="{FF2B5EF4-FFF2-40B4-BE49-F238E27FC236}">
                  <a16:creationId xmlns:a16="http://schemas.microsoft.com/office/drawing/2014/main" id="{6F309E6C-0F7C-4295-B1F1-D5C7FFD89603}"/>
                </a:ext>
              </a:extLst>
            </p:cNvPr>
            <p:cNvSpPr>
              <a:spLocks/>
            </p:cNvSpPr>
            <p:nvPr/>
          </p:nvSpPr>
          <p:spPr bwMode="auto">
            <a:xfrm>
              <a:off x="6685562" y="4661209"/>
              <a:ext cx="3599767" cy="1712262"/>
            </a:xfrm>
            <a:custGeom>
              <a:avLst/>
              <a:gdLst>
                <a:gd name="T0" fmla="*/ 111 w 2021"/>
                <a:gd name="T1" fmla="*/ 959 h 959"/>
                <a:gd name="T2" fmla="*/ 0 w 2021"/>
                <a:gd name="T3" fmla="*/ 843 h 959"/>
                <a:gd name="T4" fmla="*/ 0 w 2021"/>
                <a:gd name="T5" fmla="*/ 292 h 959"/>
                <a:gd name="T6" fmla="*/ 218 w 2021"/>
                <a:gd name="T7" fmla="*/ 292 h 959"/>
                <a:gd name="T8" fmla="*/ 239 w 2021"/>
                <a:gd name="T9" fmla="*/ 481 h 959"/>
                <a:gd name="T10" fmla="*/ 423 w 2021"/>
                <a:gd name="T11" fmla="*/ 583 h 959"/>
                <a:gd name="T12" fmla="*/ 608 w 2021"/>
                <a:gd name="T13" fmla="*/ 481 h 959"/>
                <a:gd name="T14" fmla="*/ 628 w 2021"/>
                <a:gd name="T15" fmla="*/ 292 h 959"/>
                <a:gd name="T16" fmla="*/ 1551 w 2021"/>
                <a:gd name="T17" fmla="*/ 292 h 959"/>
                <a:gd name="T18" fmla="*/ 1516 w 2021"/>
                <a:gd name="T19" fmla="*/ 258 h 959"/>
                <a:gd name="T20" fmla="*/ 1484 w 2021"/>
                <a:gd name="T21" fmla="*/ 88 h 959"/>
                <a:gd name="T22" fmla="*/ 1621 w 2021"/>
                <a:gd name="T23" fmla="*/ 0 h 959"/>
                <a:gd name="T24" fmla="*/ 1758 w 2021"/>
                <a:gd name="T25" fmla="*/ 88 h 959"/>
                <a:gd name="T26" fmla="*/ 1726 w 2021"/>
                <a:gd name="T27" fmla="*/ 258 h 959"/>
                <a:gd name="T28" fmla="*/ 1690 w 2021"/>
                <a:gd name="T29" fmla="*/ 292 h 959"/>
                <a:gd name="T30" fmla="*/ 2021 w 2021"/>
                <a:gd name="T31" fmla="*/ 292 h 959"/>
                <a:gd name="T32" fmla="*/ 2021 w 2021"/>
                <a:gd name="T33" fmla="*/ 843 h 959"/>
                <a:gd name="T34" fmla="*/ 1910 w 2021"/>
                <a:gd name="T35" fmla="*/ 959 h 959"/>
                <a:gd name="T36" fmla="*/ 111 w 2021"/>
                <a:gd name="T37"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21" h="959">
                  <a:moveTo>
                    <a:pt x="111" y="959"/>
                  </a:moveTo>
                  <a:cubicBezTo>
                    <a:pt x="51" y="959"/>
                    <a:pt x="0" y="906"/>
                    <a:pt x="0" y="843"/>
                  </a:cubicBezTo>
                  <a:cubicBezTo>
                    <a:pt x="0" y="292"/>
                    <a:pt x="0" y="292"/>
                    <a:pt x="0" y="292"/>
                  </a:cubicBezTo>
                  <a:cubicBezTo>
                    <a:pt x="218" y="292"/>
                    <a:pt x="218" y="292"/>
                    <a:pt x="218" y="292"/>
                  </a:cubicBezTo>
                  <a:cubicBezTo>
                    <a:pt x="196" y="355"/>
                    <a:pt x="203" y="424"/>
                    <a:pt x="239" y="481"/>
                  </a:cubicBezTo>
                  <a:cubicBezTo>
                    <a:pt x="278" y="544"/>
                    <a:pt x="349" y="583"/>
                    <a:pt x="423" y="583"/>
                  </a:cubicBezTo>
                  <a:cubicBezTo>
                    <a:pt x="498" y="583"/>
                    <a:pt x="568" y="544"/>
                    <a:pt x="608" y="481"/>
                  </a:cubicBezTo>
                  <a:cubicBezTo>
                    <a:pt x="644" y="424"/>
                    <a:pt x="651" y="355"/>
                    <a:pt x="628" y="292"/>
                  </a:cubicBezTo>
                  <a:cubicBezTo>
                    <a:pt x="1551" y="292"/>
                    <a:pt x="1551" y="292"/>
                    <a:pt x="1551" y="292"/>
                  </a:cubicBezTo>
                  <a:cubicBezTo>
                    <a:pt x="1516" y="258"/>
                    <a:pt x="1516" y="258"/>
                    <a:pt x="1516" y="258"/>
                  </a:cubicBezTo>
                  <a:cubicBezTo>
                    <a:pt x="1471" y="214"/>
                    <a:pt x="1458" y="145"/>
                    <a:pt x="1484" y="88"/>
                  </a:cubicBezTo>
                  <a:cubicBezTo>
                    <a:pt x="1508" y="35"/>
                    <a:pt x="1563" y="0"/>
                    <a:pt x="1621" y="0"/>
                  </a:cubicBezTo>
                  <a:cubicBezTo>
                    <a:pt x="1679" y="0"/>
                    <a:pt x="1734" y="35"/>
                    <a:pt x="1758" y="88"/>
                  </a:cubicBezTo>
                  <a:cubicBezTo>
                    <a:pt x="1784" y="145"/>
                    <a:pt x="1770" y="214"/>
                    <a:pt x="1726" y="258"/>
                  </a:cubicBezTo>
                  <a:cubicBezTo>
                    <a:pt x="1690" y="292"/>
                    <a:pt x="1690" y="292"/>
                    <a:pt x="1690" y="292"/>
                  </a:cubicBezTo>
                  <a:cubicBezTo>
                    <a:pt x="2021" y="292"/>
                    <a:pt x="2021" y="292"/>
                    <a:pt x="2021" y="292"/>
                  </a:cubicBezTo>
                  <a:cubicBezTo>
                    <a:pt x="2021" y="843"/>
                    <a:pt x="2021" y="843"/>
                    <a:pt x="2021" y="843"/>
                  </a:cubicBezTo>
                  <a:cubicBezTo>
                    <a:pt x="2021" y="906"/>
                    <a:pt x="1970" y="959"/>
                    <a:pt x="1910" y="959"/>
                  </a:cubicBezTo>
                  <a:lnTo>
                    <a:pt x="111" y="959"/>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4" name="Freeform 52">
              <a:extLst>
                <a:ext uri="{FF2B5EF4-FFF2-40B4-BE49-F238E27FC236}">
                  <a16:creationId xmlns:a16="http://schemas.microsoft.com/office/drawing/2014/main" id="{C2B7ADDC-A2CB-4681-B506-5CFC5224D134}"/>
                </a:ext>
              </a:extLst>
            </p:cNvPr>
            <p:cNvSpPr>
              <a:spLocks/>
            </p:cNvSpPr>
            <p:nvPr/>
          </p:nvSpPr>
          <p:spPr bwMode="auto">
            <a:xfrm>
              <a:off x="7842951" y="3507702"/>
              <a:ext cx="1251991" cy="248312"/>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5" name="Freeform 41">
              <a:extLst>
                <a:ext uri="{FF2B5EF4-FFF2-40B4-BE49-F238E27FC236}">
                  <a16:creationId xmlns:a16="http://schemas.microsoft.com/office/drawing/2014/main" id="{9C2DA1F4-9B4D-430D-9418-C45B151D4B39}"/>
                </a:ext>
              </a:extLst>
            </p:cNvPr>
            <p:cNvSpPr>
              <a:spLocks/>
            </p:cNvSpPr>
            <p:nvPr/>
          </p:nvSpPr>
          <p:spPr bwMode="auto">
            <a:xfrm>
              <a:off x="7866948"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6" name="Freeform 42">
              <a:extLst>
                <a:ext uri="{FF2B5EF4-FFF2-40B4-BE49-F238E27FC236}">
                  <a16:creationId xmlns:a16="http://schemas.microsoft.com/office/drawing/2014/main" id="{8078FDF7-3372-45D5-96B2-AD9626A6E42C}"/>
                </a:ext>
              </a:extLst>
            </p:cNvPr>
            <p:cNvSpPr>
              <a:spLocks/>
            </p:cNvSpPr>
            <p:nvPr/>
          </p:nvSpPr>
          <p:spPr bwMode="auto">
            <a:xfrm>
              <a:off x="7970585"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7" name="Freeform 43">
              <a:extLst>
                <a:ext uri="{FF2B5EF4-FFF2-40B4-BE49-F238E27FC236}">
                  <a16:creationId xmlns:a16="http://schemas.microsoft.com/office/drawing/2014/main" id="{287A602B-5B79-4A04-B907-CD7A135B0322}"/>
                </a:ext>
              </a:extLst>
            </p:cNvPr>
            <p:cNvSpPr>
              <a:spLocks/>
            </p:cNvSpPr>
            <p:nvPr/>
          </p:nvSpPr>
          <p:spPr bwMode="auto">
            <a:xfrm>
              <a:off x="8835849" y="3805800"/>
              <a:ext cx="254571" cy="73728"/>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8" name="Freeform 44">
              <a:extLst>
                <a:ext uri="{FF2B5EF4-FFF2-40B4-BE49-F238E27FC236}">
                  <a16:creationId xmlns:a16="http://schemas.microsoft.com/office/drawing/2014/main" id="{FFB6083A-4F08-4509-A720-DA082CBE2E31}"/>
                </a:ext>
              </a:extLst>
            </p:cNvPr>
            <p:cNvSpPr>
              <a:spLocks/>
            </p:cNvSpPr>
            <p:nvPr/>
          </p:nvSpPr>
          <p:spPr bwMode="auto">
            <a:xfrm>
              <a:off x="8939486" y="3732767"/>
              <a:ext cx="46601" cy="146762"/>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89" name="Freeform 45">
              <a:extLst>
                <a:ext uri="{FF2B5EF4-FFF2-40B4-BE49-F238E27FC236}">
                  <a16:creationId xmlns:a16="http://schemas.microsoft.com/office/drawing/2014/main" id="{AB3CBB8D-CFDE-49B4-A0CA-8711E1B240A0}"/>
                </a:ext>
              </a:extLst>
            </p:cNvPr>
            <p:cNvSpPr>
              <a:spLocks/>
            </p:cNvSpPr>
            <p:nvPr/>
          </p:nvSpPr>
          <p:spPr bwMode="auto">
            <a:xfrm>
              <a:off x="7355718" y="3787019"/>
              <a:ext cx="313694" cy="9250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0" name="Freeform 46">
              <a:extLst>
                <a:ext uri="{FF2B5EF4-FFF2-40B4-BE49-F238E27FC236}">
                  <a16:creationId xmlns:a16="http://schemas.microsoft.com/office/drawing/2014/main" id="{4B7047BC-C31A-4D40-9FE1-DB105EEFB882}"/>
                </a:ext>
              </a:extLst>
            </p:cNvPr>
            <p:cNvSpPr>
              <a:spLocks/>
            </p:cNvSpPr>
            <p:nvPr/>
          </p:nvSpPr>
          <p:spPr bwMode="auto">
            <a:xfrm>
              <a:off x="7355718" y="3794672"/>
              <a:ext cx="313694" cy="84857"/>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1" name="Freeform 47">
              <a:extLst>
                <a:ext uri="{FF2B5EF4-FFF2-40B4-BE49-F238E27FC236}">
                  <a16:creationId xmlns:a16="http://schemas.microsoft.com/office/drawing/2014/main" id="{755748A0-0C18-4CEB-8FBE-8595DDF3591B}"/>
                </a:ext>
              </a:extLst>
            </p:cNvPr>
            <p:cNvSpPr>
              <a:spLocks/>
            </p:cNvSpPr>
            <p:nvPr/>
          </p:nvSpPr>
          <p:spPr bwMode="auto">
            <a:xfrm>
              <a:off x="9287261" y="3787019"/>
              <a:ext cx="314389" cy="9250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92" name="Freeform 48">
              <a:extLst>
                <a:ext uri="{FF2B5EF4-FFF2-40B4-BE49-F238E27FC236}">
                  <a16:creationId xmlns:a16="http://schemas.microsoft.com/office/drawing/2014/main" id="{0857500B-9C44-4E70-BEC6-714B03A7F456}"/>
                </a:ext>
              </a:extLst>
            </p:cNvPr>
            <p:cNvSpPr>
              <a:spLocks/>
            </p:cNvSpPr>
            <p:nvPr/>
          </p:nvSpPr>
          <p:spPr bwMode="auto">
            <a:xfrm>
              <a:off x="9287261" y="3794672"/>
              <a:ext cx="314389" cy="84857"/>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93" name="文本框 92">
              <a:extLst>
                <a:ext uri="{FF2B5EF4-FFF2-40B4-BE49-F238E27FC236}">
                  <a16:creationId xmlns:a16="http://schemas.microsoft.com/office/drawing/2014/main" id="{8923F8F9-318C-4922-86BD-E360BF8E3424}"/>
                </a:ext>
              </a:extLst>
            </p:cNvPr>
            <p:cNvSpPr txBox="1"/>
            <p:nvPr/>
          </p:nvSpPr>
          <p:spPr>
            <a:xfrm>
              <a:off x="7889674" y="4295877"/>
              <a:ext cx="1127489"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消息的延迟</a:t>
              </a:r>
              <a:endParaRPr lang="zh-CN" altLang="en-US" sz="3024" dirty="0">
                <a:solidFill>
                  <a:schemeClr val="bg1"/>
                </a:solidFill>
                <a:latin typeface="Impact" panose="020B0806030902050204" pitchFamily="34" charset="0"/>
              </a:endParaRPr>
            </a:p>
          </p:txBody>
        </p:sp>
        <p:sp>
          <p:nvSpPr>
            <p:cNvPr id="94" name="文本框 93">
              <a:extLst>
                <a:ext uri="{FF2B5EF4-FFF2-40B4-BE49-F238E27FC236}">
                  <a16:creationId xmlns:a16="http://schemas.microsoft.com/office/drawing/2014/main" id="{53834B88-ACBD-4346-A405-E5E7BF51849C}"/>
                </a:ext>
              </a:extLst>
            </p:cNvPr>
            <p:cNvSpPr txBox="1"/>
            <p:nvPr/>
          </p:nvSpPr>
          <p:spPr>
            <a:xfrm>
              <a:off x="8062757" y="5694335"/>
              <a:ext cx="901991" cy="273342"/>
            </a:xfrm>
            <a:prstGeom prst="rect">
              <a:avLst/>
            </a:prstGeom>
            <a:noFill/>
          </p:spPr>
          <p:txBody>
            <a:bodyPr wrap="none" lIns="0" tIns="0" rIns="0" bIns="0" rtlCol="0">
              <a:spAutoFit/>
            </a:bodyPr>
            <a:lstStyle/>
            <a:p>
              <a:r>
                <a:rPr lang="zh-CN" altLang="en-US" sz="3024" b="1" dirty="0">
                  <a:solidFill>
                    <a:schemeClr val="bg1"/>
                  </a:solidFill>
                  <a:latin typeface="微软雅黑" panose="020B0503020204020204" pitchFamily="34" charset="-122"/>
                  <a:ea typeface="微软雅黑" panose="020B0503020204020204" pitchFamily="34" charset="-122"/>
                </a:rPr>
                <a:t>消息冗余</a:t>
              </a:r>
              <a:endParaRPr lang="zh-CN" altLang="en-US" sz="3024" dirty="0">
                <a:solidFill>
                  <a:schemeClr val="bg1"/>
                </a:solidFill>
                <a:latin typeface="Impact" panose="020B0806030902050204" pitchFamily="34" charset="0"/>
              </a:endParaRPr>
            </a:p>
          </p:txBody>
        </p:sp>
      </p:grpSp>
      <p:grpSp>
        <p:nvGrpSpPr>
          <p:cNvPr id="5" name="组合 4">
            <a:extLst>
              <a:ext uri="{FF2B5EF4-FFF2-40B4-BE49-F238E27FC236}">
                <a16:creationId xmlns:a16="http://schemas.microsoft.com/office/drawing/2014/main" id="{42067FEB-A4A0-4C41-A028-8568586CA4E8}"/>
              </a:ext>
            </a:extLst>
          </p:cNvPr>
          <p:cNvGrpSpPr/>
          <p:nvPr/>
        </p:nvGrpSpPr>
        <p:grpSpPr>
          <a:xfrm>
            <a:off x="1746088" y="6939541"/>
            <a:ext cx="9052242" cy="5139947"/>
            <a:chOff x="565056" y="3557787"/>
            <a:chExt cx="5374710" cy="3051810"/>
          </a:xfrm>
        </p:grpSpPr>
        <p:sp>
          <p:nvSpPr>
            <p:cNvPr id="40" name="椭圆 39">
              <a:extLst>
                <a:ext uri="{FF2B5EF4-FFF2-40B4-BE49-F238E27FC236}">
                  <a16:creationId xmlns:a16="http://schemas.microsoft.com/office/drawing/2014/main" id="{9DEF8229-214D-451A-8BE2-B00CA2E7283D}"/>
                </a:ext>
              </a:extLst>
            </p:cNvPr>
            <p:cNvSpPr/>
            <p:nvPr/>
          </p:nvSpPr>
          <p:spPr>
            <a:xfrm>
              <a:off x="565056" y="6396080"/>
              <a:ext cx="5374710" cy="21351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24"/>
            </a:p>
          </p:txBody>
        </p:sp>
        <p:grpSp>
          <p:nvGrpSpPr>
            <p:cNvPr id="41" name="组合 40">
              <a:extLst>
                <a:ext uri="{FF2B5EF4-FFF2-40B4-BE49-F238E27FC236}">
                  <a16:creationId xmlns:a16="http://schemas.microsoft.com/office/drawing/2014/main" id="{04800252-CC30-40D3-B847-B5127D1BC19D}"/>
                </a:ext>
              </a:extLst>
            </p:cNvPr>
            <p:cNvGrpSpPr/>
            <p:nvPr/>
          </p:nvGrpSpPr>
          <p:grpSpPr>
            <a:xfrm>
              <a:off x="1354986" y="3898635"/>
              <a:ext cx="3751203" cy="2591375"/>
              <a:chOff x="7450867" y="-3686766"/>
              <a:chExt cx="10535201" cy="7277845"/>
            </a:xfrm>
          </p:grpSpPr>
          <p:sp>
            <p:nvSpPr>
              <p:cNvPr id="51" name="Freeform 20">
                <a:extLst>
                  <a:ext uri="{FF2B5EF4-FFF2-40B4-BE49-F238E27FC236}">
                    <a16:creationId xmlns:a16="http://schemas.microsoft.com/office/drawing/2014/main" id="{E2607AB5-6028-46BC-BEFC-B8259EFF6201}"/>
                  </a:ext>
                </a:extLst>
              </p:cNvPr>
              <p:cNvSpPr>
                <a:spLocks/>
              </p:cNvSpPr>
              <p:nvPr/>
            </p:nvSpPr>
            <p:spPr bwMode="auto">
              <a:xfrm>
                <a:off x="8956122" y="-23659"/>
                <a:ext cx="1752600" cy="1720850"/>
              </a:xfrm>
              <a:custGeom>
                <a:avLst/>
                <a:gdLst>
                  <a:gd name="T0" fmla="*/ 402 w 413"/>
                  <a:gd name="T1" fmla="*/ 338 h 405"/>
                  <a:gd name="T2" fmla="*/ 200 w 413"/>
                  <a:gd name="T3" fmla="*/ 252 h 405"/>
                  <a:gd name="T4" fmla="*/ 201 w 413"/>
                  <a:gd name="T5" fmla="*/ 38 h 405"/>
                  <a:gd name="T6" fmla="*/ 55 w 413"/>
                  <a:gd name="T7" fmla="*/ 0 h 405"/>
                  <a:gd name="T8" fmla="*/ 23 w 413"/>
                  <a:gd name="T9" fmla="*/ 73 h 405"/>
                  <a:gd name="T10" fmla="*/ 0 w 413"/>
                  <a:gd name="T11" fmla="*/ 163 h 405"/>
                  <a:gd name="T12" fmla="*/ 314 w 413"/>
                  <a:gd name="T13" fmla="*/ 369 h 405"/>
                  <a:gd name="T14" fmla="*/ 413 w 413"/>
                  <a:gd name="T15" fmla="*/ 336 h 405"/>
                  <a:gd name="T16" fmla="*/ 402 w 413"/>
                  <a:gd name="T17" fmla="*/ 338 h 405"/>
                  <a:gd name="T18" fmla="*/ 402 w 413"/>
                  <a:gd name="T19" fmla="*/ 33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3" h="405">
                    <a:moveTo>
                      <a:pt x="402" y="338"/>
                    </a:moveTo>
                    <a:cubicBezTo>
                      <a:pt x="326" y="357"/>
                      <a:pt x="242" y="316"/>
                      <a:pt x="200" y="252"/>
                    </a:cubicBezTo>
                    <a:cubicBezTo>
                      <a:pt x="158" y="188"/>
                      <a:pt x="158" y="102"/>
                      <a:pt x="201" y="38"/>
                    </a:cubicBezTo>
                    <a:cubicBezTo>
                      <a:pt x="55" y="0"/>
                      <a:pt x="55" y="0"/>
                      <a:pt x="55" y="0"/>
                    </a:cubicBezTo>
                    <a:cubicBezTo>
                      <a:pt x="41" y="22"/>
                      <a:pt x="30" y="47"/>
                      <a:pt x="23" y="73"/>
                    </a:cubicBezTo>
                    <a:cubicBezTo>
                      <a:pt x="16" y="101"/>
                      <a:pt x="0" y="134"/>
                      <a:pt x="0" y="163"/>
                    </a:cubicBezTo>
                    <a:cubicBezTo>
                      <a:pt x="18" y="305"/>
                      <a:pt x="174" y="405"/>
                      <a:pt x="314" y="369"/>
                    </a:cubicBezTo>
                    <a:cubicBezTo>
                      <a:pt x="413" y="336"/>
                      <a:pt x="413" y="336"/>
                      <a:pt x="413" y="336"/>
                    </a:cubicBezTo>
                    <a:cubicBezTo>
                      <a:pt x="410" y="337"/>
                      <a:pt x="406" y="338"/>
                      <a:pt x="402" y="338"/>
                    </a:cubicBezTo>
                    <a:cubicBezTo>
                      <a:pt x="402" y="338"/>
                      <a:pt x="406" y="338"/>
                      <a:pt x="402" y="338"/>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2" name="Freeform 43">
                <a:extLst>
                  <a:ext uri="{FF2B5EF4-FFF2-40B4-BE49-F238E27FC236}">
                    <a16:creationId xmlns:a16="http://schemas.microsoft.com/office/drawing/2014/main" id="{404C8A88-C905-40E2-9D46-EAA9E564C266}"/>
                  </a:ext>
                </a:extLst>
              </p:cNvPr>
              <p:cNvSpPr>
                <a:spLocks/>
              </p:cNvSpPr>
              <p:nvPr/>
            </p:nvSpPr>
            <p:spPr bwMode="auto">
              <a:xfrm>
                <a:off x="11318905" y="-1473555"/>
                <a:ext cx="1465263" cy="800100"/>
              </a:xfrm>
              <a:custGeom>
                <a:avLst/>
                <a:gdLst>
                  <a:gd name="T0" fmla="*/ 57 w 343"/>
                  <a:gd name="T1" fmla="*/ 100 h 186"/>
                  <a:gd name="T2" fmla="*/ 0 w 343"/>
                  <a:gd name="T3" fmla="*/ 0 h 186"/>
                  <a:gd name="T4" fmla="*/ 178 w 343"/>
                  <a:gd name="T5" fmla="*/ 104 h 186"/>
                  <a:gd name="T6" fmla="*/ 310 w 343"/>
                  <a:gd name="T7" fmla="*/ 56 h 186"/>
                  <a:gd name="T8" fmla="*/ 342 w 343"/>
                  <a:gd name="T9" fmla="*/ 22 h 186"/>
                  <a:gd name="T10" fmla="*/ 342 w 343"/>
                  <a:gd name="T11" fmla="*/ 81 h 186"/>
                  <a:gd name="T12" fmla="*/ 342 w 343"/>
                  <a:gd name="T13" fmla="*/ 112 h 186"/>
                  <a:gd name="T14" fmla="*/ 313 w 343"/>
                  <a:gd name="T15" fmla="*/ 147 h 186"/>
                  <a:gd name="T16" fmla="*/ 204 w 343"/>
                  <a:gd name="T17" fmla="*/ 186 h 186"/>
                  <a:gd name="T18" fmla="*/ 57 w 343"/>
                  <a:gd name="T19" fmla="*/ 100 h 186"/>
                  <a:gd name="T20" fmla="*/ 57 w 343"/>
                  <a:gd name="T21" fmla="*/ 10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186">
                    <a:moveTo>
                      <a:pt x="57" y="100"/>
                    </a:moveTo>
                    <a:cubicBezTo>
                      <a:pt x="38" y="67"/>
                      <a:pt x="19" y="33"/>
                      <a:pt x="0" y="0"/>
                    </a:cubicBezTo>
                    <a:cubicBezTo>
                      <a:pt x="36" y="63"/>
                      <a:pt x="105" y="104"/>
                      <a:pt x="178" y="104"/>
                    </a:cubicBezTo>
                    <a:cubicBezTo>
                      <a:pt x="226" y="104"/>
                      <a:pt x="273" y="87"/>
                      <a:pt x="310" y="56"/>
                    </a:cubicBezTo>
                    <a:cubicBezTo>
                      <a:pt x="322" y="46"/>
                      <a:pt x="333" y="34"/>
                      <a:pt x="342" y="22"/>
                    </a:cubicBezTo>
                    <a:cubicBezTo>
                      <a:pt x="342" y="42"/>
                      <a:pt x="343" y="61"/>
                      <a:pt x="342" y="81"/>
                    </a:cubicBezTo>
                    <a:cubicBezTo>
                      <a:pt x="342" y="91"/>
                      <a:pt x="342" y="101"/>
                      <a:pt x="342" y="112"/>
                    </a:cubicBezTo>
                    <a:cubicBezTo>
                      <a:pt x="342" y="125"/>
                      <a:pt x="322" y="139"/>
                      <a:pt x="313" y="147"/>
                    </a:cubicBezTo>
                    <a:cubicBezTo>
                      <a:pt x="282" y="172"/>
                      <a:pt x="244" y="186"/>
                      <a:pt x="204" y="186"/>
                    </a:cubicBezTo>
                    <a:cubicBezTo>
                      <a:pt x="144" y="186"/>
                      <a:pt x="87" y="153"/>
                      <a:pt x="57" y="100"/>
                    </a:cubicBezTo>
                    <a:cubicBezTo>
                      <a:pt x="38" y="67"/>
                      <a:pt x="64" y="113"/>
                      <a:pt x="57" y="10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nvGrpSpPr>
              <p:cNvPr id="53" name="组合 52">
                <a:extLst>
                  <a:ext uri="{FF2B5EF4-FFF2-40B4-BE49-F238E27FC236}">
                    <a16:creationId xmlns:a16="http://schemas.microsoft.com/office/drawing/2014/main" id="{4700ED4B-73C3-4690-964A-A7B1B82F9027}"/>
                  </a:ext>
                </a:extLst>
              </p:cNvPr>
              <p:cNvGrpSpPr/>
              <p:nvPr/>
            </p:nvGrpSpPr>
            <p:grpSpPr>
              <a:xfrm>
                <a:off x="7450867" y="-3686766"/>
                <a:ext cx="5184696" cy="5138949"/>
                <a:chOff x="7341882" y="-3124840"/>
                <a:chExt cx="4084161" cy="4048125"/>
              </a:xfrm>
            </p:grpSpPr>
            <p:grpSp>
              <p:nvGrpSpPr>
                <p:cNvPr id="73" name="组合 72">
                  <a:extLst>
                    <a:ext uri="{FF2B5EF4-FFF2-40B4-BE49-F238E27FC236}">
                      <a16:creationId xmlns:a16="http://schemas.microsoft.com/office/drawing/2014/main" id="{5750EAB0-D2C7-41AD-A2E6-04CDAB17A9AC}"/>
                    </a:ext>
                  </a:extLst>
                </p:cNvPr>
                <p:cNvGrpSpPr/>
                <p:nvPr/>
              </p:nvGrpSpPr>
              <p:grpSpPr>
                <a:xfrm>
                  <a:off x="7341882" y="-2637332"/>
                  <a:ext cx="4084161" cy="3537286"/>
                  <a:chOff x="-4233862" y="1119341"/>
                  <a:chExt cx="5216525" cy="4518025"/>
                </a:xfrm>
                <a:solidFill>
                  <a:schemeClr val="accent3">
                    <a:lumMod val="75000"/>
                  </a:schemeClr>
                </a:solidFill>
              </p:grpSpPr>
              <p:sp>
                <p:nvSpPr>
                  <p:cNvPr id="76" name="Freeform 52">
                    <a:extLst>
                      <a:ext uri="{FF2B5EF4-FFF2-40B4-BE49-F238E27FC236}">
                        <a16:creationId xmlns:a16="http://schemas.microsoft.com/office/drawing/2014/main" id="{3DDAE29F-4B3B-4CEE-964C-7EE1F053C0E8}"/>
                      </a:ext>
                    </a:extLst>
                  </p:cNvPr>
                  <p:cNvSpPr>
                    <a:spLocks/>
                  </p:cNvSpPr>
                  <p:nvPr/>
                </p:nvSpPr>
                <p:spPr bwMode="auto">
                  <a:xfrm>
                    <a:off x="-650875" y="1119341"/>
                    <a:ext cx="1633538" cy="2109788"/>
                  </a:xfrm>
                  <a:custGeom>
                    <a:avLst/>
                    <a:gdLst>
                      <a:gd name="T0" fmla="*/ 382 w 385"/>
                      <a:gd name="T1" fmla="*/ 75 h 497"/>
                      <a:gd name="T2" fmla="*/ 46 w 385"/>
                      <a:gd name="T3" fmla="*/ 152 h 497"/>
                      <a:gd name="T4" fmla="*/ 50 w 385"/>
                      <a:gd name="T5" fmla="*/ 401 h 497"/>
                      <a:gd name="T6" fmla="*/ 111 w 385"/>
                      <a:gd name="T7" fmla="*/ 497 h 497"/>
                      <a:gd name="T8" fmla="*/ 130 w 385"/>
                      <a:gd name="T9" fmla="*/ 262 h 497"/>
                      <a:gd name="T10" fmla="*/ 385 w 385"/>
                      <a:gd name="T11" fmla="*/ 228 h 497"/>
                      <a:gd name="T12" fmla="*/ 382 w 385"/>
                      <a:gd name="T13" fmla="*/ 75 h 497"/>
                    </a:gdLst>
                    <a:ahLst/>
                    <a:cxnLst>
                      <a:cxn ang="0">
                        <a:pos x="T0" y="T1"/>
                      </a:cxn>
                      <a:cxn ang="0">
                        <a:pos x="T2" y="T3"/>
                      </a:cxn>
                      <a:cxn ang="0">
                        <a:pos x="T4" y="T5"/>
                      </a:cxn>
                      <a:cxn ang="0">
                        <a:pos x="T6" y="T7"/>
                      </a:cxn>
                      <a:cxn ang="0">
                        <a:pos x="T8" y="T9"/>
                      </a:cxn>
                      <a:cxn ang="0">
                        <a:pos x="T10" y="T11"/>
                      </a:cxn>
                      <a:cxn ang="0">
                        <a:pos x="T12" y="T13"/>
                      </a:cxn>
                    </a:cxnLst>
                    <a:rect l="0" t="0" r="r" b="b"/>
                    <a:pathLst>
                      <a:path w="385" h="497">
                        <a:moveTo>
                          <a:pt x="382" y="75"/>
                        </a:moveTo>
                        <a:cubicBezTo>
                          <a:pt x="270" y="0"/>
                          <a:pt x="114" y="37"/>
                          <a:pt x="46" y="152"/>
                        </a:cubicBezTo>
                        <a:cubicBezTo>
                          <a:pt x="0" y="228"/>
                          <a:pt x="2" y="326"/>
                          <a:pt x="50" y="401"/>
                        </a:cubicBezTo>
                        <a:cubicBezTo>
                          <a:pt x="111" y="497"/>
                          <a:pt x="111" y="497"/>
                          <a:pt x="111" y="497"/>
                        </a:cubicBezTo>
                        <a:cubicBezTo>
                          <a:pt x="64" y="424"/>
                          <a:pt x="72" y="327"/>
                          <a:pt x="130" y="262"/>
                        </a:cubicBezTo>
                        <a:cubicBezTo>
                          <a:pt x="193" y="190"/>
                          <a:pt x="304" y="175"/>
                          <a:pt x="385" y="228"/>
                        </a:cubicBezTo>
                        <a:lnTo>
                          <a:pt x="382" y="7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7" name="Freeform 53">
                    <a:extLst>
                      <a:ext uri="{FF2B5EF4-FFF2-40B4-BE49-F238E27FC236}">
                        <a16:creationId xmlns:a16="http://schemas.microsoft.com/office/drawing/2014/main" id="{FF1F65B1-9BED-4F24-B013-195615607F70}"/>
                      </a:ext>
                    </a:extLst>
                  </p:cNvPr>
                  <p:cNvSpPr>
                    <a:spLocks/>
                  </p:cNvSpPr>
                  <p:nvPr/>
                </p:nvSpPr>
                <p:spPr bwMode="auto">
                  <a:xfrm>
                    <a:off x="-4233862" y="4083203"/>
                    <a:ext cx="2635250" cy="187325"/>
                  </a:xfrm>
                  <a:custGeom>
                    <a:avLst/>
                    <a:gdLst>
                      <a:gd name="T0" fmla="*/ 1308 w 1660"/>
                      <a:gd name="T1" fmla="*/ 0 h 118"/>
                      <a:gd name="T2" fmla="*/ 1177 w 1660"/>
                      <a:gd name="T3" fmla="*/ 0 h 118"/>
                      <a:gd name="T4" fmla="*/ 0 w 1660"/>
                      <a:gd name="T5" fmla="*/ 0 h 118"/>
                      <a:gd name="T6" fmla="*/ 586 w 1660"/>
                      <a:gd name="T7" fmla="*/ 118 h 118"/>
                      <a:gd name="T8" fmla="*/ 1556 w 1660"/>
                      <a:gd name="T9" fmla="*/ 118 h 118"/>
                      <a:gd name="T10" fmla="*/ 1660 w 1660"/>
                      <a:gd name="T11" fmla="*/ 118 h 118"/>
                      <a:gd name="T12" fmla="*/ 1308 w 1660"/>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660" h="118">
                        <a:moveTo>
                          <a:pt x="1308" y="0"/>
                        </a:moveTo>
                        <a:lnTo>
                          <a:pt x="1177" y="0"/>
                        </a:lnTo>
                        <a:lnTo>
                          <a:pt x="0" y="0"/>
                        </a:lnTo>
                        <a:lnTo>
                          <a:pt x="586" y="118"/>
                        </a:lnTo>
                        <a:lnTo>
                          <a:pt x="1556" y="118"/>
                        </a:lnTo>
                        <a:lnTo>
                          <a:pt x="1660" y="118"/>
                        </a:lnTo>
                        <a:lnTo>
                          <a:pt x="130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78" name="Freeform 54">
                    <a:extLst>
                      <a:ext uri="{FF2B5EF4-FFF2-40B4-BE49-F238E27FC236}">
                        <a16:creationId xmlns:a16="http://schemas.microsoft.com/office/drawing/2014/main" id="{5C99A2F9-46FA-4228-AB54-C01D4D0D938E}"/>
                      </a:ext>
                    </a:extLst>
                  </p:cNvPr>
                  <p:cNvSpPr>
                    <a:spLocks/>
                  </p:cNvSpPr>
                  <p:nvPr/>
                </p:nvSpPr>
                <p:spPr bwMode="auto">
                  <a:xfrm>
                    <a:off x="-1104900" y="4083203"/>
                    <a:ext cx="2087563" cy="187325"/>
                  </a:xfrm>
                  <a:custGeom>
                    <a:avLst/>
                    <a:gdLst>
                      <a:gd name="T0" fmla="*/ 1307 w 1315"/>
                      <a:gd name="T1" fmla="*/ 0 h 118"/>
                      <a:gd name="T2" fmla="*/ 131 w 1315"/>
                      <a:gd name="T3" fmla="*/ 0 h 118"/>
                      <a:gd name="T4" fmla="*/ 0 w 1315"/>
                      <a:gd name="T5" fmla="*/ 0 h 118"/>
                      <a:gd name="T6" fmla="*/ 237 w 1315"/>
                      <a:gd name="T7" fmla="*/ 118 h 118"/>
                      <a:gd name="T8" fmla="*/ 344 w 1315"/>
                      <a:gd name="T9" fmla="*/ 118 h 118"/>
                      <a:gd name="T10" fmla="*/ 1315 w 1315"/>
                      <a:gd name="T11" fmla="*/ 118 h 118"/>
                      <a:gd name="T12" fmla="*/ 1307 w 1315"/>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315" h="118">
                        <a:moveTo>
                          <a:pt x="1307" y="0"/>
                        </a:moveTo>
                        <a:lnTo>
                          <a:pt x="131" y="0"/>
                        </a:lnTo>
                        <a:lnTo>
                          <a:pt x="0" y="0"/>
                        </a:lnTo>
                        <a:lnTo>
                          <a:pt x="237" y="118"/>
                        </a:lnTo>
                        <a:lnTo>
                          <a:pt x="344" y="118"/>
                        </a:lnTo>
                        <a:lnTo>
                          <a:pt x="1315" y="118"/>
                        </a:lnTo>
                        <a:lnTo>
                          <a:pt x="130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dirty="0"/>
                  </a:p>
                </p:txBody>
              </p:sp>
              <p:sp>
                <p:nvSpPr>
                  <p:cNvPr id="79" name="Freeform 55">
                    <a:extLst>
                      <a:ext uri="{FF2B5EF4-FFF2-40B4-BE49-F238E27FC236}">
                        <a16:creationId xmlns:a16="http://schemas.microsoft.com/office/drawing/2014/main" id="{89B50546-4489-4C53-B8F1-46EAB17E880F}"/>
                      </a:ext>
                    </a:extLst>
                  </p:cNvPr>
                  <p:cNvSpPr>
                    <a:spLocks/>
                  </p:cNvSpPr>
                  <p:nvPr/>
                </p:nvSpPr>
                <p:spPr bwMode="auto">
                  <a:xfrm>
                    <a:off x="-1462087" y="4083203"/>
                    <a:ext cx="1019175" cy="1554163"/>
                  </a:xfrm>
                  <a:custGeom>
                    <a:avLst/>
                    <a:gdLst>
                      <a:gd name="T0" fmla="*/ 240 w 240"/>
                      <a:gd name="T1" fmla="*/ 177 h 366"/>
                      <a:gd name="T2" fmla="*/ 173 w 240"/>
                      <a:gd name="T3" fmla="*/ 44 h 366"/>
                      <a:gd name="T4" fmla="*/ 84 w 240"/>
                      <a:gd name="T5" fmla="*/ 0 h 366"/>
                      <a:gd name="T6" fmla="*/ 159 w 240"/>
                      <a:gd name="T7" fmla="*/ 217 h 366"/>
                      <a:gd name="T8" fmla="*/ 0 w 240"/>
                      <a:gd name="T9" fmla="*/ 366 h 366"/>
                      <a:gd name="T10" fmla="*/ 104 w 240"/>
                      <a:gd name="T11" fmla="*/ 345 h 366"/>
                      <a:gd name="T12" fmla="*/ 240 w 240"/>
                      <a:gd name="T13" fmla="*/ 177 h 366"/>
                    </a:gdLst>
                    <a:ahLst/>
                    <a:cxnLst>
                      <a:cxn ang="0">
                        <a:pos x="T0" y="T1"/>
                      </a:cxn>
                      <a:cxn ang="0">
                        <a:pos x="T2" y="T3"/>
                      </a:cxn>
                      <a:cxn ang="0">
                        <a:pos x="T4" y="T5"/>
                      </a:cxn>
                      <a:cxn ang="0">
                        <a:pos x="T6" y="T7"/>
                      </a:cxn>
                      <a:cxn ang="0">
                        <a:pos x="T8" y="T9"/>
                      </a:cxn>
                      <a:cxn ang="0">
                        <a:pos x="T10" y="T11"/>
                      </a:cxn>
                      <a:cxn ang="0">
                        <a:pos x="T12" y="T13"/>
                      </a:cxn>
                    </a:cxnLst>
                    <a:rect l="0" t="0" r="r" b="b"/>
                    <a:pathLst>
                      <a:path w="240" h="366">
                        <a:moveTo>
                          <a:pt x="240" y="177"/>
                        </a:moveTo>
                        <a:cubicBezTo>
                          <a:pt x="239" y="125"/>
                          <a:pt x="215" y="76"/>
                          <a:pt x="173" y="44"/>
                        </a:cubicBezTo>
                        <a:cubicBezTo>
                          <a:pt x="84" y="0"/>
                          <a:pt x="84" y="0"/>
                          <a:pt x="84" y="0"/>
                        </a:cubicBezTo>
                        <a:cubicBezTo>
                          <a:pt x="150" y="51"/>
                          <a:pt x="180" y="137"/>
                          <a:pt x="159" y="217"/>
                        </a:cubicBezTo>
                        <a:cubicBezTo>
                          <a:pt x="139" y="292"/>
                          <a:pt x="76" y="351"/>
                          <a:pt x="0" y="366"/>
                        </a:cubicBezTo>
                        <a:cubicBezTo>
                          <a:pt x="104" y="345"/>
                          <a:pt x="104" y="345"/>
                          <a:pt x="104" y="345"/>
                        </a:cubicBezTo>
                        <a:cubicBezTo>
                          <a:pt x="183" y="329"/>
                          <a:pt x="240" y="257"/>
                          <a:pt x="240" y="177"/>
                        </a:cubicBez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80" name="Freeform 56">
                    <a:extLst>
                      <a:ext uri="{FF2B5EF4-FFF2-40B4-BE49-F238E27FC236}">
                        <a16:creationId xmlns:a16="http://schemas.microsoft.com/office/drawing/2014/main" id="{FC7E63D0-6C10-4427-8982-FD57E68B6984}"/>
                      </a:ext>
                    </a:extLst>
                  </p:cNvPr>
                  <p:cNvSpPr>
                    <a:spLocks/>
                  </p:cNvSpPr>
                  <p:nvPr/>
                </p:nvSpPr>
                <p:spPr bwMode="auto">
                  <a:xfrm>
                    <a:off x="969963" y="3119591"/>
                    <a:ext cx="12700" cy="1150938"/>
                  </a:xfrm>
                  <a:custGeom>
                    <a:avLst/>
                    <a:gdLst>
                      <a:gd name="T0" fmla="*/ 0 w 8"/>
                      <a:gd name="T1" fmla="*/ 0 h 725"/>
                      <a:gd name="T2" fmla="*/ 8 w 8"/>
                      <a:gd name="T3" fmla="*/ 136 h 725"/>
                      <a:gd name="T4" fmla="*/ 8 w 8"/>
                      <a:gd name="T5" fmla="*/ 725 h 725"/>
                      <a:gd name="T6" fmla="*/ 0 w 8"/>
                      <a:gd name="T7" fmla="*/ 607 h 725"/>
                      <a:gd name="T8" fmla="*/ 0 w 8"/>
                      <a:gd name="T9" fmla="*/ 0 h 725"/>
                    </a:gdLst>
                    <a:ahLst/>
                    <a:cxnLst>
                      <a:cxn ang="0">
                        <a:pos x="T0" y="T1"/>
                      </a:cxn>
                      <a:cxn ang="0">
                        <a:pos x="T2" y="T3"/>
                      </a:cxn>
                      <a:cxn ang="0">
                        <a:pos x="T4" y="T5"/>
                      </a:cxn>
                      <a:cxn ang="0">
                        <a:pos x="T6" y="T7"/>
                      </a:cxn>
                      <a:cxn ang="0">
                        <a:pos x="T8" y="T9"/>
                      </a:cxn>
                    </a:cxnLst>
                    <a:rect l="0" t="0" r="r" b="b"/>
                    <a:pathLst>
                      <a:path w="8" h="725">
                        <a:moveTo>
                          <a:pt x="0" y="0"/>
                        </a:moveTo>
                        <a:lnTo>
                          <a:pt x="8" y="136"/>
                        </a:lnTo>
                        <a:lnTo>
                          <a:pt x="8" y="725"/>
                        </a:lnTo>
                        <a:lnTo>
                          <a:pt x="0" y="60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grpSp>
            <p:sp>
              <p:nvSpPr>
                <p:cNvPr id="74" name="Freeform 47">
                  <a:extLst>
                    <a:ext uri="{FF2B5EF4-FFF2-40B4-BE49-F238E27FC236}">
                      <a16:creationId xmlns:a16="http://schemas.microsoft.com/office/drawing/2014/main" id="{02F34D98-2D1E-4B3E-8578-AECA203AA026}"/>
                    </a:ext>
                  </a:extLst>
                </p:cNvPr>
                <p:cNvSpPr>
                  <a:spLocks/>
                </p:cNvSpPr>
                <p:nvPr/>
              </p:nvSpPr>
              <p:spPr bwMode="auto">
                <a:xfrm>
                  <a:off x="7355693" y="-3124840"/>
                  <a:ext cx="4070350" cy="4048125"/>
                </a:xfrm>
                <a:custGeom>
                  <a:avLst/>
                  <a:gdLst>
                    <a:gd name="T0" fmla="*/ 1226 w 1226"/>
                    <a:gd name="T1" fmla="*/ 0 h 1220"/>
                    <a:gd name="T2" fmla="*/ 1226 w 1226"/>
                    <a:gd name="T3" fmla="*/ 227 h 1220"/>
                    <a:gd name="T4" fmla="*/ 1196 w 1226"/>
                    <a:gd name="T5" fmla="*/ 211 h 1220"/>
                    <a:gd name="T6" fmla="*/ 1164 w 1226"/>
                    <a:gd name="T7" fmla="*/ 198 h 1220"/>
                    <a:gd name="T8" fmla="*/ 1130 w 1226"/>
                    <a:gd name="T9" fmla="*/ 190 h 1220"/>
                    <a:gd name="T10" fmla="*/ 1094 w 1226"/>
                    <a:gd name="T11" fmla="*/ 188 h 1220"/>
                    <a:gd name="T12" fmla="*/ 1002 w 1226"/>
                    <a:gd name="T13" fmla="*/ 206 h 1220"/>
                    <a:gd name="T14" fmla="*/ 926 w 1226"/>
                    <a:gd name="T15" fmla="*/ 257 h 1220"/>
                    <a:gd name="T16" fmla="*/ 875 w 1226"/>
                    <a:gd name="T17" fmla="*/ 333 h 1220"/>
                    <a:gd name="T18" fmla="*/ 856 w 1226"/>
                    <a:gd name="T19" fmla="*/ 426 h 1220"/>
                    <a:gd name="T20" fmla="*/ 875 w 1226"/>
                    <a:gd name="T21" fmla="*/ 518 h 1220"/>
                    <a:gd name="T22" fmla="*/ 926 w 1226"/>
                    <a:gd name="T23" fmla="*/ 594 h 1220"/>
                    <a:gd name="T24" fmla="*/ 1002 w 1226"/>
                    <a:gd name="T25" fmla="*/ 645 h 1220"/>
                    <a:gd name="T26" fmla="*/ 1094 w 1226"/>
                    <a:gd name="T27" fmla="*/ 664 h 1220"/>
                    <a:gd name="T28" fmla="*/ 1226 w 1226"/>
                    <a:gd name="T29" fmla="*/ 624 h 1220"/>
                    <a:gd name="T30" fmla="*/ 1226 w 1226"/>
                    <a:gd name="T31" fmla="*/ 851 h 1220"/>
                    <a:gd name="T32" fmla="*/ 785 w 1226"/>
                    <a:gd name="T33" fmla="*/ 851 h 1220"/>
                    <a:gd name="T34" fmla="*/ 737 w 1226"/>
                    <a:gd name="T35" fmla="*/ 851 h 1220"/>
                    <a:gd name="T36" fmla="*/ 746 w 1226"/>
                    <a:gd name="T37" fmla="*/ 858 h 1220"/>
                    <a:gd name="T38" fmla="*/ 755 w 1226"/>
                    <a:gd name="T39" fmla="*/ 866 h 1220"/>
                    <a:gd name="T40" fmla="*/ 763 w 1226"/>
                    <a:gd name="T41" fmla="*/ 875 h 1220"/>
                    <a:gd name="T42" fmla="*/ 771 w 1226"/>
                    <a:gd name="T43" fmla="*/ 884 h 1220"/>
                    <a:gd name="T44" fmla="*/ 791 w 1226"/>
                    <a:gd name="T45" fmla="*/ 912 h 1220"/>
                    <a:gd name="T46" fmla="*/ 806 w 1226"/>
                    <a:gd name="T47" fmla="*/ 944 h 1220"/>
                    <a:gd name="T48" fmla="*/ 815 w 1226"/>
                    <a:gd name="T49" fmla="*/ 978 h 1220"/>
                    <a:gd name="T50" fmla="*/ 818 w 1226"/>
                    <a:gd name="T51" fmla="*/ 1015 h 1220"/>
                    <a:gd name="T52" fmla="*/ 802 w 1226"/>
                    <a:gd name="T53" fmla="*/ 1094 h 1220"/>
                    <a:gd name="T54" fmla="*/ 758 w 1226"/>
                    <a:gd name="T55" fmla="*/ 1160 h 1220"/>
                    <a:gd name="T56" fmla="*/ 693 w 1226"/>
                    <a:gd name="T57" fmla="*/ 1204 h 1220"/>
                    <a:gd name="T58" fmla="*/ 613 w 1226"/>
                    <a:gd name="T59" fmla="*/ 1220 h 1220"/>
                    <a:gd name="T60" fmla="*/ 533 w 1226"/>
                    <a:gd name="T61" fmla="*/ 1204 h 1220"/>
                    <a:gd name="T62" fmla="*/ 468 w 1226"/>
                    <a:gd name="T63" fmla="*/ 1160 h 1220"/>
                    <a:gd name="T64" fmla="*/ 423 w 1226"/>
                    <a:gd name="T65" fmla="*/ 1094 h 1220"/>
                    <a:gd name="T66" fmla="*/ 407 w 1226"/>
                    <a:gd name="T67" fmla="*/ 1015 h 1220"/>
                    <a:gd name="T68" fmla="*/ 410 w 1226"/>
                    <a:gd name="T69" fmla="*/ 978 h 1220"/>
                    <a:gd name="T70" fmla="*/ 420 w 1226"/>
                    <a:gd name="T71" fmla="*/ 944 h 1220"/>
                    <a:gd name="T72" fmla="*/ 435 w 1226"/>
                    <a:gd name="T73" fmla="*/ 912 h 1220"/>
                    <a:gd name="T74" fmla="*/ 455 w 1226"/>
                    <a:gd name="T75" fmla="*/ 884 h 1220"/>
                    <a:gd name="T76" fmla="*/ 489 w 1226"/>
                    <a:gd name="T77" fmla="*/ 851 h 1220"/>
                    <a:gd name="T78" fmla="*/ 440 w 1226"/>
                    <a:gd name="T79" fmla="*/ 851 h 1220"/>
                    <a:gd name="T80" fmla="*/ 0 w 1226"/>
                    <a:gd name="T81" fmla="*/ 851 h 1220"/>
                    <a:gd name="T82" fmla="*/ 0 w 1226"/>
                    <a:gd name="T83" fmla="*/ 164 h 1220"/>
                    <a:gd name="T84" fmla="*/ 159 w 1226"/>
                    <a:gd name="T85" fmla="*/ 0 h 1220"/>
                    <a:gd name="T86" fmla="*/ 1226 w 1226"/>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6" h="1220">
                      <a:moveTo>
                        <a:pt x="1226" y="0"/>
                      </a:moveTo>
                      <a:cubicBezTo>
                        <a:pt x="1226" y="227"/>
                        <a:pt x="1226" y="227"/>
                        <a:pt x="1226" y="227"/>
                      </a:cubicBezTo>
                      <a:cubicBezTo>
                        <a:pt x="1216" y="221"/>
                        <a:pt x="1206" y="215"/>
                        <a:pt x="1196" y="211"/>
                      </a:cubicBezTo>
                      <a:cubicBezTo>
                        <a:pt x="1186" y="206"/>
                        <a:pt x="1175" y="201"/>
                        <a:pt x="1164" y="198"/>
                      </a:cubicBezTo>
                      <a:cubicBezTo>
                        <a:pt x="1153" y="195"/>
                        <a:pt x="1142" y="192"/>
                        <a:pt x="1130" y="190"/>
                      </a:cubicBezTo>
                      <a:cubicBezTo>
                        <a:pt x="1118" y="189"/>
                        <a:pt x="1106" y="188"/>
                        <a:pt x="1094" y="188"/>
                      </a:cubicBezTo>
                      <a:cubicBezTo>
                        <a:pt x="1061" y="188"/>
                        <a:pt x="1030" y="194"/>
                        <a:pt x="1002" y="206"/>
                      </a:cubicBezTo>
                      <a:cubicBezTo>
                        <a:pt x="973" y="218"/>
                        <a:pt x="948" y="236"/>
                        <a:pt x="926" y="257"/>
                      </a:cubicBezTo>
                      <a:cubicBezTo>
                        <a:pt x="904" y="279"/>
                        <a:pt x="887" y="305"/>
                        <a:pt x="875" y="333"/>
                      </a:cubicBezTo>
                      <a:cubicBezTo>
                        <a:pt x="863" y="362"/>
                        <a:pt x="856" y="393"/>
                        <a:pt x="856" y="426"/>
                      </a:cubicBezTo>
                      <a:cubicBezTo>
                        <a:pt x="856" y="458"/>
                        <a:pt x="863" y="490"/>
                        <a:pt x="875" y="518"/>
                      </a:cubicBezTo>
                      <a:cubicBezTo>
                        <a:pt x="887" y="547"/>
                        <a:pt x="904" y="572"/>
                        <a:pt x="926" y="594"/>
                      </a:cubicBezTo>
                      <a:cubicBezTo>
                        <a:pt x="948" y="615"/>
                        <a:pt x="973" y="633"/>
                        <a:pt x="1002" y="645"/>
                      </a:cubicBezTo>
                      <a:cubicBezTo>
                        <a:pt x="1030" y="657"/>
                        <a:pt x="1061" y="664"/>
                        <a:pt x="1094" y="664"/>
                      </a:cubicBezTo>
                      <a:cubicBezTo>
                        <a:pt x="1141" y="664"/>
                        <a:pt x="1187" y="650"/>
                        <a:pt x="1226" y="624"/>
                      </a:cubicBezTo>
                      <a:cubicBezTo>
                        <a:pt x="1226" y="851"/>
                        <a:pt x="1226" y="851"/>
                        <a:pt x="1226" y="851"/>
                      </a:cubicBezTo>
                      <a:cubicBezTo>
                        <a:pt x="785" y="851"/>
                        <a:pt x="785" y="851"/>
                        <a:pt x="785" y="851"/>
                      </a:cubicBezTo>
                      <a:cubicBezTo>
                        <a:pt x="737" y="851"/>
                        <a:pt x="737" y="851"/>
                        <a:pt x="737" y="851"/>
                      </a:cubicBezTo>
                      <a:cubicBezTo>
                        <a:pt x="740" y="853"/>
                        <a:pt x="743" y="856"/>
                        <a:pt x="746" y="858"/>
                      </a:cubicBezTo>
                      <a:cubicBezTo>
                        <a:pt x="749" y="861"/>
                        <a:pt x="752" y="864"/>
                        <a:pt x="755" y="866"/>
                      </a:cubicBezTo>
                      <a:cubicBezTo>
                        <a:pt x="758" y="869"/>
                        <a:pt x="761" y="872"/>
                        <a:pt x="763" y="875"/>
                      </a:cubicBezTo>
                      <a:cubicBezTo>
                        <a:pt x="766" y="878"/>
                        <a:pt x="769" y="881"/>
                        <a:pt x="771" y="884"/>
                      </a:cubicBezTo>
                      <a:cubicBezTo>
                        <a:pt x="779" y="892"/>
                        <a:pt x="785" y="902"/>
                        <a:pt x="791" y="912"/>
                      </a:cubicBezTo>
                      <a:cubicBezTo>
                        <a:pt x="797" y="922"/>
                        <a:pt x="802" y="933"/>
                        <a:pt x="806" y="944"/>
                      </a:cubicBezTo>
                      <a:cubicBezTo>
                        <a:pt x="810" y="955"/>
                        <a:pt x="813" y="966"/>
                        <a:pt x="815" y="978"/>
                      </a:cubicBezTo>
                      <a:cubicBezTo>
                        <a:pt x="817" y="990"/>
                        <a:pt x="818" y="1002"/>
                        <a:pt x="818" y="1015"/>
                      </a:cubicBezTo>
                      <a:cubicBezTo>
                        <a:pt x="818" y="1043"/>
                        <a:pt x="813" y="1070"/>
                        <a:pt x="802" y="1094"/>
                      </a:cubicBezTo>
                      <a:cubicBezTo>
                        <a:pt x="792" y="1119"/>
                        <a:pt x="777" y="1141"/>
                        <a:pt x="758" y="1160"/>
                      </a:cubicBezTo>
                      <a:cubicBezTo>
                        <a:pt x="740" y="1178"/>
                        <a:pt x="717" y="1194"/>
                        <a:pt x="693" y="1204"/>
                      </a:cubicBezTo>
                      <a:cubicBezTo>
                        <a:pt x="668" y="1214"/>
                        <a:pt x="641" y="1220"/>
                        <a:pt x="613" y="1220"/>
                      </a:cubicBezTo>
                      <a:cubicBezTo>
                        <a:pt x="585" y="1220"/>
                        <a:pt x="558" y="1214"/>
                        <a:pt x="533" y="1204"/>
                      </a:cubicBezTo>
                      <a:cubicBezTo>
                        <a:pt x="508" y="1194"/>
                        <a:pt x="486" y="1178"/>
                        <a:pt x="468" y="1160"/>
                      </a:cubicBezTo>
                      <a:cubicBezTo>
                        <a:pt x="449" y="1141"/>
                        <a:pt x="434" y="1119"/>
                        <a:pt x="423" y="1094"/>
                      </a:cubicBezTo>
                      <a:cubicBezTo>
                        <a:pt x="413" y="1070"/>
                        <a:pt x="407" y="1043"/>
                        <a:pt x="407" y="1015"/>
                      </a:cubicBezTo>
                      <a:cubicBezTo>
                        <a:pt x="407" y="1002"/>
                        <a:pt x="408" y="990"/>
                        <a:pt x="410" y="978"/>
                      </a:cubicBezTo>
                      <a:cubicBezTo>
                        <a:pt x="413" y="966"/>
                        <a:pt x="416" y="955"/>
                        <a:pt x="420" y="944"/>
                      </a:cubicBezTo>
                      <a:cubicBezTo>
                        <a:pt x="424" y="933"/>
                        <a:pt x="429" y="922"/>
                        <a:pt x="435" y="912"/>
                      </a:cubicBezTo>
                      <a:cubicBezTo>
                        <a:pt x="440" y="902"/>
                        <a:pt x="447" y="892"/>
                        <a:pt x="455" y="884"/>
                      </a:cubicBezTo>
                      <a:cubicBezTo>
                        <a:pt x="465" y="871"/>
                        <a:pt x="476" y="861"/>
                        <a:pt x="489" y="851"/>
                      </a:cubicBezTo>
                      <a:cubicBezTo>
                        <a:pt x="440" y="851"/>
                        <a:pt x="440" y="851"/>
                        <a:pt x="440" y="851"/>
                      </a:cubicBezTo>
                      <a:cubicBezTo>
                        <a:pt x="0" y="851"/>
                        <a:pt x="0" y="851"/>
                        <a:pt x="0" y="851"/>
                      </a:cubicBezTo>
                      <a:cubicBezTo>
                        <a:pt x="0" y="164"/>
                        <a:pt x="0" y="164"/>
                        <a:pt x="0" y="164"/>
                      </a:cubicBezTo>
                      <a:cubicBezTo>
                        <a:pt x="0" y="77"/>
                        <a:pt x="70" y="0"/>
                        <a:pt x="159"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dirty="0"/>
                </a:p>
              </p:txBody>
            </p:sp>
            <p:sp>
              <p:nvSpPr>
                <p:cNvPr id="75" name="Freeform 48">
                  <a:extLst>
                    <a:ext uri="{FF2B5EF4-FFF2-40B4-BE49-F238E27FC236}">
                      <a16:creationId xmlns:a16="http://schemas.microsoft.com/office/drawing/2014/main" id="{B561EEAF-240D-43AF-AA58-F65CDD9279DE}"/>
                    </a:ext>
                  </a:extLst>
                </p:cNvPr>
                <p:cNvSpPr>
                  <a:spLocks/>
                </p:cNvSpPr>
                <p:nvPr/>
              </p:nvSpPr>
              <p:spPr bwMode="auto">
                <a:xfrm>
                  <a:off x="7437449" y="-3044672"/>
                  <a:ext cx="3906838" cy="3887788"/>
                </a:xfrm>
                <a:custGeom>
                  <a:avLst/>
                  <a:gdLst>
                    <a:gd name="T0" fmla="*/ 589 w 1177"/>
                    <a:gd name="T1" fmla="*/ 1172 h 1172"/>
                    <a:gd name="T2" fmla="*/ 518 w 1177"/>
                    <a:gd name="T3" fmla="*/ 1157 h 1172"/>
                    <a:gd name="T4" fmla="*/ 461 w 1177"/>
                    <a:gd name="T5" fmla="*/ 1118 h 1172"/>
                    <a:gd name="T6" fmla="*/ 422 w 1177"/>
                    <a:gd name="T7" fmla="*/ 1061 h 1172"/>
                    <a:gd name="T8" fmla="*/ 408 w 1177"/>
                    <a:gd name="T9" fmla="*/ 990 h 1172"/>
                    <a:gd name="T10" fmla="*/ 410 w 1177"/>
                    <a:gd name="T11" fmla="*/ 958 h 1172"/>
                    <a:gd name="T12" fmla="*/ 419 w 1177"/>
                    <a:gd name="T13" fmla="*/ 928 h 1172"/>
                    <a:gd name="T14" fmla="*/ 432 w 1177"/>
                    <a:gd name="T15" fmla="*/ 900 h 1172"/>
                    <a:gd name="T16" fmla="*/ 449 w 1177"/>
                    <a:gd name="T17" fmla="*/ 875 h 1172"/>
                    <a:gd name="T18" fmla="*/ 479 w 1177"/>
                    <a:gd name="T19" fmla="*/ 846 h 1172"/>
                    <a:gd name="T20" fmla="*/ 536 w 1177"/>
                    <a:gd name="T21" fmla="*/ 802 h 1172"/>
                    <a:gd name="T22" fmla="*/ 0 w 1177"/>
                    <a:gd name="T23" fmla="*/ 802 h 1172"/>
                    <a:gd name="T24" fmla="*/ 0 w 1177"/>
                    <a:gd name="T25" fmla="*/ 139 h 1172"/>
                    <a:gd name="T26" fmla="*/ 135 w 1177"/>
                    <a:gd name="T27" fmla="*/ 0 h 1172"/>
                    <a:gd name="T28" fmla="*/ 1177 w 1177"/>
                    <a:gd name="T29" fmla="*/ 0 h 1172"/>
                    <a:gd name="T30" fmla="*/ 1177 w 1177"/>
                    <a:gd name="T31" fmla="*/ 162 h 1172"/>
                    <a:gd name="T32" fmla="*/ 1147 w 1177"/>
                    <a:gd name="T33" fmla="*/ 150 h 1172"/>
                    <a:gd name="T34" fmla="*/ 1110 w 1177"/>
                    <a:gd name="T35" fmla="*/ 142 h 1172"/>
                    <a:gd name="T36" fmla="*/ 1070 w 1177"/>
                    <a:gd name="T37" fmla="*/ 139 h 1172"/>
                    <a:gd name="T38" fmla="*/ 968 w 1177"/>
                    <a:gd name="T39" fmla="*/ 160 h 1172"/>
                    <a:gd name="T40" fmla="*/ 885 w 1177"/>
                    <a:gd name="T41" fmla="*/ 216 h 1172"/>
                    <a:gd name="T42" fmla="*/ 829 w 1177"/>
                    <a:gd name="T43" fmla="*/ 299 h 1172"/>
                    <a:gd name="T44" fmla="*/ 808 w 1177"/>
                    <a:gd name="T45" fmla="*/ 401 h 1172"/>
                    <a:gd name="T46" fmla="*/ 829 w 1177"/>
                    <a:gd name="T47" fmla="*/ 503 h 1172"/>
                    <a:gd name="T48" fmla="*/ 885 w 1177"/>
                    <a:gd name="T49" fmla="*/ 587 h 1172"/>
                    <a:gd name="T50" fmla="*/ 968 w 1177"/>
                    <a:gd name="T51" fmla="*/ 643 h 1172"/>
                    <a:gd name="T52" fmla="*/ 1070 w 1177"/>
                    <a:gd name="T53" fmla="*/ 664 h 1172"/>
                    <a:gd name="T54" fmla="*/ 1177 w 1177"/>
                    <a:gd name="T55" fmla="*/ 641 h 1172"/>
                    <a:gd name="T56" fmla="*/ 1177 w 1177"/>
                    <a:gd name="T57" fmla="*/ 802 h 1172"/>
                    <a:gd name="T58" fmla="*/ 641 w 1177"/>
                    <a:gd name="T59" fmla="*/ 802 h 1172"/>
                    <a:gd name="T60" fmla="*/ 698 w 1177"/>
                    <a:gd name="T61" fmla="*/ 846 h 1172"/>
                    <a:gd name="T62" fmla="*/ 707 w 1177"/>
                    <a:gd name="T63" fmla="*/ 853 h 1172"/>
                    <a:gd name="T64" fmla="*/ 714 w 1177"/>
                    <a:gd name="T65" fmla="*/ 860 h 1172"/>
                    <a:gd name="T66" fmla="*/ 722 w 1177"/>
                    <a:gd name="T67" fmla="*/ 867 h 1172"/>
                    <a:gd name="T68" fmla="*/ 728 w 1177"/>
                    <a:gd name="T69" fmla="*/ 875 h 1172"/>
                    <a:gd name="T70" fmla="*/ 746 w 1177"/>
                    <a:gd name="T71" fmla="*/ 900 h 1172"/>
                    <a:gd name="T72" fmla="*/ 759 w 1177"/>
                    <a:gd name="T73" fmla="*/ 928 h 1172"/>
                    <a:gd name="T74" fmla="*/ 767 w 1177"/>
                    <a:gd name="T75" fmla="*/ 958 h 1172"/>
                    <a:gd name="T76" fmla="*/ 770 w 1177"/>
                    <a:gd name="T77" fmla="*/ 990 h 1172"/>
                    <a:gd name="T78" fmla="*/ 756 w 1177"/>
                    <a:gd name="T79" fmla="*/ 1061 h 1172"/>
                    <a:gd name="T80" fmla="*/ 717 w 1177"/>
                    <a:gd name="T81" fmla="*/ 1118 h 1172"/>
                    <a:gd name="T82" fmla="*/ 659 w 1177"/>
                    <a:gd name="T83" fmla="*/ 1157 h 1172"/>
                    <a:gd name="T84" fmla="*/ 589 w 1177"/>
                    <a:gd name="T85"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2">
                      <a:moveTo>
                        <a:pt x="589" y="1172"/>
                      </a:moveTo>
                      <a:cubicBezTo>
                        <a:pt x="564" y="1172"/>
                        <a:pt x="541" y="1167"/>
                        <a:pt x="518" y="1157"/>
                      </a:cubicBezTo>
                      <a:cubicBezTo>
                        <a:pt x="497" y="1148"/>
                        <a:pt x="477" y="1135"/>
                        <a:pt x="461" y="1118"/>
                      </a:cubicBezTo>
                      <a:cubicBezTo>
                        <a:pt x="444" y="1102"/>
                        <a:pt x="431" y="1082"/>
                        <a:pt x="422" y="1061"/>
                      </a:cubicBezTo>
                      <a:cubicBezTo>
                        <a:pt x="412" y="1038"/>
                        <a:pt x="408" y="1015"/>
                        <a:pt x="408" y="990"/>
                      </a:cubicBezTo>
                      <a:cubicBezTo>
                        <a:pt x="408" y="979"/>
                        <a:pt x="409" y="969"/>
                        <a:pt x="410" y="958"/>
                      </a:cubicBezTo>
                      <a:cubicBezTo>
                        <a:pt x="412" y="948"/>
                        <a:pt x="415" y="938"/>
                        <a:pt x="419" y="928"/>
                      </a:cubicBezTo>
                      <a:cubicBezTo>
                        <a:pt x="422" y="918"/>
                        <a:pt x="427" y="909"/>
                        <a:pt x="432" y="900"/>
                      </a:cubicBezTo>
                      <a:cubicBezTo>
                        <a:pt x="437" y="891"/>
                        <a:pt x="443" y="883"/>
                        <a:pt x="449" y="875"/>
                      </a:cubicBezTo>
                      <a:cubicBezTo>
                        <a:pt x="458" y="864"/>
                        <a:pt x="468" y="855"/>
                        <a:pt x="479" y="846"/>
                      </a:cubicBezTo>
                      <a:cubicBezTo>
                        <a:pt x="536" y="802"/>
                        <a:pt x="536" y="802"/>
                        <a:pt x="536" y="802"/>
                      </a:cubicBezTo>
                      <a:cubicBezTo>
                        <a:pt x="0" y="802"/>
                        <a:pt x="0" y="802"/>
                        <a:pt x="0" y="802"/>
                      </a:cubicBezTo>
                      <a:cubicBezTo>
                        <a:pt x="0" y="139"/>
                        <a:pt x="0" y="139"/>
                        <a:pt x="0" y="139"/>
                      </a:cubicBezTo>
                      <a:cubicBezTo>
                        <a:pt x="0" y="64"/>
                        <a:pt x="62" y="0"/>
                        <a:pt x="135" y="0"/>
                      </a:cubicBezTo>
                      <a:cubicBezTo>
                        <a:pt x="1177" y="0"/>
                        <a:pt x="1177" y="0"/>
                        <a:pt x="1177" y="0"/>
                      </a:cubicBezTo>
                      <a:cubicBezTo>
                        <a:pt x="1177" y="162"/>
                        <a:pt x="1177" y="162"/>
                        <a:pt x="1177" y="162"/>
                      </a:cubicBezTo>
                      <a:cubicBezTo>
                        <a:pt x="1168" y="157"/>
                        <a:pt x="1157" y="154"/>
                        <a:pt x="1147" y="150"/>
                      </a:cubicBezTo>
                      <a:cubicBezTo>
                        <a:pt x="1135" y="147"/>
                        <a:pt x="1122" y="144"/>
                        <a:pt x="1110" y="142"/>
                      </a:cubicBezTo>
                      <a:cubicBezTo>
                        <a:pt x="1097" y="140"/>
                        <a:pt x="1083" y="139"/>
                        <a:pt x="1070" y="139"/>
                      </a:cubicBezTo>
                      <a:cubicBezTo>
                        <a:pt x="1035" y="139"/>
                        <a:pt x="1001" y="146"/>
                        <a:pt x="968" y="160"/>
                      </a:cubicBezTo>
                      <a:cubicBezTo>
                        <a:pt x="937" y="173"/>
                        <a:pt x="909" y="192"/>
                        <a:pt x="885" y="216"/>
                      </a:cubicBezTo>
                      <a:cubicBezTo>
                        <a:pt x="861" y="240"/>
                        <a:pt x="842" y="268"/>
                        <a:pt x="829" y="299"/>
                      </a:cubicBezTo>
                      <a:cubicBezTo>
                        <a:pt x="815" y="332"/>
                        <a:pt x="808" y="366"/>
                        <a:pt x="808" y="401"/>
                      </a:cubicBezTo>
                      <a:cubicBezTo>
                        <a:pt x="808" y="437"/>
                        <a:pt x="815" y="471"/>
                        <a:pt x="829" y="503"/>
                      </a:cubicBezTo>
                      <a:cubicBezTo>
                        <a:pt x="842" y="535"/>
                        <a:pt x="861" y="563"/>
                        <a:pt x="885" y="587"/>
                      </a:cubicBezTo>
                      <a:cubicBezTo>
                        <a:pt x="909" y="611"/>
                        <a:pt x="937" y="630"/>
                        <a:pt x="968" y="643"/>
                      </a:cubicBezTo>
                      <a:cubicBezTo>
                        <a:pt x="1001" y="657"/>
                        <a:pt x="1035" y="664"/>
                        <a:pt x="1070" y="664"/>
                      </a:cubicBezTo>
                      <a:cubicBezTo>
                        <a:pt x="1107" y="664"/>
                        <a:pt x="1144" y="656"/>
                        <a:pt x="1177" y="641"/>
                      </a:cubicBezTo>
                      <a:cubicBezTo>
                        <a:pt x="1177" y="802"/>
                        <a:pt x="1177" y="802"/>
                        <a:pt x="1177" y="802"/>
                      </a:cubicBezTo>
                      <a:cubicBezTo>
                        <a:pt x="641" y="802"/>
                        <a:pt x="641" y="802"/>
                        <a:pt x="641" y="802"/>
                      </a:cubicBezTo>
                      <a:cubicBezTo>
                        <a:pt x="698" y="846"/>
                        <a:pt x="698" y="846"/>
                        <a:pt x="698" y="846"/>
                      </a:cubicBezTo>
                      <a:cubicBezTo>
                        <a:pt x="701" y="848"/>
                        <a:pt x="704" y="850"/>
                        <a:pt x="707" y="853"/>
                      </a:cubicBezTo>
                      <a:cubicBezTo>
                        <a:pt x="709" y="855"/>
                        <a:pt x="712" y="857"/>
                        <a:pt x="714" y="860"/>
                      </a:cubicBezTo>
                      <a:cubicBezTo>
                        <a:pt x="717" y="862"/>
                        <a:pt x="719" y="864"/>
                        <a:pt x="722" y="867"/>
                      </a:cubicBezTo>
                      <a:cubicBezTo>
                        <a:pt x="724" y="869"/>
                        <a:pt x="726" y="872"/>
                        <a:pt x="728" y="875"/>
                      </a:cubicBezTo>
                      <a:cubicBezTo>
                        <a:pt x="735" y="883"/>
                        <a:pt x="741" y="891"/>
                        <a:pt x="746" y="900"/>
                      </a:cubicBezTo>
                      <a:cubicBezTo>
                        <a:pt x="751" y="909"/>
                        <a:pt x="756" y="918"/>
                        <a:pt x="759" y="928"/>
                      </a:cubicBezTo>
                      <a:cubicBezTo>
                        <a:pt x="763" y="938"/>
                        <a:pt x="765" y="948"/>
                        <a:pt x="767" y="958"/>
                      </a:cubicBezTo>
                      <a:cubicBezTo>
                        <a:pt x="769" y="969"/>
                        <a:pt x="770" y="979"/>
                        <a:pt x="770" y="990"/>
                      </a:cubicBezTo>
                      <a:cubicBezTo>
                        <a:pt x="770" y="1015"/>
                        <a:pt x="765" y="1038"/>
                        <a:pt x="756" y="1061"/>
                      </a:cubicBezTo>
                      <a:cubicBezTo>
                        <a:pt x="747" y="1082"/>
                        <a:pt x="734" y="1102"/>
                        <a:pt x="717" y="1118"/>
                      </a:cubicBezTo>
                      <a:cubicBezTo>
                        <a:pt x="700" y="1135"/>
                        <a:pt x="681" y="1148"/>
                        <a:pt x="659" y="1157"/>
                      </a:cubicBezTo>
                      <a:cubicBezTo>
                        <a:pt x="637" y="1167"/>
                        <a:pt x="613" y="1172"/>
                        <a:pt x="589" y="1172"/>
                      </a:cubicBez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54" name="Freeform 10">
                <a:extLst>
                  <a:ext uri="{FF2B5EF4-FFF2-40B4-BE49-F238E27FC236}">
                    <a16:creationId xmlns:a16="http://schemas.microsoft.com/office/drawing/2014/main" id="{00DAE498-391F-4451-9412-DB7638E97D01}"/>
                  </a:ext>
                </a:extLst>
              </p:cNvPr>
              <p:cNvSpPr>
                <a:spLocks/>
              </p:cNvSpPr>
              <p:nvPr/>
            </p:nvSpPr>
            <p:spPr bwMode="auto">
              <a:xfrm>
                <a:off x="14196706" y="-1303086"/>
                <a:ext cx="720725" cy="1452563"/>
              </a:xfrm>
              <a:custGeom>
                <a:avLst/>
                <a:gdLst>
                  <a:gd name="T0" fmla="*/ 159 w 169"/>
                  <a:gd name="T1" fmla="*/ 297 h 342"/>
                  <a:gd name="T2" fmla="*/ 143 w 169"/>
                  <a:gd name="T3" fmla="*/ 0 h 342"/>
                  <a:gd name="T4" fmla="*/ 66 w 169"/>
                  <a:gd name="T5" fmla="*/ 82 h 342"/>
                  <a:gd name="T6" fmla="*/ 17 w 169"/>
                  <a:gd name="T7" fmla="*/ 164 h 342"/>
                  <a:gd name="T8" fmla="*/ 78 w 169"/>
                  <a:gd name="T9" fmla="*/ 342 h 342"/>
                  <a:gd name="T10" fmla="*/ 169 w 169"/>
                  <a:gd name="T11" fmla="*/ 304 h 342"/>
                  <a:gd name="T12" fmla="*/ 159 w 169"/>
                  <a:gd name="T13" fmla="*/ 297 h 342"/>
                  <a:gd name="T14" fmla="*/ 159 w 169"/>
                  <a:gd name="T15" fmla="*/ 297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42">
                    <a:moveTo>
                      <a:pt x="159" y="297"/>
                    </a:moveTo>
                    <a:cubicBezTo>
                      <a:pt x="71" y="221"/>
                      <a:pt x="64" y="85"/>
                      <a:pt x="143" y="0"/>
                    </a:cubicBezTo>
                    <a:cubicBezTo>
                      <a:pt x="117" y="28"/>
                      <a:pt x="91" y="55"/>
                      <a:pt x="66" y="82"/>
                    </a:cubicBezTo>
                    <a:cubicBezTo>
                      <a:pt x="43" y="106"/>
                      <a:pt x="25" y="132"/>
                      <a:pt x="17" y="164"/>
                    </a:cubicBezTo>
                    <a:cubicBezTo>
                      <a:pt x="0" y="230"/>
                      <a:pt x="25" y="301"/>
                      <a:pt x="78" y="342"/>
                    </a:cubicBezTo>
                    <a:cubicBezTo>
                      <a:pt x="169" y="304"/>
                      <a:pt x="169" y="304"/>
                      <a:pt x="169" y="304"/>
                    </a:cubicBezTo>
                    <a:cubicBezTo>
                      <a:pt x="165" y="302"/>
                      <a:pt x="162" y="299"/>
                      <a:pt x="159" y="297"/>
                    </a:cubicBezTo>
                    <a:cubicBezTo>
                      <a:pt x="156" y="294"/>
                      <a:pt x="162" y="299"/>
                      <a:pt x="159" y="297"/>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5" name="Freeform 36">
                <a:extLst>
                  <a:ext uri="{FF2B5EF4-FFF2-40B4-BE49-F238E27FC236}">
                    <a16:creationId xmlns:a16="http://schemas.microsoft.com/office/drawing/2014/main" id="{5278BFE5-0C02-4863-A9D6-ED89166E85BC}"/>
                  </a:ext>
                </a:extLst>
              </p:cNvPr>
              <p:cNvSpPr>
                <a:spLocks/>
              </p:cNvSpPr>
              <p:nvPr/>
            </p:nvSpPr>
            <p:spPr bwMode="auto">
              <a:xfrm>
                <a:off x="14307830" y="-1703743"/>
                <a:ext cx="2168525" cy="1778000"/>
              </a:xfrm>
              <a:custGeom>
                <a:avLst/>
                <a:gdLst>
                  <a:gd name="T0" fmla="*/ 480 w 511"/>
                  <a:gd name="T1" fmla="*/ 150 h 417"/>
                  <a:gd name="T2" fmla="*/ 249 w 511"/>
                  <a:gd name="T3" fmla="*/ 5 h 417"/>
                  <a:gd name="T4" fmla="*/ 107 w 511"/>
                  <a:gd name="T5" fmla="*/ 61 h 417"/>
                  <a:gd name="T6" fmla="*/ 0 w 511"/>
                  <a:gd name="T7" fmla="*/ 182 h 417"/>
                  <a:gd name="T8" fmla="*/ 263 w 511"/>
                  <a:gd name="T9" fmla="*/ 150 h 417"/>
                  <a:gd name="T10" fmla="*/ 312 w 511"/>
                  <a:gd name="T11" fmla="*/ 417 h 417"/>
                  <a:gd name="T12" fmla="*/ 459 w 511"/>
                  <a:gd name="T13" fmla="*/ 373 h 417"/>
                  <a:gd name="T14" fmla="*/ 480 w 511"/>
                  <a:gd name="T15" fmla="*/ 150 h 417"/>
                  <a:gd name="T16" fmla="*/ 480 w 511"/>
                  <a:gd name="T17" fmla="*/ 15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417">
                    <a:moveTo>
                      <a:pt x="480" y="150"/>
                    </a:moveTo>
                    <a:cubicBezTo>
                      <a:pt x="442" y="59"/>
                      <a:pt x="348" y="0"/>
                      <a:pt x="249" y="5"/>
                    </a:cubicBezTo>
                    <a:cubicBezTo>
                      <a:pt x="197" y="7"/>
                      <a:pt x="147" y="27"/>
                      <a:pt x="107" y="61"/>
                    </a:cubicBezTo>
                    <a:cubicBezTo>
                      <a:pt x="67" y="95"/>
                      <a:pt x="34" y="142"/>
                      <a:pt x="0" y="182"/>
                    </a:cubicBezTo>
                    <a:cubicBezTo>
                      <a:pt x="65" y="106"/>
                      <a:pt x="181" y="91"/>
                      <a:pt x="263" y="150"/>
                    </a:cubicBezTo>
                    <a:cubicBezTo>
                      <a:pt x="347" y="210"/>
                      <a:pt x="370" y="330"/>
                      <a:pt x="312" y="417"/>
                    </a:cubicBezTo>
                    <a:cubicBezTo>
                      <a:pt x="459" y="373"/>
                      <a:pt x="459" y="373"/>
                      <a:pt x="459" y="373"/>
                    </a:cubicBezTo>
                    <a:cubicBezTo>
                      <a:pt x="503" y="308"/>
                      <a:pt x="511" y="222"/>
                      <a:pt x="480" y="150"/>
                    </a:cubicBezTo>
                    <a:cubicBezTo>
                      <a:pt x="468" y="121"/>
                      <a:pt x="492" y="178"/>
                      <a:pt x="480" y="150"/>
                    </a:cubicBez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6" name="Freeform 31">
                <a:extLst>
                  <a:ext uri="{FF2B5EF4-FFF2-40B4-BE49-F238E27FC236}">
                    <a16:creationId xmlns:a16="http://schemas.microsoft.com/office/drawing/2014/main" id="{76F126C3-411D-4D7D-AF1F-36112E8C44D8}"/>
                  </a:ext>
                </a:extLst>
              </p:cNvPr>
              <p:cNvSpPr>
                <a:spLocks/>
              </p:cNvSpPr>
              <p:nvPr/>
            </p:nvSpPr>
            <p:spPr bwMode="auto">
              <a:xfrm>
                <a:off x="11218797" y="-3686765"/>
                <a:ext cx="6765925" cy="3606800"/>
              </a:xfrm>
              <a:custGeom>
                <a:avLst/>
                <a:gdLst>
                  <a:gd name="T0" fmla="*/ 1436 w 1596"/>
                  <a:gd name="T1" fmla="*/ 0 h 850"/>
                  <a:gd name="T2" fmla="*/ 1591 w 1596"/>
                  <a:gd name="T3" fmla="*/ 128 h 850"/>
                  <a:gd name="T4" fmla="*/ 1595 w 1596"/>
                  <a:gd name="T5" fmla="*/ 196 h 850"/>
                  <a:gd name="T6" fmla="*/ 1595 w 1596"/>
                  <a:gd name="T7" fmla="*/ 450 h 850"/>
                  <a:gd name="T8" fmla="*/ 1595 w 1596"/>
                  <a:gd name="T9" fmla="*/ 850 h 850"/>
                  <a:gd name="T10" fmla="*/ 1187 w 1596"/>
                  <a:gd name="T11" fmla="*/ 850 h 850"/>
                  <a:gd name="T12" fmla="*/ 1204 w 1596"/>
                  <a:gd name="T13" fmla="*/ 821 h 850"/>
                  <a:gd name="T14" fmla="*/ 1216 w 1596"/>
                  <a:gd name="T15" fmla="*/ 789 h 850"/>
                  <a:gd name="T16" fmla="*/ 1224 w 1596"/>
                  <a:gd name="T17" fmla="*/ 755 h 850"/>
                  <a:gd name="T18" fmla="*/ 1227 w 1596"/>
                  <a:gd name="T19" fmla="*/ 719 h 850"/>
                  <a:gd name="T20" fmla="*/ 1208 w 1596"/>
                  <a:gd name="T21" fmla="*/ 627 h 850"/>
                  <a:gd name="T22" fmla="*/ 1157 w 1596"/>
                  <a:gd name="T23" fmla="*/ 551 h 850"/>
                  <a:gd name="T24" fmla="*/ 1081 w 1596"/>
                  <a:gd name="T25" fmla="*/ 500 h 850"/>
                  <a:gd name="T26" fmla="*/ 989 w 1596"/>
                  <a:gd name="T27" fmla="*/ 481 h 850"/>
                  <a:gd name="T28" fmla="*/ 896 w 1596"/>
                  <a:gd name="T29" fmla="*/ 500 h 850"/>
                  <a:gd name="T30" fmla="*/ 821 w 1596"/>
                  <a:gd name="T31" fmla="*/ 551 h 850"/>
                  <a:gd name="T32" fmla="*/ 769 w 1596"/>
                  <a:gd name="T33" fmla="*/ 627 h 850"/>
                  <a:gd name="T34" fmla="*/ 751 w 1596"/>
                  <a:gd name="T35" fmla="*/ 719 h 850"/>
                  <a:gd name="T36" fmla="*/ 790 w 1596"/>
                  <a:gd name="T37" fmla="*/ 850 h 850"/>
                  <a:gd name="T38" fmla="*/ 369 w 1596"/>
                  <a:gd name="T39" fmla="*/ 850 h 850"/>
                  <a:gd name="T40" fmla="*/ 369 w 1596"/>
                  <a:gd name="T41" fmla="*/ 597 h 850"/>
                  <a:gd name="T42" fmla="*/ 369 w 1596"/>
                  <a:gd name="T43" fmla="*/ 549 h 850"/>
                  <a:gd name="T44" fmla="*/ 362 w 1596"/>
                  <a:gd name="T45" fmla="*/ 558 h 850"/>
                  <a:gd name="T46" fmla="*/ 354 w 1596"/>
                  <a:gd name="T47" fmla="*/ 567 h 850"/>
                  <a:gd name="T48" fmla="*/ 346 w 1596"/>
                  <a:gd name="T49" fmla="*/ 575 h 850"/>
                  <a:gd name="T50" fmla="*/ 337 w 1596"/>
                  <a:gd name="T51" fmla="*/ 583 h 850"/>
                  <a:gd name="T52" fmla="*/ 308 w 1596"/>
                  <a:gd name="T53" fmla="*/ 603 h 850"/>
                  <a:gd name="T54" fmla="*/ 276 w 1596"/>
                  <a:gd name="T55" fmla="*/ 618 h 850"/>
                  <a:gd name="T56" fmla="*/ 242 w 1596"/>
                  <a:gd name="T57" fmla="*/ 628 h 850"/>
                  <a:gd name="T58" fmla="*/ 205 w 1596"/>
                  <a:gd name="T59" fmla="*/ 631 h 850"/>
                  <a:gd name="T60" fmla="*/ 125 w 1596"/>
                  <a:gd name="T61" fmla="*/ 615 h 850"/>
                  <a:gd name="T62" fmla="*/ 60 w 1596"/>
                  <a:gd name="T63" fmla="*/ 570 h 850"/>
                  <a:gd name="T64" fmla="*/ 16 w 1596"/>
                  <a:gd name="T65" fmla="*/ 505 h 850"/>
                  <a:gd name="T66" fmla="*/ 0 w 1596"/>
                  <a:gd name="T67" fmla="*/ 425 h 850"/>
                  <a:gd name="T68" fmla="*/ 16 w 1596"/>
                  <a:gd name="T69" fmla="*/ 345 h 850"/>
                  <a:gd name="T70" fmla="*/ 60 w 1596"/>
                  <a:gd name="T71" fmla="*/ 280 h 850"/>
                  <a:gd name="T72" fmla="*/ 125 w 1596"/>
                  <a:gd name="T73" fmla="*/ 236 h 850"/>
                  <a:gd name="T74" fmla="*/ 205 w 1596"/>
                  <a:gd name="T75" fmla="*/ 219 h 850"/>
                  <a:gd name="T76" fmla="*/ 242 w 1596"/>
                  <a:gd name="T77" fmla="*/ 223 h 850"/>
                  <a:gd name="T78" fmla="*/ 276 w 1596"/>
                  <a:gd name="T79" fmla="*/ 232 h 850"/>
                  <a:gd name="T80" fmla="*/ 308 w 1596"/>
                  <a:gd name="T81" fmla="*/ 247 h 850"/>
                  <a:gd name="T82" fmla="*/ 337 w 1596"/>
                  <a:gd name="T83" fmla="*/ 267 h 850"/>
                  <a:gd name="T84" fmla="*/ 369 w 1596"/>
                  <a:gd name="T85" fmla="*/ 301 h 850"/>
                  <a:gd name="T86" fmla="*/ 369 w 1596"/>
                  <a:gd name="T87" fmla="*/ 253 h 850"/>
                  <a:gd name="T88" fmla="*/ 369 w 1596"/>
                  <a:gd name="T89" fmla="*/ 0 h 850"/>
                  <a:gd name="T90" fmla="*/ 1436 w 1596"/>
                  <a:gd name="T91"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6" h="850">
                    <a:moveTo>
                      <a:pt x="1436" y="0"/>
                    </a:moveTo>
                    <a:cubicBezTo>
                      <a:pt x="1511" y="0"/>
                      <a:pt x="1575" y="56"/>
                      <a:pt x="1591" y="128"/>
                    </a:cubicBezTo>
                    <a:cubicBezTo>
                      <a:pt x="1596" y="150"/>
                      <a:pt x="1595" y="173"/>
                      <a:pt x="1595" y="196"/>
                    </a:cubicBezTo>
                    <a:cubicBezTo>
                      <a:pt x="1595" y="281"/>
                      <a:pt x="1595" y="365"/>
                      <a:pt x="1595" y="450"/>
                    </a:cubicBezTo>
                    <a:cubicBezTo>
                      <a:pt x="1595" y="584"/>
                      <a:pt x="1595" y="717"/>
                      <a:pt x="1595" y="850"/>
                    </a:cubicBezTo>
                    <a:cubicBezTo>
                      <a:pt x="1187" y="850"/>
                      <a:pt x="1187" y="850"/>
                      <a:pt x="1187" y="850"/>
                    </a:cubicBezTo>
                    <a:cubicBezTo>
                      <a:pt x="1194" y="841"/>
                      <a:pt x="1199" y="831"/>
                      <a:pt x="1204" y="821"/>
                    </a:cubicBezTo>
                    <a:cubicBezTo>
                      <a:pt x="1209" y="811"/>
                      <a:pt x="1213" y="800"/>
                      <a:pt x="1216" y="789"/>
                    </a:cubicBezTo>
                    <a:cubicBezTo>
                      <a:pt x="1220" y="778"/>
                      <a:pt x="1222" y="767"/>
                      <a:pt x="1224" y="755"/>
                    </a:cubicBezTo>
                    <a:cubicBezTo>
                      <a:pt x="1226" y="743"/>
                      <a:pt x="1227" y="732"/>
                      <a:pt x="1227" y="719"/>
                    </a:cubicBezTo>
                    <a:cubicBezTo>
                      <a:pt x="1227" y="687"/>
                      <a:pt x="1220" y="655"/>
                      <a:pt x="1208" y="627"/>
                    </a:cubicBezTo>
                    <a:cubicBezTo>
                      <a:pt x="1196" y="598"/>
                      <a:pt x="1179" y="573"/>
                      <a:pt x="1157" y="551"/>
                    </a:cubicBezTo>
                    <a:cubicBezTo>
                      <a:pt x="1136" y="530"/>
                      <a:pt x="1110" y="512"/>
                      <a:pt x="1081" y="500"/>
                    </a:cubicBezTo>
                    <a:cubicBezTo>
                      <a:pt x="1053" y="488"/>
                      <a:pt x="1022" y="481"/>
                      <a:pt x="989" y="481"/>
                    </a:cubicBezTo>
                    <a:cubicBezTo>
                      <a:pt x="956" y="481"/>
                      <a:pt x="925" y="488"/>
                      <a:pt x="896" y="500"/>
                    </a:cubicBezTo>
                    <a:cubicBezTo>
                      <a:pt x="868" y="512"/>
                      <a:pt x="842" y="530"/>
                      <a:pt x="821" y="551"/>
                    </a:cubicBezTo>
                    <a:cubicBezTo>
                      <a:pt x="799" y="573"/>
                      <a:pt x="782" y="598"/>
                      <a:pt x="769" y="627"/>
                    </a:cubicBezTo>
                    <a:cubicBezTo>
                      <a:pt x="757" y="655"/>
                      <a:pt x="751" y="687"/>
                      <a:pt x="751" y="719"/>
                    </a:cubicBezTo>
                    <a:cubicBezTo>
                      <a:pt x="751" y="766"/>
                      <a:pt x="765" y="812"/>
                      <a:pt x="790" y="850"/>
                    </a:cubicBezTo>
                    <a:cubicBezTo>
                      <a:pt x="650" y="850"/>
                      <a:pt x="510" y="850"/>
                      <a:pt x="369" y="850"/>
                    </a:cubicBezTo>
                    <a:cubicBezTo>
                      <a:pt x="369" y="597"/>
                      <a:pt x="369" y="597"/>
                      <a:pt x="369" y="597"/>
                    </a:cubicBezTo>
                    <a:cubicBezTo>
                      <a:pt x="369" y="549"/>
                      <a:pt x="369" y="549"/>
                      <a:pt x="369" y="549"/>
                    </a:cubicBezTo>
                    <a:cubicBezTo>
                      <a:pt x="367" y="552"/>
                      <a:pt x="364" y="555"/>
                      <a:pt x="362" y="558"/>
                    </a:cubicBezTo>
                    <a:cubicBezTo>
                      <a:pt x="359" y="561"/>
                      <a:pt x="357" y="564"/>
                      <a:pt x="354" y="567"/>
                    </a:cubicBezTo>
                    <a:cubicBezTo>
                      <a:pt x="351" y="570"/>
                      <a:pt x="348" y="573"/>
                      <a:pt x="346" y="575"/>
                    </a:cubicBezTo>
                    <a:cubicBezTo>
                      <a:pt x="343" y="578"/>
                      <a:pt x="340" y="581"/>
                      <a:pt x="337" y="583"/>
                    </a:cubicBezTo>
                    <a:cubicBezTo>
                      <a:pt x="328" y="591"/>
                      <a:pt x="318" y="597"/>
                      <a:pt x="308" y="603"/>
                    </a:cubicBezTo>
                    <a:cubicBezTo>
                      <a:pt x="298" y="609"/>
                      <a:pt x="287" y="614"/>
                      <a:pt x="276" y="618"/>
                    </a:cubicBezTo>
                    <a:cubicBezTo>
                      <a:pt x="265" y="622"/>
                      <a:pt x="254" y="625"/>
                      <a:pt x="242" y="628"/>
                    </a:cubicBezTo>
                    <a:cubicBezTo>
                      <a:pt x="230" y="630"/>
                      <a:pt x="218" y="631"/>
                      <a:pt x="205" y="631"/>
                    </a:cubicBezTo>
                    <a:cubicBezTo>
                      <a:pt x="177" y="631"/>
                      <a:pt x="150" y="625"/>
                      <a:pt x="125" y="615"/>
                    </a:cubicBezTo>
                    <a:cubicBezTo>
                      <a:pt x="101" y="604"/>
                      <a:pt x="79" y="589"/>
                      <a:pt x="60" y="570"/>
                    </a:cubicBezTo>
                    <a:cubicBezTo>
                      <a:pt x="42" y="552"/>
                      <a:pt x="26" y="530"/>
                      <a:pt x="16" y="505"/>
                    </a:cubicBezTo>
                    <a:cubicBezTo>
                      <a:pt x="6" y="480"/>
                      <a:pt x="0" y="453"/>
                      <a:pt x="0" y="425"/>
                    </a:cubicBezTo>
                    <a:cubicBezTo>
                      <a:pt x="0" y="397"/>
                      <a:pt x="6" y="370"/>
                      <a:pt x="16" y="345"/>
                    </a:cubicBezTo>
                    <a:cubicBezTo>
                      <a:pt x="26" y="320"/>
                      <a:pt x="42" y="298"/>
                      <a:pt x="60" y="280"/>
                    </a:cubicBezTo>
                    <a:cubicBezTo>
                      <a:pt x="79" y="261"/>
                      <a:pt x="101" y="246"/>
                      <a:pt x="125" y="236"/>
                    </a:cubicBezTo>
                    <a:cubicBezTo>
                      <a:pt x="150" y="225"/>
                      <a:pt x="177" y="219"/>
                      <a:pt x="205" y="219"/>
                    </a:cubicBezTo>
                    <a:cubicBezTo>
                      <a:pt x="218" y="219"/>
                      <a:pt x="230" y="221"/>
                      <a:pt x="242" y="223"/>
                    </a:cubicBezTo>
                    <a:cubicBezTo>
                      <a:pt x="254" y="225"/>
                      <a:pt x="265" y="228"/>
                      <a:pt x="276" y="232"/>
                    </a:cubicBezTo>
                    <a:cubicBezTo>
                      <a:pt x="287" y="236"/>
                      <a:pt x="298" y="241"/>
                      <a:pt x="308" y="247"/>
                    </a:cubicBezTo>
                    <a:cubicBezTo>
                      <a:pt x="318" y="253"/>
                      <a:pt x="328" y="260"/>
                      <a:pt x="337" y="267"/>
                    </a:cubicBezTo>
                    <a:cubicBezTo>
                      <a:pt x="349" y="277"/>
                      <a:pt x="360" y="289"/>
                      <a:pt x="369" y="301"/>
                    </a:cubicBezTo>
                    <a:cubicBezTo>
                      <a:pt x="369" y="285"/>
                      <a:pt x="369" y="269"/>
                      <a:pt x="369" y="253"/>
                    </a:cubicBezTo>
                    <a:cubicBezTo>
                      <a:pt x="369" y="0"/>
                      <a:pt x="369" y="0"/>
                      <a:pt x="369" y="0"/>
                    </a:cubicBezTo>
                    <a:lnTo>
                      <a:pt x="1436"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7" name="Freeform 32">
                <a:extLst>
                  <a:ext uri="{FF2B5EF4-FFF2-40B4-BE49-F238E27FC236}">
                    <a16:creationId xmlns:a16="http://schemas.microsoft.com/office/drawing/2014/main" id="{E7D1EBA9-028F-4C45-9ACD-9398957348A7}"/>
                  </a:ext>
                </a:extLst>
              </p:cNvPr>
              <p:cNvSpPr>
                <a:spLocks/>
              </p:cNvSpPr>
              <p:nvPr/>
            </p:nvSpPr>
            <p:spPr bwMode="auto">
              <a:xfrm>
                <a:off x="11324365" y="-3585165"/>
                <a:ext cx="6554788" cy="3403600"/>
              </a:xfrm>
              <a:custGeom>
                <a:avLst/>
                <a:gdLst>
                  <a:gd name="T0" fmla="*/ 1204 w 1546"/>
                  <a:gd name="T1" fmla="*/ 802 h 802"/>
                  <a:gd name="T2" fmla="*/ 1186 w 1546"/>
                  <a:gd name="T3" fmla="*/ 556 h 802"/>
                  <a:gd name="T4" fmla="*/ 970 w 1546"/>
                  <a:gd name="T5" fmla="*/ 433 h 802"/>
                  <a:gd name="T6" fmla="*/ 748 w 1546"/>
                  <a:gd name="T7" fmla="*/ 547 h 802"/>
                  <a:gd name="T8" fmla="*/ 725 w 1546"/>
                  <a:gd name="T9" fmla="*/ 802 h 802"/>
                  <a:gd name="T10" fmla="*/ 369 w 1546"/>
                  <a:gd name="T11" fmla="*/ 802 h 802"/>
                  <a:gd name="T12" fmla="*/ 369 w 1546"/>
                  <a:gd name="T13" fmla="*/ 452 h 802"/>
                  <a:gd name="T14" fmla="*/ 325 w 1546"/>
                  <a:gd name="T15" fmla="*/ 510 h 802"/>
                  <a:gd name="T16" fmla="*/ 126 w 1546"/>
                  <a:gd name="T17" fmla="*/ 574 h 802"/>
                  <a:gd name="T18" fmla="*/ 0 w 1546"/>
                  <a:gd name="T19" fmla="*/ 401 h 802"/>
                  <a:gd name="T20" fmla="*/ 126 w 1546"/>
                  <a:gd name="T21" fmla="*/ 228 h 802"/>
                  <a:gd name="T22" fmla="*/ 325 w 1546"/>
                  <a:gd name="T23" fmla="*/ 292 h 802"/>
                  <a:gd name="T24" fmla="*/ 369 w 1546"/>
                  <a:gd name="T25" fmla="*/ 349 h 802"/>
                  <a:gd name="T26" fmla="*/ 369 w 1546"/>
                  <a:gd name="T27" fmla="*/ 0 h 802"/>
                  <a:gd name="T28" fmla="*/ 1412 w 1546"/>
                  <a:gd name="T29" fmla="*/ 0 h 802"/>
                  <a:gd name="T30" fmla="*/ 1546 w 1546"/>
                  <a:gd name="T31" fmla="*/ 139 h 802"/>
                  <a:gd name="T32" fmla="*/ 1546 w 1546"/>
                  <a:gd name="T33" fmla="*/ 802 h 802"/>
                  <a:gd name="T34" fmla="*/ 1204 w 1546"/>
                  <a:gd name="T3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46" h="802">
                    <a:moveTo>
                      <a:pt x="1204" y="802"/>
                    </a:moveTo>
                    <a:cubicBezTo>
                      <a:pt x="1239" y="723"/>
                      <a:pt x="1233" y="629"/>
                      <a:pt x="1186" y="556"/>
                    </a:cubicBezTo>
                    <a:cubicBezTo>
                      <a:pt x="1140" y="482"/>
                      <a:pt x="1057" y="435"/>
                      <a:pt x="970" y="433"/>
                    </a:cubicBezTo>
                    <a:cubicBezTo>
                      <a:pt x="882" y="431"/>
                      <a:pt x="798" y="474"/>
                      <a:pt x="748" y="547"/>
                    </a:cubicBezTo>
                    <a:cubicBezTo>
                      <a:pt x="697" y="621"/>
                      <a:pt x="688" y="720"/>
                      <a:pt x="725" y="802"/>
                    </a:cubicBezTo>
                    <a:cubicBezTo>
                      <a:pt x="369" y="802"/>
                      <a:pt x="369" y="802"/>
                      <a:pt x="369" y="802"/>
                    </a:cubicBezTo>
                    <a:cubicBezTo>
                      <a:pt x="369" y="452"/>
                      <a:pt x="369" y="452"/>
                      <a:pt x="369" y="452"/>
                    </a:cubicBezTo>
                    <a:cubicBezTo>
                      <a:pt x="325" y="510"/>
                      <a:pt x="325" y="510"/>
                      <a:pt x="325" y="510"/>
                    </a:cubicBezTo>
                    <a:cubicBezTo>
                      <a:pt x="279" y="571"/>
                      <a:pt x="199" y="597"/>
                      <a:pt x="126" y="574"/>
                    </a:cubicBezTo>
                    <a:cubicBezTo>
                      <a:pt x="52" y="550"/>
                      <a:pt x="0" y="479"/>
                      <a:pt x="0" y="401"/>
                    </a:cubicBezTo>
                    <a:cubicBezTo>
                      <a:pt x="0" y="323"/>
                      <a:pt x="52" y="252"/>
                      <a:pt x="126" y="228"/>
                    </a:cubicBezTo>
                    <a:cubicBezTo>
                      <a:pt x="199" y="205"/>
                      <a:pt x="279" y="231"/>
                      <a:pt x="325" y="292"/>
                    </a:cubicBezTo>
                    <a:cubicBezTo>
                      <a:pt x="369" y="349"/>
                      <a:pt x="369" y="349"/>
                      <a:pt x="369" y="349"/>
                    </a:cubicBezTo>
                    <a:cubicBezTo>
                      <a:pt x="369" y="0"/>
                      <a:pt x="369" y="0"/>
                      <a:pt x="369" y="0"/>
                    </a:cubicBezTo>
                    <a:cubicBezTo>
                      <a:pt x="1412" y="0"/>
                      <a:pt x="1412" y="0"/>
                      <a:pt x="1412" y="0"/>
                    </a:cubicBezTo>
                    <a:cubicBezTo>
                      <a:pt x="1484" y="0"/>
                      <a:pt x="1546" y="63"/>
                      <a:pt x="1546" y="139"/>
                    </a:cubicBezTo>
                    <a:cubicBezTo>
                      <a:pt x="1546" y="802"/>
                      <a:pt x="1546" y="802"/>
                      <a:pt x="1546" y="802"/>
                    </a:cubicBezTo>
                    <a:lnTo>
                      <a:pt x="120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8" name="Freeform 37">
                <a:extLst>
                  <a:ext uri="{FF2B5EF4-FFF2-40B4-BE49-F238E27FC236}">
                    <a16:creationId xmlns:a16="http://schemas.microsoft.com/office/drawing/2014/main" id="{C0D67CAE-9727-4FD1-853D-32ADB41B7578}"/>
                  </a:ext>
                </a:extLst>
              </p:cNvPr>
              <p:cNvSpPr>
                <a:spLocks/>
              </p:cNvSpPr>
              <p:nvPr/>
            </p:nvSpPr>
            <p:spPr bwMode="auto">
              <a:xfrm>
                <a:off x="15631805" y="-117831"/>
                <a:ext cx="2354263" cy="187325"/>
              </a:xfrm>
              <a:custGeom>
                <a:avLst/>
                <a:gdLst>
                  <a:gd name="T0" fmla="*/ 1483 w 1483"/>
                  <a:gd name="T1" fmla="*/ 0 h 118"/>
                  <a:gd name="T2" fmla="*/ 898 w 1483"/>
                  <a:gd name="T3" fmla="*/ 118 h 118"/>
                  <a:gd name="T4" fmla="*/ 0 w 1483"/>
                  <a:gd name="T5" fmla="*/ 118 h 118"/>
                  <a:gd name="T6" fmla="*/ 393 w 1483"/>
                  <a:gd name="T7" fmla="*/ 0 h 118"/>
                  <a:gd name="T8" fmla="*/ 1483 w 1483"/>
                  <a:gd name="T9" fmla="*/ 0 h 118"/>
                </a:gdLst>
                <a:ahLst/>
                <a:cxnLst>
                  <a:cxn ang="0">
                    <a:pos x="T0" y="T1"/>
                  </a:cxn>
                  <a:cxn ang="0">
                    <a:pos x="T2" y="T3"/>
                  </a:cxn>
                  <a:cxn ang="0">
                    <a:pos x="T4" y="T5"/>
                  </a:cxn>
                  <a:cxn ang="0">
                    <a:pos x="T6" y="T7"/>
                  </a:cxn>
                  <a:cxn ang="0">
                    <a:pos x="T8" y="T9"/>
                  </a:cxn>
                </a:cxnLst>
                <a:rect l="0" t="0" r="r" b="b"/>
                <a:pathLst>
                  <a:path w="1483" h="118">
                    <a:moveTo>
                      <a:pt x="1483" y="0"/>
                    </a:moveTo>
                    <a:lnTo>
                      <a:pt x="898" y="118"/>
                    </a:lnTo>
                    <a:lnTo>
                      <a:pt x="0" y="118"/>
                    </a:lnTo>
                    <a:lnTo>
                      <a:pt x="393" y="0"/>
                    </a:lnTo>
                    <a:lnTo>
                      <a:pt x="1483"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59" name="Freeform 38">
                <a:extLst>
                  <a:ext uri="{FF2B5EF4-FFF2-40B4-BE49-F238E27FC236}">
                    <a16:creationId xmlns:a16="http://schemas.microsoft.com/office/drawing/2014/main" id="{A9B6F2C2-CA42-4882-A9DF-E289EF38001C}"/>
                  </a:ext>
                </a:extLst>
              </p:cNvPr>
              <p:cNvSpPr>
                <a:spLocks/>
              </p:cNvSpPr>
              <p:nvPr/>
            </p:nvSpPr>
            <p:spPr bwMode="auto">
              <a:xfrm>
                <a:off x="12768749" y="-83572"/>
                <a:ext cx="1800225" cy="187325"/>
              </a:xfrm>
              <a:custGeom>
                <a:avLst/>
                <a:gdLst>
                  <a:gd name="T0" fmla="*/ 1134 w 1134"/>
                  <a:gd name="T1" fmla="*/ 0 h 118"/>
                  <a:gd name="T2" fmla="*/ 928 w 1134"/>
                  <a:gd name="T3" fmla="*/ 118 h 118"/>
                  <a:gd name="T4" fmla="*/ 0 w 1134"/>
                  <a:gd name="T5" fmla="*/ 118 h 118"/>
                  <a:gd name="T6" fmla="*/ 8 w 1134"/>
                  <a:gd name="T7" fmla="*/ 0 h 118"/>
                  <a:gd name="T8" fmla="*/ 1134 w 1134"/>
                  <a:gd name="T9" fmla="*/ 0 h 118"/>
                </a:gdLst>
                <a:ahLst/>
                <a:cxnLst>
                  <a:cxn ang="0">
                    <a:pos x="T0" y="T1"/>
                  </a:cxn>
                  <a:cxn ang="0">
                    <a:pos x="T2" y="T3"/>
                  </a:cxn>
                  <a:cxn ang="0">
                    <a:pos x="T4" y="T5"/>
                  </a:cxn>
                  <a:cxn ang="0">
                    <a:pos x="T6" y="T7"/>
                  </a:cxn>
                  <a:cxn ang="0">
                    <a:pos x="T8" y="T9"/>
                  </a:cxn>
                </a:cxnLst>
                <a:rect l="0" t="0" r="r" b="b"/>
                <a:pathLst>
                  <a:path w="1134" h="118">
                    <a:moveTo>
                      <a:pt x="1134" y="0"/>
                    </a:moveTo>
                    <a:lnTo>
                      <a:pt x="928" y="118"/>
                    </a:lnTo>
                    <a:lnTo>
                      <a:pt x="0" y="118"/>
                    </a:lnTo>
                    <a:lnTo>
                      <a:pt x="8" y="0"/>
                    </a:lnTo>
                    <a:lnTo>
                      <a:pt x="1134" y="0"/>
                    </a:lnTo>
                    <a:close/>
                  </a:path>
                </a:pathLst>
              </a:custGeom>
              <a:solidFill>
                <a:srgbClr val="BFBFBF"/>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0" name="Freeform 39">
                <a:extLst>
                  <a:ext uri="{FF2B5EF4-FFF2-40B4-BE49-F238E27FC236}">
                    <a16:creationId xmlns:a16="http://schemas.microsoft.com/office/drawing/2014/main" id="{BF9EF23F-D4A7-45D1-B98B-D590F905B4D4}"/>
                  </a:ext>
                </a:extLst>
              </p:cNvPr>
              <p:cNvSpPr>
                <a:spLocks/>
              </p:cNvSpPr>
              <p:nvPr/>
            </p:nvSpPr>
            <p:spPr bwMode="auto">
              <a:xfrm>
                <a:off x="12771130" y="-1068743"/>
                <a:ext cx="12700" cy="1138238"/>
              </a:xfrm>
              <a:custGeom>
                <a:avLst/>
                <a:gdLst>
                  <a:gd name="T0" fmla="*/ 8 w 8"/>
                  <a:gd name="T1" fmla="*/ 602 h 717"/>
                  <a:gd name="T2" fmla="*/ 8 w 8"/>
                  <a:gd name="T3" fmla="*/ 0 h 717"/>
                  <a:gd name="T4" fmla="*/ 0 w 8"/>
                  <a:gd name="T5" fmla="*/ 59 h 717"/>
                  <a:gd name="T6" fmla="*/ 0 w 8"/>
                  <a:gd name="T7" fmla="*/ 717 h 717"/>
                  <a:gd name="T8" fmla="*/ 8 w 8"/>
                  <a:gd name="T9" fmla="*/ 602 h 717"/>
                </a:gdLst>
                <a:ahLst/>
                <a:cxnLst>
                  <a:cxn ang="0">
                    <a:pos x="T0" y="T1"/>
                  </a:cxn>
                  <a:cxn ang="0">
                    <a:pos x="T2" y="T3"/>
                  </a:cxn>
                  <a:cxn ang="0">
                    <a:pos x="T4" y="T5"/>
                  </a:cxn>
                  <a:cxn ang="0">
                    <a:pos x="T6" y="T7"/>
                  </a:cxn>
                  <a:cxn ang="0">
                    <a:pos x="T8" y="T9"/>
                  </a:cxn>
                </a:cxnLst>
                <a:rect l="0" t="0" r="r" b="b"/>
                <a:pathLst>
                  <a:path w="8" h="717">
                    <a:moveTo>
                      <a:pt x="8" y="602"/>
                    </a:moveTo>
                    <a:lnTo>
                      <a:pt x="8" y="0"/>
                    </a:lnTo>
                    <a:lnTo>
                      <a:pt x="0" y="59"/>
                    </a:lnTo>
                    <a:lnTo>
                      <a:pt x="0" y="717"/>
                    </a:lnTo>
                    <a:lnTo>
                      <a:pt x="8" y="602"/>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1" name="Freeform 21">
                <a:extLst>
                  <a:ext uri="{FF2B5EF4-FFF2-40B4-BE49-F238E27FC236}">
                    <a16:creationId xmlns:a16="http://schemas.microsoft.com/office/drawing/2014/main" id="{F54759D7-EAF2-410E-9693-98AAF9D23D6E}"/>
                  </a:ext>
                </a:extLst>
              </p:cNvPr>
              <p:cNvSpPr>
                <a:spLocks/>
              </p:cNvSpPr>
              <p:nvPr/>
            </p:nvSpPr>
            <p:spPr bwMode="auto">
              <a:xfrm>
                <a:off x="12637534" y="881216"/>
                <a:ext cx="419100" cy="284163"/>
              </a:xfrm>
              <a:custGeom>
                <a:avLst/>
                <a:gdLst>
                  <a:gd name="T0" fmla="*/ 84 w 99"/>
                  <a:gd name="T1" fmla="*/ 0 h 67"/>
                  <a:gd name="T2" fmla="*/ 3 w 99"/>
                  <a:gd name="T3" fmla="*/ 56 h 67"/>
                  <a:gd name="T4" fmla="*/ 0 w 99"/>
                  <a:gd name="T5" fmla="*/ 67 h 67"/>
                  <a:gd name="T6" fmla="*/ 99 w 99"/>
                  <a:gd name="T7" fmla="*/ 0 h 67"/>
                  <a:gd name="T8" fmla="*/ 84 w 99"/>
                  <a:gd name="T9" fmla="*/ 0 h 67"/>
                </a:gdLst>
                <a:ahLst/>
                <a:cxnLst>
                  <a:cxn ang="0">
                    <a:pos x="T0" y="T1"/>
                  </a:cxn>
                  <a:cxn ang="0">
                    <a:pos x="T2" y="T3"/>
                  </a:cxn>
                  <a:cxn ang="0">
                    <a:pos x="T4" y="T5"/>
                  </a:cxn>
                  <a:cxn ang="0">
                    <a:pos x="T6" y="T7"/>
                  </a:cxn>
                  <a:cxn ang="0">
                    <a:pos x="T8" y="T9"/>
                  </a:cxn>
                </a:cxnLst>
                <a:rect l="0" t="0" r="r" b="b"/>
                <a:pathLst>
                  <a:path w="99" h="67">
                    <a:moveTo>
                      <a:pt x="84" y="0"/>
                    </a:moveTo>
                    <a:cubicBezTo>
                      <a:pt x="52" y="10"/>
                      <a:pt x="24" y="30"/>
                      <a:pt x="3" y="56"/>
                    </a:cubicBezTo>
                    <a:cubicBezTo>
                      <a:pt x="0" y="67"/>
                      <a:pt x="0" y="67"/>
                      <a:pt x="0" y="67"/>
                    </a:cubicBezTo>
                    <a:cubicBezTo>
                      <a:pt x="25" y="36"/>
                      <a:pt x="60" y="12"/>
                      <a:pt x="99" y="0"/>
                    </a:cubicBezTo>
                    <a:lnTo>
                      <a:pt x="84"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2" name="Freeform 22">
                <a:extLst>
                  <a:ext uri="{FF2B5EF4-FFF2-40B4-BE49-F238E27FC236}">
                    <a16:creationId xmlns:a16="http://schemas.microsoft.com/office/drawing/2014/main" id="{29DBC745-43B6-4755-A9BE-78C562660F67}"/>
                  </a:ext>
                </a:extLst>
              </p:cNvPr>
              <p:cNvSpPr>
                <a:spLocks/>
              </p:cNvSpPr>
              <p:nvPr/>
            </p:nvSpPr>
            <p:spPr bwMode="auto">
              <a:xfrm>
                <a:off x="12637534" y="843116"/>
                <a:ext cx="598488" cy="322263"/>
              </a:xfrm>
              <a:custGeom>
                <a:avLst/>
                <a:gdLst>
                  <a:gd name="T0" fmla="*/ 112 w 141"/>
                  <a:gd name="T1" fmla="*/ 5 h 76"/>
                  <a:gd name="T2" fmla="*/ 141 w 141"/>
                  <a:gd name="T3" fmla="*/ 0 h 76"/>
                  <a:gd name="T4" fmla="*/ 119 w 141"/>
                  <a:gd name="T5" fmla="*/ 2 h 76"/>
                  <a:gd name="T6" fmla="*/ 117 w 141"/>
                  <a:gd name="T7" fmla="*/ 3 h 76"/>
                  <a:gd name="T8" fmla="*/ 114 w 141"/>
                  <a:gd name="T9" fmla="*/ 3 h 76"/>
                  <a:gd name="T10" fmla="*/ 84 w 141"/>
                  <a:gd name="T11" fmla="*/ 9 h 76"/>
                  <a:gd name="T12" fmla="*/ 86 w 141"/>
                  <a:gd name="T13" fmla="*/ 9 h 76"/>
                  <a:gd name="T14" fmla="*/ 0 w 141"/>
                  <a:gd name="T15" fmla="*/ 65 h 76"/>
                  <a:gd name="T16" fmla="*/ 0 w 141"/>
                  <a:gd name="T17" fmla="*/ 76 h 76"/>
                  <a:gd name="T18" fmla="*/ 112 w 141"/>
                  <a:gd name="T19" fmla="*/ 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76">
                    <a:moveTo>
                      <a:pt x="112" y="5"/>
                    </a:moveTo>
                    <a:cubicBezTo>
                      <a:pt x="122" y="3"/>
                      <a:pt x="131" y="1"/>
                      <a:pt x="141" y="0"/>
                    </a:cubicBezTo>
                    <a:cubicBezTo>
                      <a:pt x="119" y="2"/>
                      <a:pt x="119" y="2"/>
                      <a:pt x="119" y="2"/>
                    </a:cubicBezTo>
                    <a:cubicBezTo>
                      <a:pt x="118" y="2"/>
                      <a:pt x="117" y="2"/>
                      <a:pt x="117" y="3"/>
                    </a:cubicBezTo>
                    <a:cubicBezTo>
                      <a:pt x="114" y="3"/>
                      <a:pt x="114" y="3"/>
                      <a:pt x="114" y="3"/>
                    </a:cubicBezTo>
                    <a:cubicBezTo>
                      <a:pt x="104" y="4"/>
                      <a:pt x="94" y="6"/>
                      <a:pt x="84" y="9"/>
                    </a:cubicBezTo>
                    <a:cubicBezTo>
                      <a:pt x="86" y="9"/>
                      <a:pt x="86" y="9"/>
                      <a:pt x="86" y="9"/>
                    </a:cubicBezTo>
                    <a:cubicBezTo>
                      <a:pt x="53" y="19"/>
                      <a:pt x="21" y="39"/>
                      <a:pt x="0" y="65"/>
                    </a:cubicBezTo>
                    <a:cubicBezTo>
                      <a:pt x="0" y="76"/>
                      <a:pt x="0" y="76"/>
                      <a:pt x="0" y="76"/>
                    </a:cubicBezTo>
                    <a:cubicBezTo>
                      <a:pt x="28" y="41"/>
                      <a:pt x="68" y="15"/>
                      <a:pt x="112" y="5"/>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3" name="Freeform 23">
                <a:extLst>
                  <a:ext uri="{FF2B5EF4-FFF2-40B4-BE49-F238E27FC236}">
                    <a16:creationId xmlns:a16="http://schemas.microsoft.com/office/drawing/2014/main" id="{282D8F3D-FD1A-472B-A620-5B0473120D98}"/>
                  </a:ext>
                </a:extLst>
              </p:cNvPr>
              <p:cNvSpPr>
                <a:spLocks/>
              </p:cNvSpPr>
              <p:nvPr/>
            </p:nvSpPr>
            <p:spPr bwMode="auto">
              <a:xfrm>
                <a:off x="13120134" y="843116"/>
                <a:ext cx="115888" cy="12700"/>
              </a:xfrm>
              <a:custGeom>
                <a:avLst/>
                <a:gdLst>
                  <a:gd name="T0" fmla="*/ 21 w 27"/>
                  <a:gd name="T1" fmla="*/ 1 h 3"/>
                  <a:gd name="T2" fmla="*/ 0 w 27"/>
                  <a:gd name="T3" fmla="*/ 3 h 3"/>
                  <a:gd name="T4" fmla="*/ 1 w 27"/>
                  <a:gd name="T5" fmla="*/ 3 h 3"/>
                  <a:gd name="T6" fmla="*/ 2 w 27"/>
                  <a:gd name="T7" fmla="*/ 3 h 3"/>
                  <a:gd name="T8" fmla="*/ 4 w 27"/>
                  <a:gd name="T9" fmla="*/ 2 h 3"/>
                  <a:gd name="T10" fmla="*/ 5 w 27"/>
                  <a:gd name="T11" fmla="*/ 2 h 3"/>
                  <a:gd name="T12" fmla="*/ 27 w 27"/>
                  <a:gd name="T13" fmla="*/ 0 h 3"/>
                  <a:gd name="T14" fmla="*/ 25 w 27"/>
                  <a:gd name="T15" fmla="*/ 0 h 3"/>
                  <a:gd name="T16" fmla="*/ 24 w 27"/>
                  <a:gd name="T17" fmla="*/ 1 h 3"/>
                  <a:gd name="T18" fmla="*/ 22 w 27"/>
                  <a:gd name="T19" fmla="*/ 1 h 3"/>
                  <a:gd name="T20" fmla="*/ 21 w 27"/>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
                    <a:moveTo>
                      <a:pt x="21" y="1"/>
                    </a:moveTo>
                    <a:cubicBezTo>
                      <a:pt x="0" y="3"/>
                      <a:pt x="0" y="3"/>
                      <a:pt x="0" y="3"/>
                    </a:cubicBezTo>
                    <a:cubicBezTo>
                      <a:pt x="0" y="3"/>
                      <a:pt x="1" y="3"/>
                      <a:pt x="1" y="3"/>
                    </a:cubicBezTo>
                    <a:cubicBezTo>
                      <a:pt x="1" y="3"/>
                      <a:pt x="2" y="3"/>
                      <a:pt x="2" y="3"/>
                    </a:cubicBezTo>
                    <a:cubicBezTo>
                      <a:pt x="3" y="2"/>
                      <a:pt x="3" y="2"/>
                      <a:pt x="4" y="2"/>
                    </a:cubicBezTo>
                    <a:cubicBezTo>
                      <a:pt x="4" y="2"/>
                      <a:pt x="5" y="2"/>
                      <a:pt x="5" y="2"/>
                    </a:cubicBezTo>
                    <a:cubicBezTo>
                      <a:pt x="27" y="0"/>
                      <a:pt x="27" y="0"/>
                      <a:pt x="27" y="0"/>
                    </a:cubicBezTo>
                    <a:cubicBezTo>
                      <a:pt x="26" y="0"/>
                      <a:pt x="26" y="0"/>
                      <a:pt x="25" y="0"/>
                    </a:cubicBezTo>
                    <a:cubicBezTo>
                      <a:pt x="25" y="0"/>
                      <a:pt x="24" y="1"/>
                      <a:pt x="24" y="1"/>
                    </a:cubicBezTo>
                    <a:cubicBezTo>
                      <a:pt x="23" y="1"/>
                      <a:pt x="23" y="1"/>
                      <a:pt x="22" y="1"/>
                    </a:cubicBezTo>
                    <a:cubicBezTo>
                      <a:pt x="22" y="1"/>
                      <a:pt x="21" y="1"/>
                      <a:pt x="21" y="1"/>
                    </a:cubicBez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4" name="Freeform 24">
                <a:extLst>
                  <a:ext uri="{FF2B5EF4-FFF2-40B4-BE49-F238E27FC236}">
                    <a16:creationId xmlns:a16="http://schemas.microsoft.com/office/drawing/2014/main" id="{5D3932C9-8C3C-4824-960E-A5CE949446B6}"/>
                  </a:ext>
                </a:extLst>
              </p:cNvPr>
              <p:cNvSpPr>
                <a:spLocks/>
              </p:cNvSpPr>
              <p:nvPr/>
            </p:nvSpPr>
            <p:spPr bwMode="auto">
              <a:xfrm>
                <a:off x="12637534" y="2262341"/>
                <a:ext cx="12700" cy="1328738"/>
              </a:xfrm>
              <a:custGeom>
                <a:avLst/>
                <a:gdLst>
                  <a:gd name="T0" fmla="*/ 0 w 8"/>
                  <a:gd name="T1" fmla="*/ 837 h 837"/>
                  <a:gd name="T2" fmla="*/ 8 w 8"/>
                  <a:gd name="T3" fmla="*/ 537 h 837"/>
                  <a:gd name="T4" fmla="*/ 8 w 8"/>
                  <a:gd name="T5" fmla="*/ 10 h 837"/>
                  <a:gd name="T6" fmla="*/ 0 w 8"/>
                  <a:gd name="T7" fmla="*/ 0 h 837"/>
                  <a:gd name="T8" fmla="*/ 0 w 8"/>
                  <a:gd name="T9" fmla="*/ 837 h 837"/>
                </a:gdLst>
                <a:ahLst/>
                <a:cxnLst>
                  <a:cxn ang="0">
                    <a:pos x="T0" y="T1"/>
                  </a:cxn>
                  <a:cxn ang="0">
                    <a:pos x="T2" y="T3"/>
                  </a:cxn>
                  <a:cxn ang="0">
                    <a:pos x="T4" y="T5"/>
                  </a:cxn>
                  <a:cxn ang="0">
                    <a:pos x="T6" y="T7"/>
                  </a:cxn>
                  <a:cxn ang="0">
                    <a:pos x="T8" y="T9"/>
                  </a:cxn>
                </a:cxnLst>
                <a:rect l="0" t="0" r="r" b="b"/>
                <a:pathLst>
                  <a:path w="8" h="837">
                    <a:moveTo>
                      <a:pt x="0" y="837"/>
                    </a:moveTo>
                    <a:lnTo>
                      <a:pt x="8" y="537"/>
                    </a:lnTo>
                    <a:lnTo>
                      <a:pt x="8" y="10"/>
                    </a:lnTo>
                    <a:lnTo>
                      <a:pt x="0" y="0"/>
                    </a:lnTo>
                    <a:lnTo>
                      <a:pt x="0" y="837"/>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5" name="Freeform 25">
                <a:extLst>
                  <a:ext uri="{FF2B5EF4-FFF2-40B4-BE49-F238E27FC236}">
                    <a16:creationId xmlns:a16="http://schemas.microsoft.com/office/drawing/2014/main" id="{EB881F76-FE0E-48CA-B781-109B40C7E2BE}"/>
                  </a:ext>
                </a:extLst>
              </p:cNvPr>
              <p:cNvSpPr>
                <a:spLocks/>
              </p:cNvSpPr>
              <p:nvPr/>
            </p:nvSpPr>
            <p:spPr bwMode="auto">
              <a:xfrm>
                <a:off x="12641502" y="2384578"/>
                <a:ext cx="17463" cy="1206500"/>
              </a:xfrm>
              <a:custGeom>
                <a:avLst/>
                <a:gdLst>
                  <a:gd name="T0" fmla="*/ 3 w 11"/>
                  <a:gd name="T1" fmla="*/ 460 h 760"/>
                  <a:gd name="T2" fmla="*/ 11 w 11"/>
                  <a:gd name="T3" fmla="*/ 760 h 760"/>
                  <a:gd name="T4" fmla="*/ 11 w 11"/>
                  <a:gd name="T5" fmla="*/ 115 h 760"/>
                  <a:gd name="T6" fmla="*/ 8 w 11"/>
                  <a:gd name="T7" fmla="*/ 6 h 760"/>
                  <a:gd name="T8" fmla="*/ 0 w 11"/>
                  <a:gd name="T9" fmla="*/ 0 h 760"/>
                  <a:gd name="T10" fmla="*/ 3 w 11"/>
                  <a:gd name="T11" fmla="*/ 460 h 760"/>
                </a:gdLst>
                <a:ahLst/>
                <a:cxnLst>
                  <a:cxn ang="0">
                    <a:pos x="T0" y="T1"/>
                  </a:cxn>
                  <a:cxn ang="0">
                    <a:pos x="T2" y="T3"/>
                  </a:cxn>
                  <a:cxn ang="0">
                    <a:pos x="T4" y="T5"/>
                  </a:cxn>
                  <a:cxn ang="0">
                    <a:pos x="T6" y="T7"/>
                  </a:cxn>
                  <a:cxn ang="0">
                    <a:pos x="T8" y="T9"/>
                  </a:cxn>
                  <a:cxn ang="0">
                    <a:pos x="T10" y="T11"/>
                  </a:cxn>
                </a:cxnLst>
                <a:rect l="0" t="0" r="r" b="b"/>
                <a:pathLst>
                  <a:path w="11" h="760">
                    <a:moveTo>
                      <a:pt x="3" y="460"/>
                    </a:moveTo>
                    <a:lnTo>
                      <a:pt x="11" y="760"/>
                    </a:lnTo>
                    <a:lnTo>
                      <a:pt x="11" y="115"/>
                    </a:lnTo>
                    <a:lnTo>
                      <a:pt x="8" y="6"/>
                    </a:lnTo>
                    <a:lnTo>
                      <a:pt x="0" y="0"/>
                    </a:lnTo>
                    <a:lnTo>
                      <a:pt x="3" y="46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6" name="Freeform 26">
                <a:extLst>
                  <a:ext uri="{FF2B5EF4-FFF2-40B4-BE49-F238E27FC236}">
                    <a16:creationId xmlns:a16="http://schemas.microsoft.com/office/drawing/2014/main" id="{1E046C81-CD6D-42FC-A246-C7F498850CED}"/>
                  </a:ext>
                </a:extLst>
              </p:cNvPr>
              <p:cNvSpPr>
                <a:spLocks/>
              </p:cNvSpPr>
              <p:nvPr/>
            </p:nvSpPr>
            <p:spPr bwMode="auto">
              <a:xfrm>
                <a:off x="12646265" y="-23659"/>
                <a:ext cx="12700" cy="882650"/>
              </a:xfrm>
              <a:custGeom>
                <a:avLst/>
                <a:gdLst>
                  <a:gd name="T0" fmla="*/ 8 w 8"/>
                  <a:gd name="T1" fmla="*/ 0 h 556"/>
                  <a:gd name="T2" fmla="*/ 0 w 8"/>
                  <a:gd name="T3" fmla="*/ 40 h 556"/>
                  <a:gd name="T4" fmla="*/ 0 w 8"/>
                  <a:gd name="T5" fmla="*/ 532 h 556"/>
                  <a:gd name="T6" fmla="*/ 8 w 8"/>
                  <a:gd name="T7" fmla="*/ 556 h 556"/>
                  <a:gd name="T8" fmla="*/ 8 w 8"/>
                  <a:gd name="T9" fmla="*/ 0 h 556"/>
                </a:gdLst>
                <a:ahLst/>
                <a:cxnLst>
                  <a:cxn ang="0">
                    <a:pos x="T0" y="T1"/>
                  </a:cxn>
                  <a:cxn ang="0">
                    <a:pos x="T2" y="T3"/>
                  </a:cxn>
                  <a:cxn ang="0">
                    <a:pos x="T4" y="T5"/>
                  </a:cxn>
                  <a:cxn ang="0">
                    <a:pos x="T6" y="T7"/>
                  </a:cxn>
                  <a:cxn ang="0">
                    <a:pos x="T8" y="T9"/>
                  </a:cxn>
                </a:cxnLst>
                <a:rect l="0" t="0" r="r" b="b"/>
                <a:pathLst>
                  <a:path w="8" h="556">
                    <a:moveTo>
                      <a:pt x="8" y="0"/>
                    </a:moveTo>
                    <a:lnTo>
                      <a:pt x="0" y="40"/>
                    </a:lnTo>
                    <a:lnTo>
                      <a:pt x="0" y="532"/>
                    </a:lnTo>
                    <a:lnTo>
                      <a:pt x="8" y="556"/>
                    </a:lnTo>
                    <a:lnTo>
                      <a:pt x="8"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7" name="Freeform 27">
                <a:extLst>
                  <a:ext uri="{FF2B5EF4-FFF2-40B4-BE49-F238E27FC236}">
                    <a16:creationId xmlns:a16="http://schemas.microsoft.com/office/drawing/2014/main" id="{2B04D3A0-94F5-4B93-B6A1-361B8FAD0AA3}"/>
                  </a:ext>
                </a:extLst>
              </p:cNvPr>
              <p:cNvSpPr>
                <a:spLocks/>
              </p:cNvSpPr>
              <p:nvPr/>
            </p:nvSpPr>
            <p:spPr bwMode="auto">
              <a:xfrm>
                <a:off x="12637534" y="-23659"/>
                <a:ext cx="12700" cy="1143000"/>
              </a:xfrm>
              <a:custGeom>
                <a:avLst/>
                <a:gdLst>
                  <a:gd name="T0" fmla="*/ 0 w 8"/>
                  <a:gd name="T1" fmla="*/ 0 h 720"/>
                  <a:gd name="T2" fmla="*/ 8 w 8"/>
                  <a:gd name="T3" fmla="*/ 29 h 720"/>
                  <a:gd name="T4" fmla="*/ 0 w 8"/>
                  <a:gd name="T5" fmla="*/ 720 h 720"/>
                  <a:gd name="T6" fmla="*/ 0 w 8"/>
                  <a:gd name="T7" fmla="*/ 0 h 720"/>
                </a:gdLst>
                <a:ahLst/>
                <a:cxnLst>
                  <a:cxn ang="0">
                    <a:pos x="T0" y="T1"/>
                  </a:cxn>
                  <a:cxn ang="0">
                    <a:pos x="T2" y="T3"/>
                  </a:cxn>
                  <a:cxn ang="0">
                    <a:pos x="T4" y="T5"/>
                  </a:cxn>
                  <a:cxn ang="0">
                    <a:pos x="T6" y="T7"/>
                  </a:cxn>
                </a:cxnLst>
                <a:rect l="0" t="0" r="r" b="b"/>
                <a:pathLst>
                  <a:path w="8" h="720">
                    <a:moveTo>
                      <a:pt x="0" y="0"/>
                    </a:moveTo>
                    <a:lnTo>
                      <a:pt x="8" y="29"/>
                    </a:lnTo>
                    <a:lnTo>
                      <a:pt x="0" y="720"/>
                    </a:lnTo>
                    <a:lnTo>
                      <a:pt x="0" y="0"/>
                    </a:lnTo>
                    <a:close/>
                  </a:path>
                </a:pathLst>
              </a:custGeom>
              <a:solidFill>
                <a:schemeClr val="accent2">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8" name="Freeform 11">
                <a:extLst>
                  <a:ext uri="{FF2B5EF4-FFF2-40B4-BE49-F238E27FC236}">
                    <a16:creationId xmlns:a16="http://schemas.microsoft.com/office/drawing/2014/main" id="{D2DA841B-966A-4070-A1AF-AF9BE7797018}"/>
                  </a:ext>
                </a:extLst>
              </p:cNvPr>
              <p:cNvSpPr>
                <a:spLocks/>
              </p:cNvSpPr>
              <p:nvPr/>
            </p:nvSpPr>
            <p:spPr bwMode="auto">
              <a:xfrm>
                <a:off x="12791768" y="706095"/>
                <a:ext cx="1593564" cy="2030191"/>
              </a:xfrm>
              <a:custGeom>
                <a:avLst/>
                <a:gdLst>
                  <a:gd name="T0" fmla="*/ 292 w 395"/>
                  <a:gd name="T1" fmla="*/ 75 h 500"/>
                  <a:gd name="T2" fmla="*/ 23 w 395"/>
                  <a:gd name="T3" fmla="*/ 45 h 500"/>
                  <a:gd name="T4" fmla="*/ 16 w 395"/>
                  <a:gd name="T5" fmla="*/ 48 h 500"/>
                  <a:gd name="T6" fmla="*/ 231 w 395"/>
                  <a:gd name="T7" fmla="*/ 73 h 500"/>
                  <a:gd name="T8" fmla="*/ 295 w 395"/>
                  <a:gd name="T9" fmla="*/ 272 h 500"/>
                  <a:gd name="T10" fmla="*/ 0 w 395"/>
                  <a:gd name="T11" fmla="*/ 389 h 500"/>
                  <a:gd name="T12" fmla="*/ 3 w 395"/>
                  <a:gd name="T13" fmla="*/ 458 h 500"/>
                  <a:gd name="T14" fmla="*/ 6 w 395"/>
                  <a:gd name="T15" fmla="*/ 460 h 500"/>
                  <a:gd name="T16" fmla="*/ 6 w 395"/>
                  <a:gd name="T17" fmla="*/ 459 h 500"/>
                  <a:gd name="T18" fmla="*/ 6 w 395"/>
                  <a:gd name="T19" fmla="*/ 460 h 500"/>
                  <a:gd name="T20" fmla="*/ 160 w 395"/>
                  <a:gd name="T21" fmla="*/ 493 h 500"/>
                  <a:gd name="T22" fmla="*/ 160 w 395"/>
                  <a:gd name="T23" fmla="*/ 493 h 500"/>
                  <a:gd name="T24" fmla="*/ 368 w 395"/>
                  <a:gd name="T25" fmla="*/ 330 h 500"/>
                  <a:gd name="T26" fmla="*/ 291 w 395"/>
                  <a:gd name="T27" fmla="*/ 81 h 500"/>
                  <a:gd name="T28" fmla="*/ 292 w 395"/>
                  <a:gd name="T29" fmla="*/ 75 h 500"/>
                  <a:gd name="connsiteX0" fmla="*/ 7392 w 9470"/>
                  <a:gd name="connsiteY0" fmla="*/ 1159 h 9558"/>
                  <a:gd name="connsiteX1" fmla="*/ 582 w 9470"/>
                  <a:gd name="connsiteY1" fmla="*/ 559 h 9558"/>
                  <a:gd name="connsiteX2" fmla="*/ 405 w 9470"/>
                  <a:gd name="connsiteY2" fmla="*/ 619 h 9558"/>
                  <a:gd name="connsiteX3" fmla="*/ 5848 w 9470"/>
                  <a:gd name="connsiteY3" fmla="*/ 1119 h 9558"/>
                  <a:gd name="connsiteX4" fmla="*/ 7468 w 9470"/>
                  <a:gd name="connsiteY4" fmla="*/ 5099 h 9558"/>
                  <a:gd name="connsiteX5" fmla="*/ 0 w 9470"/>
                  <a:gd name="connsiteY5" fmla="*/ 7439 h 9558"/>
                  <a:gd name="connsiteX6" fmla="*/ 76 w 9470"/>
                  <a:gd name="connsiteY6" fmla="*/ 8819 h 9558"/>
                  <a:gd name="connsiteX7" fmla="*/ 152 w 9470"/>
                  <a:gd name="connsiteY7" fmla="*/ 8859 h 9558"/>
                  <a:gd name="connsiteX8" fmla="*/ 152 w 9470"/>
                  <a:gd name="connsiteY8" fmla="*/ 8839 h 9558"/>
                  <a:gd name="connsiteX9" fmla="*/ 152 w 9470"/>
                  <a:gd name="connsiteY9" fmla="*/ 8859 h 9558"/>
                  <a:gd name="connsiteX10" fmla="*/ 4051 w 9470"/>
                  <a:gd name="connsiteY10" fmla="*/ 9519 h 9558"/>
                  <a:gd name="connsiteX11" fmla="*/ 4051 w 9470"/>
                  <a:gd name="connsiteY11" fmla="*/ 9519 h 9558"/>
                  <a:gd name="connsiteX12" fmla="*/ 9316 w 9470"/>
                  <a:gd name="connsiteY12" fmla="*/ 6259 h 9558"/>
                  <a:gd name="connsiteX13" fmla="*/ 7392 w 9470"/>
                  <a:gd name="connsiteY13" fmla="*/ 1159 h 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0" h="9558">
                    <a:moveTo>
                      <a:pt x="7392" y="1159"/>
                    </a:moveTo>
                    <a:cubicBezTo>
                      <a:pt x="5544" y="-161"/>
                      <a:pt x="2785" y="-341"/>
                      <a:pt x="582" y="559"/>
                    </a:cubicBezTo>
                    <a:lnTo>
                      <a:pt x="405" y="619"/>
                    </a:lnTo>
                    <a:cubicBezTo>
                      <a:pt x="2152" y="-81"/>
                      <a:pt x="4354" y="119"/>
                      <a:pt x="5848" y="1119"/>
                    </a:cubicBezTo>
                    <a:cubicBezTo>
                      <a:pt x="7291" y="2079"/>
                      <a:pt x="7949" y="3659"/>
                      <a:pt x="7468" y="5099"/>
                    </a:cubicBezTo>
                    <a:cubicBezTo>
                      <a:pt x="6658" y="7599"/>
                      <a:pt x="2759" y="8819"/>
                      <a:pt x="0" y="7439"/>
                    </a:cubicBezTo>
                    <a:lnTo>
                      <a:pt x="76" y="8819"/>
                    </a:lnTo>
                    <a:cubicBezTo>
                      <a:pt x="101" y="8839"/>
                      <a:pt x="127" y="8839"/>
                      <a:pt x="152" y="8859"/>
                    </a:cubicBezTo>
                    <a:lnTo>
                      <a:pt x="152" y="8839"/>
                    </a:lnTo>
                    <a:lnTo>
                      <a:pt x="152" y="8859"/>
                    </a:lnTo>
                    <a:cubicBezTo>
                      <a:pt x="1291" y="9419"/>
                      <a:pt x="2684" y="9659"/>
                      <a:pt x="4051" y="9519"/>
                    </a:cubicBezTo>
                    <a:lnTo>
                      <a:pt x="4051" y="9519"/>
                    </a:lnTo>
                    <a:cubicBezTo>
                      <a:pt x="6329" y="9299"/>
                      <a:pt x="8608" y="7999"/>
                      <a:pt x="9316" y="6259"/>
                    </a:cubicBezTo>
                    <a:cubicBezTo>
                      <a:pt x="9873" y="4866"/>
                      <a:pt x="8848" y="2109"/>
                      <a:pt x="7392" y="1159"/>
                    </a:cubicBezTo>
                    <a:close/>
                  </a:path>
                </a:pathLst>
              </a:custGeom>
              <a:solidFill>
                <a:schemeClr val="accent1">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69" name="Freeform 5">
                <a:extLst>
                  <a:ext uri="{FF2B5EF4-FFF2-40B4-BE49-F238E27FC236}">
                    <a16:creationId xmlns:a16="http://schemas.microsoft.com/office/drawing/2014/main" id="{995F517E-3206-421C-AB87-1188FB46BAC7}"/>
                  </a:ext>
                </a:extLst>
              </p:cNvPr>
              <p:cNvSpPr>
                <a:spLocks/>
              </p:cNvSpPr>
              <p:nvPr/>
            </p:nvSpPr>
            <p:spPr bwMode="auto">
              <a:xfrm>
                <a:off x="12791768" y="-1585759"/>
                <a:ext cx="5194300" cy="5176838"/>
              </a:xfrm>
              <a:custGeom>
                <a:avLst/>
                <a:gdLst>
                  <a:gd name="T0" fmla="*/ 620 w 1225"/>
                  <a:gd name="T1" fmla="*/ 0 h 1220"/>
                  <a:gd name="T2" fmla="*/ 700 w 1225"/>
                  <a:gd name="T3" fmla="*/ 16 h 1220"/>
                  <a:gd name="T4" fmla="*/ 765 w 1225"/>
                  <a:gd name="T5" fmla="*/ 60 h 1220"/>
                  <a:gd name="T6" fmla="*/ 809 w 1225"/>
                  <a:gd name="T7" fmla="*/ 126 h 1220"/>
                  <a:gd name="T8" fmla="*/ 825 w 1225"/>
                  <a:gd name="T9" fmla="*/ 206 h 1220"/>
                  <a:gd name="T10" fmla="*/ 822 w 1225"/>
                  <a:gd name="T11" fmla="*/ 242 h 1220"/>
                  <a:gd name="T12" fmla="*/ 813 w 1225"/>
                  <a:gd name="T13" fmla="*/ 277 h 1220"/>
                  <a:gd name="T14" fmla="*/ 798 w 1225"/>
                  <a:gd name="T15" fmla="*/ 308 h 1220"/>
                  <a:gd name="T16" fmla="*/ 778 w 1225"/>
                  <a:gd name="T17" fmla="*/ 337 h 1220"/>
                  <a:gd name="T18" fmla="*/ 744 w 1225"/>
                  <a:gd name="T19" fmla="*/ 369 h 1220"/>
                  <a:gd name="T20" fmla="*/ 792 w 1225"/>
                  <a:gd name="T21" fmla="*/ 369 h 1220"/>
                  <a:gd name="T22" fmla="*/ 1225 w 1225"/>
                  <a:gd name="T23" fmla="*/ 369 h 1220"/>
                  <a:gd name="T24" fmla="*/ 1225 w 1225"/>
                  <a:gd name="T25" fmla="*/ 1057 h 1220"/>
                  <a:gd name="T26" fmla="*/ 1067 w 1225"/>
                  <a:gd name="T27" fmla="*/ 1220 h 1220"/>
                  <a:gd name="T28" fmla="*/ 0 w 1225"/>
                  <a:gd name="T29" fmla="*/ 1220 h 1220"/>
                  <a:gd name="T30" fmla="*/ 0 w 1225"/>
                  <a:gd name="T31" fmla="*/ 979 h 1220"/>
                  <a:gd name="T32" fmla="*/ 29 w 1225"/>
                  <a:gd name="T33" fmla="*/ 995 h 1220"/>
                  <a:gd name="T34" fmla="*/ 60 w 1225"/>
                  <a:gd name="T35" fmla="*/ 1007 h 1220"/>
                  <a:gd name="T36" fmla="*/ 93 w 1225"/>
                  <a:gd name="T37" fmla="*/ 1014 h 1220"/>
                  <a:gd name="T38" fmla="*/ 127 w 1225"/>
                  <a:gd name="T39" fmla="*/ 1017 h 1220"/>
                  <a:gd name="T40" fmla="*/ 220 w 1225"/>
                  <a:gd name="T41" fmla="*/ 998 h 1220"/>
                  <a:gd name="T42" fmla="*/ 296 w 1225"/>
                  <a:gd name="T43" fmla="*/ 947 h 1220"/>
                  <a:gd name="T44" fmla="*/ 347 w 1225"/>
                  <a:gd name="T45" fmla="*/ 871 h 1220"/>
                  <a:gd name="T46" fmla="*/ 365 w 1225"/>
                  <a:gd name="T47" fmla="*/ 778 h 1220"/>
                  <a:gd name="T48" fmla="*/ 347 w 1225"/>
                  <a:gd name="T49" fmla="*/ 686 h 1220"/>
                  <a:gd name="T50" fmla="*/ 296 w 1225"/>
                  <a:gd name="T51" fmla="*/ 610 h 1220"/>
                  <a:gd name="T52" fmla="*/ 220 w 1225"/>
                  <a:gd name="T53" fmla="*/ 559 h 1220"/>
                  <a:gd name="T54" fmla="*/ 127 w 1225"/>
                  <a:gd name="T55" fmla="*/ 540 h 1220"/>
                  <a:gd name="T56" fmla="*/ 0 w 1225"/>
                  <a:gd name="T57" fmla="*/ 578 h 1220"/>
                  <a:gd name="T58" fmla="*/ 0 w 1225"/>
                  <a:gd name="T59" fmla="*/ 369 h 1220"/>
                  <a:gd name="T60" fmla="*/ 447 w 1225"/>
                  <a:gd name="T61" fmla="*/ 369 h 1220"/>
                  <a:gd name="T62" fmla="*/ 495 w 1225"/>
                  <a:gd name="T63" fmla="*/ 369 h 1220"/>
                  <a:gd name="T64" fmla="*/ 486 w 1225"/>
                  <a:gd name="T65" fmla="*/ 362 h 1220"/>
                  <a:gd name="T66" fmla="*/ 477 w 1225"/>
                  <a:gd name="T67" fmla="*/ 354 h 1220"/>
                  <a:gd name="T68" fmla="*/ 469 w 1225"/>
                  <a:gd name="T69" fmla="*/ 346 h 1220"/>
                  <a:gd name="T70" fmla="*/ 461 w 1225"/>
                  <a:gd name="T71" fmla="*/ 337 h 1220"/>
                  <a:gd name="T72" fmla="*/ 441 w 1225"/>
                  <a:gd name="T73" fmla="*/ 308 h 1220"/>
                  <a:gd name="T74" fmla="*/ 427 w 1225"/>
                  <a:gd name="T75" fmla="*/ 277 h 1220"/>
                  <a:gd name="T76" fmla="*/ 417 w 1225"/>
                  <a:gd name="T77" fmla="*/ 242 h 1220"/>
                  <a:gd name="T78" fmla="*/ 414 w 1225"/>
                  <a:gd name="T79" fmla="*/ 206 h 1220"/>
                  <a:gd name="T80" fmla="*/ 430 w 1225"/>
                  <a:gd name="T81" fmla="*/ 126 h 1220"/>
                  <a:gd name="T82" fmla="*/ 474 w 1225"/>
                  <a:gd name="T83" fmla="*/ 60 h 1220"/>
                  <a:gd name="T84" fmla="*/ 540 w 1225"/>
                  <a:gd name="T85" fmla="*/ 16 h 1220"/>
                  <a:gd name="T86" fmla="*/ 620 w 1225"/>
                  <a:gd name="T87" fmla="*/ 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5" h="1220">
                    <a:moveTo>
                      <a:pt x="620" y="0"/>
                    </a:moveTo>
                    <a:cubicBezTo>
                      <a:pt x="648" y="0"/>
                      <a:pt x="675" y="6"/>
                      <a:pt x="700" y="16"/>
                    </a:cubicBezTo>
                    <a:cubicBezTo>
                      <a:pt x="724" y="27"/>
                      <a:pt x="746" y="42"/>
                      <a:pt x="765" y="60"/>
                    </a:cubicBezTo>
                    <a:cubicBezTo>
                      <a:pt x="784" y="79"/>
                      <a:pt x="799" y="101"/>
                      <a:pt x="809" y="126"/>
                    </a:cubicBezTo>
                    <a:cubicBezTo>
                      <a:pt x="820" y="150"/>
                      <a:pt x="825" y="177"/>
                      <a:pt x="825" y="206"/>
                    </a:cubicBezTo>
                    <a:cubicBezTo>
                      <a:pt x="825" y="218"/>
                      <a:pt x="824" y="230"/>
                      <a:pt x="822" y="242"/>
                    </a:cubicBezTo>
                    <a:cubicBezTo>
                      <a:pt x="820" y="254"/>
                      <a:pt x="817" y="266"/>
                      <a:pt x="813" y="277"/>
                    </a:cubicBezTo>
                    <a:cubicBezTo>
                      <a:pt x="809" y="288"/>
                      <a:pt x="804" y="298"/>
                      <a:pt x="798" y="308"/>
                    </a:cubicBezTo>
                    <a:cubicBezTo>
                      <a:pt x="792" y="318"/>
                      <a:pt x="785" y="328"/>
                      <a:pt x="778" y="337"/>
                    </a:cubicBezTo>
                    <a:cubicBezTo>
                      <a:pt x="768" y="349"/>
                      <a:pt x="757" y="360"/>
                      <a:pt x="744" y="369"/>
                    </a:cubicBezTo>
                    <a:cubicBezTo>
                      <a:pt x="792" y="369"/>
                      <a:pt x="792" y="369"/>
                      <a:pt x="792" y="369"/>
                    </a:cubicBezTo>
                    <a:cubicBezTo>
                      <a:pt x="1225" y="369"/>
                      <a:pt x="1225" y="369"/>
                      <a:pt x="1225" y="369"/>
                    </a:cubicBezTo>
                    <a:cubicBezTo>
                      <a:pt x="1225" y="1057"/>
                      <a:pt x="1225" y="1057"/>
                      <a:pt x="1225" y="1057"/>
                    </a:cubicBezTo>
                    <a:cubicBezTo>
                      <a:pt x="1225" y="1144"/>
                      <a:pt x="1155" y="1220"/>
                      <a:pt x="1067" y="1220"/>
                    </a:cubicBezTo>
                    <a:cubicBezTo>
                      <a:pt x="0" y="1220"/>
                      <a:pt x="0" y="1220"/>
                      <a:pt x="0" y="1220"/>
                    </a:cubicBezTo>
                    <a:cubicBezTo>
                      <a:pt x="0" y="979"/>
                      <a:pt x="0" y="979"/>
                      <a:pt x="0" y="979"/>
                    </a:cubicBezTo>
                    <a:cubicBezTo>
                      <a:pt x="9" y="985"/>
                      <a:pt x="19" y="990"/>
                      <a:pt x="29" y="995"/>
                    </a:cubicBezTo>
                    <a:cubicBezTo>
                      <a:pt x="39" y="1000"/>
                      <a:pt x="49" y="1004"/>
                      <a:pt x="60" y="1007"/>
                    </a:cubicBezTo>
                    <a:cubicBezTo>
                      <a:pt x="71" y="1010"/>
                      <a:pt x="82" y="1012"/>
                      <a:pt x="93" y="1014"/>
                    </a:cubicBezTo>
                    <a:cubicBezTo>
                      <a:pt x="104" y="1016"/>
                      <a:pt x="116" y="1017"/>
                      <a:pt x="127" y="1017"/>
                    </a:cubicBezTo>
                    <a:cubicBezTo>
                      <a:pt x="160" y="1017"/>
                      <a:pt x="191" y="1010"/>
                      <a:pt x="220" y="998"/>
                    </a:cubicBezTo>
                    <a:cubicBezTo>
                      <a:pt x="248" y="986"/>
                      <a:pt x="274" y="968"/>
                      <a:pt x="296" y="947"/>
                    </a:cubicBezTo>
                    <a:cubicBezTo>
                      <a:pt x="317" y="925"/>
                      <a:pt x="335" y="900"/>
                      <a:pt x="347" y="871"/>
                    </a:cubicBezTo>
                    <a:cubicBezTo>
                      <a:pt x="359" y="843"/>
                      <a:pt x="365" y="811"/>
                      <a:pt x="365" y="778"/>
                    </a:cubicBezTo>
                    <a:cubicBezTo>
                      <a:pt x="365" y="746"/>
                      <a:pt x="359" y="714"/>
                      <a:pt x="347" y="686"/>
                    </a:cubicBezTo>
                    <a:cubicBezTo>
                      <a:pt x="335" y="657"/>
                      <a:pt x="317" y="632"/>
                      <a:pt x="296" y="610"/>
                    </a:cubicBezTo>
                    <a:cubicBezTo>
                      <a:pt x="274" y="589"/>
                      <a:pt x="248" y="571"/>
                      <a:pt x="220" y="559"/>
                    </a:cubicBezTo>
                    <a:cubicBezTo>
                      <a:pt x="191" y="547"/>
                      <a:pt x="160" y="540"/>
                      <a:pt x="127" y="540"/>
                    </a:cubicBezTo>
                    <a:cubicBezTo>
                      <a:pt x="82" y="540"/>
                      <a:pt x="38" y="554"/>
                      <a:pt x="0" y="578"/>
                    </a:cubicBezTo>
                    <a:cubicBezTo>
                      <a:pt x="0" y="369"/>
                      <a:pt x="0" y="369"/>
                      <a:pt x="0" y="369"/>
                    </a:cubicBezTo>
                    <a:cubicBezTo>
                      <a:pt x="447" y="369"/>
                      <a:pt x="447" y="369"/>
                      <a:pt x="447" y="369"/>
                    </a:cubicBezTo>
                    <a:cubicBezTo>
                      <a:pt x="495" y="369"/>
                      <a:pt x="495" y="369"/>
                      <a:pt x="495" y="369"/>
                    </a:cubicBezTo>
                    <a:cubicBezTo>
                      <a:pt x="492" y="367"/>
                      <a:pt x="489" y="364"/>
                      <a:pt x="486" y="362"/>
                    </a:cubicBezTo>
                    <a:cubicBezTo>
                      <a:pt x="483" y="359"/>
                      <a:pt x="480" y="357"/>
                      <a:pt x="477" y="354"/>
                    </a:cubicBezTo>
                    <a:cubicBezTo>
                      <a:pt x="475" y="351"/>
                      <a:pt x="472" y="348"/>
                      <a:pt x="469" y="346"/>
                    </a:cubicBezTo>
                    <a:cubicBezTo>
                      <a:pt x="466" y="343"/>
                      <a:pt x="464" y="340"/>
                      <a:pt x="461" y="337"/>
                    </a:cubicBezTo>
                    <a:cubicBezTo>
                      <a:pt x="454" y="328"/>
                      <a:pt x="447" y="318"/>
                      <a:pt x="441" y="308"/>
                    </a:cubicBezTo>
                    <a:cubicBezTo>
                      <a:pt x="436" y="298"/>
                      <a:pt x="431" y="288"/>
                      <a:pt x="427" y="277"/>
                    </a:cubicBezTo>
                    <a:cubicBezTo>
                      <a:pt x="422" y="266"/>
                      <a:pt x="419" y="254"/>
                      <a:pt x="417" y="242"/>
                    </a:cubicBezTo>
                    <a:cubicBezTo>
                      <a:pt x="415" y="230"/>
                      <a:pt x="414" y="218"/>
                      <a:pt x="414" y="206"/>
                    </a:cubicBezTo>
                    <a:cubicBezTo>
                      <a:pt x="414" y="177"/>
                      <a:pt x="420" y="150"/>
                      <a:pt x="430" y="126"/>
                    </a:cubicBezTo>
                    <a:cubicBezTo>
                      <a:pt x="441" y="101"/>
                      <a:pt x="456" y="79"/>
                      <a:pt x="474" y="60"/>
                    </a:cubicBezTo>
                    <a:cubicBezTo>
                      <a:pt x="493" y="42"/>
                      <a:pt x="515" y="27"/>
                      <a:pt x="540" y="16"/>
                    </a:cubicBezTo>
                    <a:cubicBezTo>
                      <a:pt x="564" y="6"/>
                      <a:pt x="591" y="0"/>
                      <a:pt x="620" y="0"/>
                    </a:cubicBez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0" name="Freeform 6">
                <a:extLst>
                  <a:ext uri="{FF2B5EF4-FFF2-40B4-BE49-F238E27FC236}">
                    <a16:creationId xmlns:a16="http://schemas.microsoft.com/office/drawing/2014/main" id="{F8952D0E-4421-48AA-9B22-B39562DFC257}"/>
                  </a:ext>
                </a:extLst>
              </p:cNvPr>
              <p:cNvSpPr>
                <a:spLocks/>
              </p:cNvSpPr>
              <p:nvPr/>
            </p:nvSpPr>
            <p:spPr bwMode="auto">
              <a:xfrm>
                <a:off x="12892574" y="-1481777"/>
                <a:ext cx="4992688" cy="4968875"/>
              </a:xfrm>
              <a:custGeom>
                <a:avLst/>
                <a:gdLst>
                  <a:gd name="T0" fmla="*/ 0 w 1177"/>
                  <a:gd name="T1" fmla="*/ 1171 h 1171"/>
                  <a:gd name="T2" fmla="*/ 0 w 1177"/>
                  <a:gd name="T3" fmla="*/ 995 h 1171"/>
                  <a:gd name="T4" fmla="*/ 29 w 1177"/>
                  <a:gd name="T5" fmla="*/ 1005 h 1171"/>
                  <a:gd name="T6" fmla="*/ 65 w 1177"/>
                  <a:gd name="T7" fmla="*/ 1013 h 1171"/>
                  <a:gd name="T8" fmla="*/ 103 w 1177"/>
                  <a:gd name="T9" fmla="*/ 1016 h 1171"/>
                  <a:gd name="T10" fmla="*/ 205 w 1177"/>
                  <a:gd name="T11" fmla="*/ 995 h 1171"/>
                  <a:gd name="T12" fmla="*/ 289 w 1177"/>
                  <a:gd name="T13" fmla="*/ 939 h 1171"/>
                  <a:gd name="T14" fmla="*/ 345 w 1177"/>
                  <a:gd name="T15" fmla="*/ 856 h 1171"/>
                  <a:gd name="T16" fmla="*/ 366 w 1177"/>
                  <a:gd name="T17" fmla="*/ 754 h 1171"/>
                  <a:gd name="T18" fmla="*/ 345 w 1177"/>
                  <a:gd name="T19" fmla="*/ 652 h 1171"/>
                  <a:gd name="T20" fmla="*/ 289 w 1177"/>
                  <a:gd name="T21" fmla="*/ 568 h 1171"/>
                  <a:gd name="T22" fmla="*/ 205 w 1177"/>
                  <a:gd name="T23" fmla="*/ 512 h 1171"/>
                  <a:gd name="T24" fmla="*/ 103 w 1177"/>
                  <a:gd name="T25" fmla="*/ 491 h 1171"/>
                  <a:gd name="T26" fmla="*/ 0 w 1177"/>
                  <a:gd name="T27" fmla="*/ 513 h 1171"/>
                  <a:gd name="T28" fmla="*/ 0 w 1177"/>
                  <a:gd name="T29" fmla="*/ 369 h 1171"/>
                  <a:gd name="T30" fmla="*/ 543 w 1177"/>
                  <a:gd name="T31" fmla="*/ 369 h 1171"/>
                  <a:gd name="T32" fmla="*/ 486 w 1177"/>
                  <a:gd name="T33" fmla="*/ 325 h 1171"/>
                  <a:gd name="T34" fmla="*/ 478 w 1177"/>
                  <a:gd name="T35" fmla="*/ 318 h 1171"/>
                  <a:gd name="T36" fmla="*/ 470 w 1177"/>
                  <a:gd name="T37" fmla="*/ 311 h 1171"/>
                  <a:gd name="T38" fmla="*/ 463 w 1177"/>
                  <a:gd name="T39" fmla="*/ 304 h 1171"/>
                  <a:gd name="T40" fmla="*/ 456 w 1177"/>
                  <a:gd name="T41" fmla="*/ 296 h 1171"/>
                  <a:gd name="T42" fmla="*/ 438 w 1177"/>
                  <a:gd name="T43" fmla="*/ 271 h 1171"/>
                  <a:gd name="T44" fmla="*/ 425 w 1177"/>
                  <a:gd name="T45" fmla="*/ 243 h 1171"/>
                  <a:gd name="T46" fmla="*/ 417 w 1177"/>
                  <a:gd name="T47" fmla="*/ 213 h 1171"/>
                  <a:gd name="T48" fmla="*/ 414 w 1177"/>
                  <a:gd name="T49" fmla="*/ 181 h 1171"/>
                  <a:gd name="T50" fmla="*/ 429 w 1177"/>
                  <a:gd name="T51" fmla="*/ 110 h 1171"/>
                  <a:gd name="T52" fmla="*/ 467 w 1177"/>
                  <a:gd name="T53" fmla="*/ 53 h 1171"/>
                  <a:gd name="T54" fmla="*/ 525 w 1177"/>
                  <a:gd name="T55" fmla="*/ 14 h 1171"/>
                  <a:gd name="T56" fmla="*/ 596 w 1177"/>
                  <a:gd name="T57" fmla="*/ 0 h 1171"/>
                  <a:gd name="T58" fmla="*/ 666 w 1177"/>
                  <a:gd name="T59" fmla="*/ 14 h 1171"/>
                  <a:gd name="T60" fmla="*/ 724 w 1177"/>
                  <a:gd name="T61" fmla="*/ 53 h 1171"/>
                  <a:gd name="T62" fmla="*/ 763 w 1177"/>
                  <a:gd name="T63" fmla="*/ 110 h 1171"/>
                  <a:gd name="T64" fmla="*/ 777 w 1177"/>
                  <a:gd name="T65" fmla="*/ 181 h 1171"/>
                  <a:gd name="T66" fmla="*/ 774 w 1177"/>
                  <a:gd name="T67" fmla="*/ 213 h 1171"/>
                  <a:gd name="T68" fmla="*/ 766 w 1177"/>
                  <a:gd name="T69" fmla="*/ 243 h 1171"/>
                  <a:gd name="T70" fmla="*/ 753 w 1177"/>
                  <a:gd name="T71" fmla="*/ 271 h 1171"/>
                  <a:gd name="T72" fmla="*/ 735 w 1177"/>
                  <a:gd name="T73" fmla="*/ 296 h 1171"/>
                  <a:gd name="T74" fmla="*/ 705 w 1177"/>
                  <a:gd name="T75" fmla="*/ 325 h 1171"/>
                  <a:gd name="T76" fmla="*/ 648 w 1177"/>
                  <a:gd name="T77" fmla="*/ 369 h 1171"/>
                  <a:gd name="T78" fmla="*/ 1177 w 1177"/>
                  <a:gd name="T79" fmla="*/ 369 h 1171"/>
                  <a:gd name="T80" fmla="*/ 1177 w 1177"/>
                  <a:gd name="T81" fmla="*/ 1032 h 1171"/>
                  <a:gd name="T82" fmla="*/ 1043 w 1177"/>
                  <a:gd name="T83" fmla="*/ 1171 h 1171"/>
                  <a:gd name="T84" fmla="*/ 0 w 1177"/>
                  <a:gd name="T85" fmla="*/ 1171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77" h="1171">
                    <a:moveTo>
                      <a:pt x="0" y="1171"/>
                    </a:moveTo>
                    <a:cubicBezTo>
                      <a:pt x="0" y="995"/>
                      <a:pt x="0" y="995"/>
                      <a:pt x="0" y="995"/>
                    </a:cubicBezTo>
                    <a:cubicBezTo>
                      <a:pt x="10" y="999"/>
                      <a:pt x="19" y="1002"/>
                      <a:pt x="29" y="1005"/>
                    </a:cubicBezTo>
                    <a:cubicBezTo>
                      <a:pt x="41" y="1009"/>
                      <a:pt x="53" y="1011"/>
                      <a:pt x="65" y="1013"/>
                    </a:cubicBezTo>
                    <a:cubicBezTo>
                      <a:pt x="78" y="1015"/>
                      <a:pt x="91" y="1016"/>
                      <a:pt x="103" y="1016"/>
                    </a:cubicBezTo>
                    <a:cubicBezTo>
                      <a:pt x="139" y="1016"/>
                      <a:pt x="173" y="1009"/>
                      <a:pt x="205" y="995"/>
                    </a:cubicBezTo>
                    <a:cubicBezTo>
                      <a:pt x="237" y="982"/>
                      <a:pt x="265" y="963"/>
                      <a:pt x="289" y="939"/>
                    </a:cubicBezTo>
                    <a:cubicBezTo>
                      <a:pt x="313" y="915"/>
                      <a:pt x="332" y="887"/>
                      <a:pt x="345" y="856"/>
                    </a:cubicBezTo>
                    <a:cubicBezTo>
                      <a:pt x="359" y="823"/>
                      <a:pt x="366" y="789"/>
                      <a:pt x="366" y="754"/>
                    </a:cubicBezTo>
                    <a:cubicBezTo>
                      <a:pt x="366" y="718"/>
                      <a:pt x="359" y="684"/>
                      <a:pt x="345" y="652"/>
                    </a:cubicBezTo>
                    <a:cubicBezTo>
                      <a:pt x="332" y="620"/>
                      <a:pt x="313" y="592"/>
                      <a:pt x="289" y="568"/>
                    </a:cubicBezTo>
                    <a:cubicBezTo>
                      <a:pt x="265" y="544"/>
                      <a:pt x="237" y="525"/>
                      <a:pt x="205" y="512"/>
                    </a:cubicBezTo>
                    <a:cubicBezTo>
                      <a:pt x="173" y="498"/>
                      <a:pt x="139" y="491"/>
                      <a:pt x="103" y="491"/>
                    </a:cubicBezTo>
                    <a:cubicBezTo>
                      <a:pt x="68" y="491"/>
                      <a:pt x="33" y="499"/>
                      <a:pt x="0" y="513"/>
                    </a:cubicBezTo>
                    <a:cubicBezTo>
                      <a:pt x="0" y="369"/>
                      <a:pt x="0" y="369"/>
                      <a:pt x="0" y="369"/>
                    </a:cubicBezTo>
                    <a:cubicBezTo>
                      <a:pt x="543" y="369"/>
                      <a:pt x="543" y="369"/>
                      <a:pt x="543" y="369"/>
                    </a:cubicBezTo>
                    <a:cubicBezTo>
                      <a:pt x="486" y="325"/>
                      <a:pt x="486" y="325"/>
                      <a:pt x="486" y="325"/>
                    </a:cubicBezTo>
                    <a:cubicBezTo>
                      <a:pt x="483" y="323"/>
                      <a:pt x="481" y="321"/>
                      <a:pt x="478" y="318"/>
                    </a:cubicBezTo>
                    <a:cubicBezTo>
                      <a:pt x="475" y="316"/>
                      <a:pt x="473" y="314"/>
                      <a:pt x="470" y="311"/>
                    </a:cubicBezTo>
                    <a:cubicBezTo>
                      <a:pt x="468" y="309"/>
                      <a:pt x="465" y="307"/>
                      <a:pt x="463" y="304"/>
                    </a:cubicBezTo>
                    <a:cubicBezTo>
                      <a:pt x="460" y="302"/>
                      <a:pt x="458" y="299"/>
                      <a:pt x="456" y="296"/>
                    </a:cubicBezTo>
                    <a:cubicBezTo>
                      <a:pt x="449" y="289"/>
                      <a:pt x="444" y="280"/>
                      <a:pt x="438" y="271"/>
                    </a:cubicBezTo>
                    <a:cubicBezTo>
                      <a:pt x="433" y="262"/>
                      <a:pt x="429" y="253"/>
                      <a:pt x="425" y="243"/>
                    </a:cubicBezTo>
                    <a:cubicBezTo>
                      <a:pt x="422" y="234"/>
                      <a:pt x="419" y="223"/>
                      <a:pt x="417" y="213"/>
                    </a:cubicBezTo>
                    <a:cubicBezTo>
                      <a:pt x="415" y="203"/>
                      <a:pt x="414" y="192"/>
                      <a:pt x="414" y="181"/>
                    </a:cubicBezTo>
                    <a:cubicBezTo>
                      <a:pt x="414" y="156"/>
                      <a:pt x="419" y="133"/>
                      <a:pt x="429" y="110"/>
                    </a:cubicBezTo>
                    <a:cubicBezTo>
                      <a:pt x="438" y="89"/>
                      <a:pt x="451" y="69"/>
                      <a:pt x="467" y="53"/>
                    </a:cubicBezTo>
                    <a:cubicBezTo>
                      <a:pt x="484" y="36"/>
                      <a:pt x="504" y="23"/>
                      <a:pt x="525" y="14"/>
                    </a:cubicBezTo>
                    <a:cubicBezTo>
                      <a:pt x="547" y="4"/>
                      <a:pt x="571" y="0"/>
                      <a:pt x="596" y="0"/>
                    </a:cubicBezTo>
                    <a:cubicBezTo>
                      <a:pt x="620" y="0"/>
                      <a:pt x="644" y="4"/>
                      <a:pt x="666" y="14"/>
                    </a:cubicBezTo>
                    <a:cubicBezTo>
                      <a:pt x="688" y="23"/>
                      <a:pt x="707" y="36"/>
                      <a:pt x="724" y="53"/>
                    </a:cubicBezTo>
                    <a:cubicBezTo>
                      <a:pt x="740" y="69"/>
                      <a:pt x="754" y="89"/>
                      <a:pt x="763" y="110"/>
                    </a:cubicBezTo>
                    <a:cubicBezTo>
                      <a:pt x="772" y="133"/>
                      <a:pt x="777" y="156"/>
                      <a:pt x="777" y="181"/>
                    </a:cubicBezTo>
                    <a:cubicBezTo>
                      <a:pt x="777" y="192"/>
                      <a:pt x="776" y="203"/>
                      <a:pt x="774" y="213"/>
                    </a:cubicBezTo>
                    <a:cubicBezTo>
                      <a:pt x="772" y="223"/>
                      <a:pt x="770" y="233"/>
                      <a:pt x="766" y="243"/>
                    </a:cubicBezTo>
                    <a:cubicBezTo>
                      <a:pt x="762" y="253"/>
                      <a:pt x="758" y="262"/>
                      <a:pt x="753" y="271"/>
                    </a:cubicBezTo>
                    <a:cubicBezTo>
                      <a:pt x="748" y="280"/>
                      <a:pt x="742" y="289"/>
                      <a:pt x="735" y="296"/>
                    </a:cubicBezTo>
                    <a:cubicBezTo>
                      <a:pt x="727" y="307"/>
                      <a:pt x="717" y="316"/>
                      <a:pt x="705" y="325"/>
                    </a:cubicBezTo>
                    <a:cubicBezTo>
                      <a:pt x="648" y="369"/>
                      <a:pt x="648" y="369"/>
                      <a:pt x="648" y="369"/>
                    </a:cubicBezTo>
                    <a:cubicBezTo>
                      <a:pt x="1177" y="369"/>
                      <a:pt x="1177" y="369"/>
                      <a:pt x="1177" y="369"/>
                    </a:cubicBezTo>
                    <a:cubicBezTo>
                      <a:pt x="1177" y="1032"/>
                      <a:pt x="1177" y="1032"/>
                      <a:pt x="1177" y="1032"/>
                    </a:cubicBezTo>
                    <a:cubicBezTo>
                      <a:pt x="1177" y="1107"/>
                      <a:pt x="1116" y="1171"/>
                      <a:pt x="1043" y="1171"/>
                    </a:cubicBezTo>
                    <a:lnTo>
                      <a:pt x="0" y="1171"/>
                    </a:lnTo>
                    <a:close/>
                  </a:path>
                </a:pathLst>
              </a:custGeom>
              <a:solidFill>
                <a:srgbClr val="D67A7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1" name="Freeform 15">
                <a:extLst>
                  <a:ext uri="{FF2B5EF4-FFF2-40B4-BE49-F238E27FC236}">
                    <a16:creationId xmlns:a16="http://schemas.microsoft.com/office/drawing/2014/main" id="{1CB290D4-A1D4-4779-9E3C-E4B44658F7BD}"/>
                  </a:ext>
                </a:extLst>
              </p:cNvPr>
              <p:cNvSpPr>
                <a:spLocks/>
              </p:cNvSpPr>
              <p:nvPr/>
            </p:nvSpPr>
            <p:spPr bwMode="auto">
              <a:xfrm>
                <a:off x="7452212" y="-23659"/>
                <a:ext cx="6745288" cy="3614738"/>
              </a:xfrm>
              <a:custGeom>
                <a:avLst/>
                <a:gdLst>
                  <a:gd name="T0" fmla="*/ 1226 w 1591"/>
                  <a:gd name="T1" fmla="*/ 0 h 851"/>
                  <a:gd name="T2" fmla="*/ 1226 w 1591"/>
                  <a:gd name="T3" fmla="*/ 234 h 851"/>
                  <a:gd name="T4" fmla="*/ 1226 w 1591"/>
                  <a:gd name="T5" fmla="*/ 280 h 851"/>
                  <a:gd name="T6" fmla="*/ 1233 w 1591"/>
                  <a:gd name="T7" fmla="*/ 272 h 851"/>
                  <a:gd name="T8" fmla="*/ 1241 w 1591"/>
                  <a:gd name="T9" fmla="*/ 263 h 851"/>
                  <a:gd name="T10" fmla="*/ 1249 w 1591"/>
                  <a:gd name="T11" fmla="*/ 256 h 851"/>
                  <a:gd name="T12" fmla="*/ 1258 w 1591"/>
                  <a:gd name="T13" fmla="*/ 248 h 851"/>
                  <a:gd name="T14" fmla="*/ 1286 w 1591"/>
                  <a:gd name="T15" fmla="*/ 230 h 851"/>
                  <a:gd name="T16" fmla="*/ 1317 w 1591"/>
                  <a:gd name="T17" fmla="*/ 216 h 851"/>
                  <a:gd name="T18" fmla="*/ 1350 w 1591"/>
                  <a:gd name="T19" fmla="*/ 207 h 851"/>
                  <a:gd name="T20" fmla="*/ 1385 w 1591"/>
                  <a:gd name="T21" fmla="*/ 204 h 851"/>
                  <a:gd name="T22" fmla="*/ 1465 w 1591"/>
                  <a:gd name="T23" fmla="*/ 220 h 851"/>
                  <a:gd name="T24" fmla="*/ 1531 w 1591"/>
                  <a:gd name="T25" fmla="*/ 264 h 851"/>
                  <a:gd name="T26" fmla="*/ 1575 w 1591"/>
                  <a:gd name="T27" fmla="*/ 330 h 851"/>
                  <a:gd name="T28" fmla="*/ 1591 w 1591"/>
                  <a:gd name="T29" fmla="*/ 409 h 851"/>
                  <a:gd name="T30" fmla="*/ 1575 w 1591"/>
                  <a:gd name="T31" fmla="*/ 489 h 851"/>
                  <a:gd name="T32" fmla="*/ 1531 w 1591"/>
                  <a:gd name="T33" fmla="*/ 555 h 851"/>
                  <a:gd name="T34" fmla="*/ 1465 w 1591"/>
                  <a:gd name="T35" fmla="*/ 599 h 851"/>
                  <a:gd name="T36" fmla="*/ 1385 w 1591"/>
                  <a:gd name="T37" fmla="*/ 615 h 851"/>
                  <a:gd name="T38" fmla="*/ 1350 w 1591"/>
                  <a:gd name="T39" fmla="*/ 612 h 851"/>
                  <a:gd name="T40" fmla="*/ 1317 w 1591"/>
                  <a:gd name="T41" fmla="*/ 603 h 851"/>
                  <a:gd name="T42" fmla="*/ 1286 w 1591"/>
                  <a:gd name="T43" fmla="*/ 589 h 851"/>
                  <a:gd name="T44" fmla="*/ 1258 w 1591"/>
                  <a:gd name="T45" fmla="*/ 571 h 851"/>
                  <a:gd name="T46" fmla="*/ 1226 w 1591"/>
                  <a:gd name="T47" fmla="*/ 539 h 851"/>
                  <a:gd name="T48" fmla="*/ 1226 w 1591"/>
                  <a:gd name="T49" fmla="*/ 586 h 851"/>
                  <a:gd name="T50" fmla="*/ 1226 w 1591"/>
                  <a:gd name="T51" fmla="*/ 851 h 851"/>
                  <a:gd name="T52" fmla="*/ 158 w 1591"/>
                  <a:gd name="T53" fmla="*/ 851 h 851"/>
                  <a:gd name="T54" fmla="*/ 0 w 1591"/>
                  <a:gd name="T55" fmla="*/ 688 h 851"/>
                  <a:gd name="T56" fmla="*/ 0 w 1591"/>
                  <a:gd name="T57" fmla="*/ 0 h 851"/>
                  <a:gd name="T58" fmla="*/ 414 w 1591"/>
                  <a:gd name="T59" fmla="*/ 0 h 851"/>
                  <a:gd name="T60" fmla="*/ 397 w 1591"/>
                  <a:gd name="T61" fmla="*/ 30 h 851"/>
                  <a:gd name="T62" fmla="*/ 385 w 1591"/>
                  <a:gd name="T63" fmla="*/ 62 h 851"/>
                  <a:gd name="T64" fmla="*/ 377 w 1591"/>
                  <a:gd name="T65" fmla="*/ 96 h 851"/>
                  <a:gd name="T66" fmla="*/ 375 w 1591"/>
                  <a:gd name="T67" fmla="*/ 131 h 851"/>
                  <a:gd name="T68" fmla="*/ 393 w 1591"/>
                  <a:gd name="T69" fmla="*/ 224 h 851"/>
                  <a:gd name="T70" fmla="*/ 444 w 1591"/>
                  <a:gd name="T71" fmla="*/ 300 h 851"/>
                  <a:gd name="T72" fmla="*/ 520 w 1591"/>
                  <a:gd name="T73" fmla="*/ 351 h 851"/>
                  <a:gd name="T74" fmla="*/ 613 w 1591"/>
                  <a:gd name="T75" fmla="*/ 369 h 851"/>
                  <a:gd name="T76" fmla="*/ 705 w 1591"/>
                  <a:gd name="T77" fmla="*/ 351 h 851"/>
                  <a:gd name="T78" fmla="*/ 781 w 1591"/>
                  <a:gd name="T79" fmla="*/ 300 h 851"/>
                  <a:gd name="T80" fmla="*/ 832 w 1591"/>
                  <a:gd name="T81" fmla="*/ 224 h 851"/>
                  <a:gd name="T82" fmla="*/ 851 w 1591"/>
                  <a:gd name="T83" fmla="*/ 131 h 851"/>
                  <a:gd name="T84" fmla="*/ 811 w 1591"/>
                  <a:gd name="T85" fmla="*/ 0 h 851"/>
                  <a:gd name="T86" fmla="*/ 1226 w 1591"/>
                  <a:gd name="T87"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1" h="851">
                    <a:moveTo>
                      <a:pt x="1226" y="0"/>
                    </a:moveTo>
                    <a:cubicBezTo>
                      <a:pt x="1226" y="234"/>
                      <a:pt x="1226" y="234"/>
                      <a:pt x="1226" y="234"/>
                    </a:cubicBezTo>
                    <a:cubicBezTo>
                      <a:pt x="1226" y="280"/>
                      <a:pt x="1226" y="280"/>
                      <a:pt x="1226" y="280"/>
                    </a:cubicBezTo>
                    <a:cubicBezTo>
                      <a:pt x="1228" y="277"/>
                      <a:pt x="1230" y="274"/>
                      <a:pt x="1233" y="272"/>
                    </a:cubicBezTo>
                    <a:cubicBezTo>
                      <a:pt x="1236" y="269"/>
                      <a:pt x="1238" y="266"/>
                      <a:pt x="1241" y="263"/>
                    </a:cubicBezTo>
                    <a:cubicBezTo>
                      <a:pt x="1244" y="261"/>
                      <a:pt x="1246" y="258"/>
                      <a:pt x="1249" y="256"/>
                    </a:cubicBezTo>
                    <a:cubicBezTo>
                      <a:pt x="1252" y="253"/>
                      <a:pt x="1255" y="251"/>
                      <a:pt x="1258" y="248"/>
                    </a:cubicBezTo>
                    <a:cubicBezTo>
                      <a:pt x="1267" y="241"/>
                      <a:pt x="1276" y="235"/>
                      <a:pt x="1286" y="230"/>
                    </a:cubicBezTo>
                    <a:cubicBezTo>
                      <a:pt x="1296" y="224"/>
                      <a:pt x="1306" y="220"/>
                      <a:pt x="1317" y="216"/>
                    </a:cubicBezTo>
                    <a:cubicBezTo>
                      <a:pt x="1327" y="212"/>
                      <a:pt x="1339" y="209"/>
                      <a:pt x="1350" y="207"/>
                    </a:cubicBezTo>
                    <a:cubicBezTo>
                      <a:pt x="1361" y="205"/>
                      <a:pt x="1373" y="204"/>
                      <a:pt x="1385" y="204"/>
                    </a:cubicBezTo>
                    <a:cubicBezTo>
                      <a:pt x="1414" y="204"/>
                      <a:pt x="1441" y="210"/>
                      <a:pt x="1465" y="220"/>
                    </a:cubicBezTo>
                    <a:cubicBezTo>
                      <a:pt x="1490" y="230"/>
                      <a:pt x="1512" y="246"/>
                      <a:pt x="1531" y="264"/>
                    </a:cubicBezTo>
                    <a:cubicBezTo>
                      <a:pt x="1549" y="283"/>
                      <a:pt x="1564" y="305"/>
                      <a:pt x="1575" y="330"/>
                    </a:cubicBezTo>
                    <a:cubicBezTo>
                      <a:pt x="1585" y="354"/>
                      <a:pt x="1591" y="381"/>
                      <a:pt x="1591" y="409"/>
                    </a:cubicBezTo>
                    <a:cubicBezTo>
                      <a:pt x="1591" y="438"/>
                      <a:pt x="1585" y="465"/>
                      <a:pt x="1575" y="489"/>
                    </a:cubicBezTo>
                    <a:cubicBezTo>
                      <a:pt x="1564" y="514"/>
                      <a:pt x="1549" y="536"/>
                      <a:pt x="1531" y="555"/>
                    </a:cubicBezTo>
                    <a:cubicBezTo>
                      <a:pt x="1512" y="573"/>
                      <a:pt x="1490" y="589"/>
                      <a:pt x="1465" y="599"/>
                    </a:cubicBezTo>
                    <a:cubicBezTo>
                      <a:pt x="1441" y="609"/>
                      <a:pt x="1414" y="615"/>
                      <a:pt x="1385" y="615"/>
                    </a:cubicBezTo>
                    <a:cubicBezTo>
                      <a:pt x="1373" y="615"/>
                      <a:pt x="1361" y="614"/>
                      <a:pt x="1350" y="612"/>
                    </a:cubicBezTo>
                    <a:cubicBezTo>
                      <a:pt x="1339" y="610"/>
                      <a:pt x="1327" y="607"/>
                      <a:pt x="1317" y="603"/>
                    </a:cubicBezTo>
                    <a:cubicBezTo>
                      <a:pt x="1306" y="600"/>
                      <a:pt x="1296" y="595"/>
                      <a:pt x="1286" y="589"/>
                    </a:cubicBezTo>
                    <a:cubicBezTo>
                      <a:pt x="1276" y="584"/>
                      <a:pt x="1267" y="578"/>
                      <a:pt x="1258" y="571"/>
                    </a:cubicBezTo>
                    <a:cubicBezTo>
                      <a:pt x="1246" y="561"/>
                      <a:pt x="1235" y="551"/>
                      <a:pt x="1226" y="539"/>
                    </a:cubicBezTo>
                    <a:cubicBezTo>
                      <a:pt x="1226" y="586"/>
                      <a:pt x="1226" y="586"/>
                      <a:pt x="1226" y="586"/>
                    </a:cubicBezTo>
                    <a:cubicBezTo>
                      <a:pt x="1226" y="851"/>
                      <a:pt x="1226" y="851"/>
                      <a:pt x="1226" y="851"/>
                    </a:cubicBezTo>
                    <a:cubicBezTo>
                      <a:pt x="158" y="851"/>
                      <a:pt x="158" y="851"/>
                      <a:pt x="158" y="851"/>
                    </a:cubicBezTo>
                    <a:cubicBezTo>
                      <a:pt x="70" y="851"/>
                      <a:pt x="0" y="775"/>
                      <a:pt x="0" y="688"/>
                    </a:cubicBezTo>
                    <a:cubicBezTo>
                      <a:pt x="0" y="0"/>
                      <a:pt x="0" y="0"/>
                      <a:pt x="0" y="0"/>
                    </a:cubicBezTo>
                    <a:cubicBezTo>
                      <a:pt x="414" y="0"/>
                      <a:pt x="414" y="0"/>
                      <a:pt x="414" y="0"/>
                    </a:cubicBezTo>
                    <a:cubicBezTo>
                      <a:pt x="408" y="10"/>
                      <a:pt x="402" y="20"/>
                      <a:pt x="397" y="30"/>
                    </a:cubicBezTo>
                    <a:cubicBezTo>
                      <a:pt x="393" y="40"/>
                      <a:pt x="388" y="51"/>
                      <a:pt x="385" y="62"/>
                    </a:cubicBezTo>
                    <a:cubicBezTo>
                      <a:pt x="382" y="73"/>
                      <a:pt x="379" y="84"/>
                      <a:pt x="377" y="96"/>
                    </a:cubicBezTo>
                    <a:cubicBezTo>
                      <a:pt x="376" y="107"/>
                      <a:pt x="375" y="119"/>
                      <a:pt x="375" y="131"/>
                    </a:cubicBezTo>
                    <a:cubicBezTo>
                      <a:pt x="375" y="164"/>
                      <a:pt x="381" y="195"/>
                      <a:pt x="393" y="224"/>
                    </a:cubicBezTo>
                    <a:cubicBezTo>
                      <a:pt x="405" y="252"/>
                      <a:pt x="423" y="278"/>
                      <a:pt x="444" y="300"/>
                    </a:cubicBezTo>
                    <a:cubicBezTo>
                      <a:pt x="466" y="321"/>
                      <a:pt x="492" y="339"/>
                      <a:pt x="520" y="351"/>
                    </a:cubicBezTo>
                    <a:cubicBezTo>
                      <a:pt x="549" y="363"/>
                      <a:pt x="580" y="369"/>
                      <a:pt x="613" y="369"/>
                    </a:cubicBezTo>
                    <a:cubicBezTo>
                      <a:pt x="646" y="369"/>
                      <a:pt x="677" y="363"/>
                      <a:pt x="705" y="351"/>
                    </a:cubicBezTo>
                    <a:cubicBezTo>
                      <a:pt x="734" y="339"/>
                      <a:pt x="760" y="321"/>
                      <a:pt x="781" y="300"/>
                    </a:cubicBezTo>
                    <a:cubicBezTo>
                      <a:pt x="803" y="278"/>
                      <a:pt x="820" y="252"/>
                      <a:pt x="832" y="224"/>
                    </a:cubicBezTo>
                    <a:cubicBezTo>
                      <a:pt x="844" y="195"/>
                      <a:pt x="851" y="164"/>
                      <a:pt x="851" y="131"/>
                    </a:cubicBezTo>
                    <a:cubicBezTo>
                      <a:pt x="851" y="85"/>
                      <a:pt x="837" y="39"/>
                      <a:pt x="811" y="0"/>
                    </a:cubicBezTo>
                    <a:lnTo>
                      <a:pt x="1226" y="0"/>
                    </a:lnTo>
                    <a:close/>
                  </a:path>
                </a:pathLst>
              </a:custGeom>
              <a:solidFill>
                <a:schemeClr val="bg1"/>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72" name="Freeform 16">
                <a:extLst>
                  <a:ext uri="{FF2B5EF4-FFF2-40B4-BE49-F238E27FC236}">
                    <a16:creationId xmlns:a16="http://schemas.microsoft.com/office/drawing/2014/main" id="{8A1DB20A-0194-4856-8C3E-A0BCF654F1FF}"/>
                  </a:ext>
                </a:extLst>
              </p:cNvPr>
              <p:cNvSpPr>
                <a:spLocks/>
              </p:cNvSpPr>
              <p:nvPr/>
            </p:nvSpPr>
            <p:spPr bwMode="auto">
              <a:xfrm>
                <a:off x="7553812" y="80323"/>
                <a:ext cx="6542088" cy="3406775"/>
              </a:xfrm>
              <a:custGeom>
                <a:avLst/>
                <a:gdLst>
                  <a:gd name="T0" fmla="*/ 134 w 1543"/>
                  <a:gd name="T1" fmla="*/ 802 h 802"/>
                  <a:gd name="T2" fmla="*/ 0 w 1543"/>
                  <a:gd name="T3" fmla="*/ 663 h 802"/>
                  <a:gd name="T4" fmla="*/ 0 w 1543"/>
                  <a:gd name="T5" fmla="*/ 0 h 802"/>
                  <a:gd name="T6" fmla="*/ 349 w 1543"/>
                  <a:gd name="T7" fmla="*/ 0 h 802"/>
                  <a:gd name="T8" fmla="*/ 338 w 1543"/>
                  <a:gd name="T9" fmla="*/ 30 h 802"/>
                  <a:gd name="T10" fmla="*/ 329 w 1543"/>
                  <a:gd name="T11" fmla="*/ 67 h 802"/>
                  <a:gd name="T12" fmla="*/ 326 w 1543"/>
                  <a:gd name="T13" fmla="*/ 106 h 802"/>
                  <a:gd name="T14" fmla="*/ 347 w 1543"/>
                  <a:gd name="T15" fmla="*/ 208 h 802"/>
                  <a:gd name="T16" fmla="*/ 403 w 1543"/>
                  <a:gd name="T17" fmla="*/ 292 h 802"/>
                  <a:gd name="T18" fmla="*/ 487 w 1543"/>
                  <a:gd name="T19" fmla="*/ 348 h 802"/>
                  <a:gd name="T20" fmla="*/ 589 w 1543"/>
                  <a:gd name="T21" fmla="*/ 369 h 802"/>
                  <a:gd name="T22" fmla="*/ 691 w 1543"/>
                  <a:gd name="T23" fmla="*/ 348 h 802"/>
                  <a:gd name="T24" fmla="*/ 774 w 1543"/>
                  <a:gd name="T25" fmla="*/ 292 h 802"/>
                  <a:gd name="T26" fmla="*/ 830 w 1543"/>
                  <a:gd name="T27" fmla="*/ 208 h 802"/>
                  <a:gd name="T28" fmla="*/ 851 w 1543"/>
                  <a:gd name="T29" fmla="*/ 106 h 802"/>
                  <a:gd name="T30" fmla="*/ 828 w 1543"/>
                  <a:gd name="T31" fmla="*/ 0 h 802"/>
                  <a:gd name="T32" fmla="*/ 1177 w 1543"/>
                  <a:gd name="T33" fmla="*/ 0 h 802"/>
                  <a:gd name="T34" fmla="*/ 1177 w 1543"/>
                  <a:gd name="T35" fmla="*/ 324 h 802"/>
                  <a:gd name="T36" fmla="*/ 1220 w 1543"/>
                  <a:gd name="T37" fmla="*/ 271 h 802"/>
                  <a:gd name="T38" fmla="*/ 1227 w 1543"/>
                  <a:gd name="T39" fmla="*/ 263 h 802"/>
                  <a:gd name="T40" fmla="*/ 1234 w 1543"/>
                  <a:gd name="T41" fmla="*/ 256 h 802"/>
                  <a:gd name="T42" fmla="*/ 1241 w 1543"/>
                  <a:gd name="T43" fmla="*/ 249 h 802"/>
                  <a:gd name="T44" fmla="*/ 1249 w 1543"/>
                  <a:gd name="T45" fmla="*/ 242 h 802"/>
                  <a:gd name="T46" fmla="*/ 1274 w 1543"/>
                  <a:gd name="T47" fmla="*/ 226 h 802"/>
                  <a:gd name="T48" fmla="*/ 1301 w 1543"/>
                  <a:gd name="T49" fmla="*/ 214 h 802"/>
                  <a:gd name="T50" fmla="*/ 1330 w 1543"/>
                  <a:gd name="T51" fmla="*/ 206 h 802"/>
                  <a:gd name="T52" fmla="*/ 1361 w 1543"/>
                  <a:gd name="T53" fmla="*/ 203 h 802"/>
                  <a:gd name="T54" fmla="*/ 1432 w 1543"/>
                  <a:gd name="T55" fmla="*/ 217 h 802"/>
                  <a:gd name="T56" fmla="*/ 1489 w 1543"/>
                  <a:gd name="T57" fmla="*/ 256 h 802"/>
                  <a:gd name="T58" fmla="*/ 1528 w 1543"/>
                  <a:gd name="T59" fmla="*/ 314 h 802"/>
                  <a:gd name="T60" fmla="*/ 1543 w 1543"/>
                  <a:gd name="T61" fmla="*/ 384 h 802"/>
                  <a:gd name="T62" fmla="*/ 1528 w 1543"/>
                  <a:gd name="T63" fmla="*/ 455 h 802"/>
                  <a:gd name="T64" fmla="*/ 1489 w 1543"/>
                  <a:gd name="T65" fmla="*/ 513 h 802"/>
                  <a:gd name="T66" fmla="*/ 1432 w 1543"/>
                  <a:gd name="T67" fmla="*/ 552 h 802"/>
                  <a:gd name="T68" fmla="*/ 1361 w 1543"/>
                  <a:gd name="T69" fmla="*/ 566 h 802"/>
                  <a:gd name="T70" fmla="*/ 1330 w 1543"/>
                  <a:gd name="T71" fmla="*/ 563 h 802"/>
                  <a:gd name="T72" fmla="*/ 1301 w 1543"/>
                  <a:gd name="T73" fmla="*/ 555 h 802"/>
                  <a:gd name="T74" fmla="*/ 1274 w 1543"/>
                  <a:gd name="T75" fmla="*/ 543 h 802"/>
                  <a:gd name="T76" fmla="*/ 1249 w 1543"/>
                  <a:gd name="T77" fmla="*/ 527 h 802"/>
                  <a:gd name="T78" fmla="*/ 1220 w 1543"/>
                  <a:gd name="T79" fmla="*/ 498 h 802"/>
                  <a:gd name="T80" fmla="*/ 1177 w 1543"/>
                  <a:gd name="T81" fmla="*/ 446 h 802"/>
                  <a:gd name="T82" fmla="*/ 1177 w 1543"/>
                  <a:gd name="T83" fmla="*/ 802 h 802"/>
                  <a:gd name="T84" fmla="*/ 134 w 1543"/>
                  <a:gd name="T85"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3" h="802">
                    <a:moveTo>
                      <a:pt x="134" y="802"/>
                    </a:moveTo>
                    <a:cubicBezTo>
                      <a:pt x="62" y="802"/>
                      <a:pt x="0" y="738"/>
                      <a:pt x="0" y="663"/>
                    </a:cubicBezTo>
                    <a:cubicBezTo>
                      <a:pt x="0" y="0"/>
                      <a:pt x="0" y="0"/>
                      <a:pt x="0" y="0"/>
                    </a:cubicBezTo>
                    <a:cubicBezTo>
                      <a:pt x="349" y="0"/>
                      <a:pt x="349" y="0"/>
                      <a:pt x="349" y="0"/>
                    </a:cubicBezTo>
                    <a:cubicBezTo>
                      <a:pt x="345" y="9"/>
                      <a:pt x="341" y="19"/>
                      <a:pt x="338" y="30"/>
                    </a:cubicBezTo>
                    <a:cubicBezTo>
                      <a:pt x="334" y="42"/>
                      <a:pt x="331" y="54"/>
                      <a:pt x="329" y="67"/>
                    </a:cubicBezTo>
                    <a:cubicBezTo>
                      <a:pt x="327" y="80"/>
                      <a:pt x="326" y="93"/>
                      <a:pt x="326" y="106"/>
                    </a:cubicBezTo>
                    <a:cubicBezTo>
                      <a:pt x="326" y="142"/>
                      <a:pt x="333" y="176"/>
                      <a:pt x="347" y="208"/>
                    </a:cubicBezTo>
                    <a:cubicBezTo>
                      <a:pt x="360" y="240"/>
                      <a:pt x="379" y="268"/>
                      <a:pt x="403" y="292"/>
                    </a:cubicBezTo>
                    <a:cubicBezTo>
                      <a:pt x="427" y="316"/>
                      <a:pt x="455" y="335"/>
                      <a:pt x="487" y="348"/>
                    </a:cubicBezTo>
                    <a:cubicBezTo>
                      <a:pt x="519" y="362"/>
                      <a:pt x="553" y="369"/>
                      <a:pt x="589" y="369"/>
                    </a:cubicBezTo>
                    <a:cubicBezTo>
                      <a:pt x="624" y="369"/>
                      <a:pt x="659" y="362"/>
                      <a:pt x="691" y="348"/>
                    </a:cubicBezTo>
                    <a:cubicBezTo>
                      <a:pt x="722" y="335"/>
                      <a:pt x="750" y="316"/>
                      <a:pt x="774" y="292"/>
                    </a:cubicBezTo>
                    <a:cubicBezTo>
                      <a:pt x="798" y="268"/>
                      <a:pt x="817" y="240"/>
                      <a:pt x="830" y="208"/>
                    </a:cubicBezTo>
                    <a:cubicBezTo>
                      <a:pt x="844" y="176"/>
                      <a:pt x="851" y="142"/>
                      <a:pt x="851" y="106"/>
                    </a:cubicBezTo>
                    <a:cubicBezTo>
                      <a:pt x="851" y="69"/>
                      <a:pt x="843" y="33"/>
                      <a:pt x="828" y="0"/>
                    </a:cubicBezTo>
                    <a:cubicBezTo>
                      <a:pt x="1177" y="0"/>
                      <a:pt x="1177" y="0"/>
                      <a:pt x="1177" y="0"/>
                    </a:cubicBezTo>
                    <a:cubicBezTo>
                      <a:pt x="1177" y="324"/>
                      <a:pt x="1177" y="324"/>
                      <a:pt x="1177" y="324"/>
                    </a:cubicBezTo>
                    <a:cubicBezTo>
                      <a:pt x="1220" y="271"/>
                      <a:pt x="1220" y="271"/>
                      <a:pt x="1220" y="271"/>
                    </a:cubicBezTo>
                    <a:cubicBezTo>
                      <a:pt x="1223" y="268"/>
                      <a:pt x="1225" y="265"/>
                      <a:pt x="1227" y="263"/>
                    </a:cubicBezTo>
                    <a:cubicBezTo>
                      <a:pt x="1229" y="260"/>
                      <a:pt x="1232" y="258"/>
                      <a:pt x="1234" y="256"/>
                    </a:cubicBezTo>
                    <a:cubicBezTo>
                      <a:pt x="1236" y="253"/>
                      <a:pt x="1239" y="251"/>
                      <a:pt x="1241" y="249"/>
                    </a:cubicBezTo>
                    <a:cubicBezTo>
                      <a:pt x="1244" y="247"/>
                      <a:pt x="1246" y="244"/>
                      <a:pt x="1249" y="242"/>
                    </a:cubicBezTo>
                    <a:cubicBezTo>
                      <a:pt x="1257" y="236"/>
                      <a:pt x="1265" y="231"/>
                      <a:pt x="1274" y="226"/>
                    </a:cubicBezTo>
                    <a:cubicBezTo>
                      <a:pt x="1282" y="221"/>
                      <a:pt x="1292" y="217"/>
                      <a:pt x="1301" y="214"/>
                    </a:cubicBezTo>
                    <a:cubicBezTo>
                      <a:pt x="1310" y="210"/>
                      <a:pt x="1320" y="208"/>
                      <a:pt x="1330" y="206"/>
                    </a:cubicBezTo>
                    <a:cubicBezTo>
                      <a:pt x="1340" y="204"/>
                      <a:pt x="1351" y="203"/>
                      <a:pt x="1361" y="203"/>
                    </a:cubicBezTo>
                    <a:cubicBezTo>
                      <a:pt x="1386" y="203"/>
                      <a:pt x="1409" y="208"/>
                      <a:pt x="1432" y="217"/>
                    </a:cubicBezTo>
                    <a:cubicBezTo>
                      <a:pt x="1453" y="227"/>
                      <a:pt x="1473" y="240"/>
                      <a:pt x="1489" y="256"/>
                    </a:cubicBezTo>
                    <a:cubicBezTo>
                      <a:pt x="1506" y="273"/>
                      <a:pt x="1519" y="292"/>
                      <a:pt x="1528" y="314"/>
                    </a:cubicBezTo>
                    <a:cubicBezTo>
                      <a:pt x="1538" y="336"/>
                      <a:pt x="1543" y="360"/>
                      <a:pt x="1543" y="384"/>
                    </a:cubicBezTo>
                    <a:cubicBezTo>
                      <a:pt x="1543" y="409"/>
                      <a:pt x="1538" y="433"/>
                      <a:pt x="1528" y="455"/>
                    </a:cubicBezTo>
                    <a:cubicBezTo>
                      <a:pt x="1519" y="477"/>
                      <a:pt x="1506" y="496"/>
                      <a:pt x="1489" y="513"/>
                    </a:cubicBezTo>
                    <a:cubicBezTo>
                      <a:pt x="1473" y="529"/>
                      <a:pt x="1453" y="542"/>
                      <a:pt x="1432" y="552"/>
                    </a:cubicBezTo>
                    <a:cubicBezTo>
                      <a:pt x="1409" y="561"/>
                      <a:pt x="1386" y="566"/>
                      <a:pt x="1361" y="566"/>
                    </a:cubicBezTo>
                    <a:cubicBezTo>
                      <a:pt x="1351" y="566"/>
                      <a:pt x="1340" y="565"/>
                      <a:pt x="1330" y="563"/>
                    </a:cubicBezTo>
                    <a:cubicBezTo>
                      <a:pt x="1320" y="561"/>
                      <a:pt x="1310" y="559"/>
                      <a:pt x="1301" y="555"/>
                    </a:cubicBezTo>
                    <a:cubicBezTo>
                      <a:pt x="1292" y="552"/>
                      <a:pt x="1282" y="548"/>
                      <a:pt x="1274" y="543"/>
                    </a:cubicBezTo>
                    <a:cubicBezTo>
                      <a:pt x="1265" y="538"/>
                      <a:pt x="1257" y="533"/>
                      <a:pt x="1249" y="527"/>
                    </a:cubicBezTo>
                    <a:cubicBezTo>
                      <a:pt x="1239" y="518"/>
                      <a:pt x="1229" y="509"/>
                      <a:pt x="1220" y="498"/>
                    </a:cubicBezTo>
                    <a:cubicBezTo>
                      <a:pt x="1177" y="446"/>
                      <a:pt x="1177" y="446"/>
                      <a:pt x="1177" y="446"/>
                    </a:cubicBezTo>
                    <a:cubicBezTo>
                      <a:pt x="1177" y="802"/>
                      <a:pt x="1177" y="802"/>
                      <a:pt x="1177" y="802"/>
                    </a:cubicBezTo>
                    <a:lnTo>
                      <a:pt x="134" y="802"/>
                    </a:lnTo>
                    <a:close/>
                  </a:path>
                </a:pathLst>
              </a:custGeom>
              <a:solidFill>
                <a:srgbClr val="788BA9"/>
              </a:solidFill>
              <a:ln>
                <a:noFill/>
              </a:ln>
            </p:spPr>
            <p:txBody>
              <a:bodyPr vert="horz" wrap="square" lIns="172795" tIns="86398" rIns="172795" bIns="86398" numCol="1" anchor="t" anchorCtr="0" compatLnSpc="1">
                <a:prstTxWarp prst="textNoShape">
                  <a:avLst/>
                </a:prstTxWarp>
              </a:bodyPr>
              <a:lstStyle/>
              <a:p>
                <a:endParaRPr lang="zh-CN" altLang="en-US" sz="3024"/>
              </a:p>
            </p:txBody>
          </p:sp>
        </p:grpSp>
        <p:sp>
          <p:nvSpPr>
            <p:cNvPr id="42" name="Freeform 52">
              <a:extLst>
                <a:ext uri="{FF2B5EF4-FFF2-40B4-BE49-F238E27FC236}">
                  <a16:creationId xmlns:a16="http://schemas.microsoft.com/office/drawing/2014/main" id="{0C14E48A-6BB8-4B08-9FBD-1BFCD50386BC}"/>
                </a:ext>
              </a:extLst>
            </p:cNvPr>
            <p:cNvSpPr>
              <a:spLocks/>
            </p:cNvSpPr>
            <p:nvPr/>
          </p:nvSpPr>
          <p:spPr bwMode="auto">
            <a:xfrm>
              <a:off x="2598627" y="3557787"/>
              <a:ext cx="1273994" cy="2526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3" name="Freeform 41">
              <a:extLst>
                <a:ext uri="{FF2B5EF4-FFF2-40B4-BE49-F238E27FC236}">
                  <a16:creationId xmlns:a16="http://schemas.microsoft.com/office/drawing/2014/main" id="{1DA99CCA-38A0-41A4-9FE4-30635ECB6453}"/>
                </a:ext>
              </a:extLst>
            </p:cNvPr>
            <p:cNvSpPr>
              <a:spLocks/>
            </p:cNvSpPr>
            <p:nvPr/>
          </p:nvSpPr>
          <p:spPr bwMode="auto">
            <a:xfrm>
              <a:off x="2623045"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4" name="Freeform 42">
              <a:extLst>
                <a:ext uri="{FF2B5EF4-FFF2-40B4-BE49-F238E27FC236}">
                  <a16:creationId xmlns:a16="http://schemas.microsoft.com/office/drawing/2014/main" id="{C12D81B5-0479-4DB7-AA98-CA36186AA0DB}"/>
                </a:ext>
              </a:extLst>
            </p:cNvPr>
            <p:cNvSpPr>
              <a:spLocks/>
            </p:cNvSpPr>
            <p:nvPr/>
          </p:nvSpPr>
          <p:spPr bwMode="auto">
            <a:xfrm>
              <a:off x="2728504"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5" name="Freeform 43">
              <a:extLst>
                <a:ext uri="{FF2B5EF4-FFF2-40B4-BE49-F238E27FC236}">
                  <a16:creationId xmlns:a16="http://schemas.microsoft.com/office/drawing/2014/main" id="{7CD7598A-8214-49D9-B9DC-43E25C2BE0E8}"/>
                </a:ext>
              </a:extLst>
            </p:cNvPr>
            <p:cNvSpPr>
              <a:spLocks/>
            </p:cNvSpPr>
            <p:nvPr/>
          </p:nvSpPr>
          <p:spPr bwMode="auto">
            <a:xfrm>
              <a:off x="3608974" y="3861123"/>
              <a:ext cx="259045" cy="7502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6" name="Freeform 44">
              <a:extLst>
                <a:ext uri="{FF2B5EF4-FFF2-40B4-BE49-F238E27FC236}">
                  <a16:creationId xmlns:a16="http://schemas.microsoft.com/office/drawing/2014/main" id="{4E7236C8-F967-4741-A8E9-25059A93B859}"/>
                </a:ext>
              </a:extLst>
            </p:cNvPr>
            <p:cNvSpPr>
              <a:spLocks/>
            </p:cNvSpPr>
            <p:nvPr/>
          </p:nvSpPr>
          <p:spPr bwMode="auto">
            <a:xfrm>
              <a:off x="3714433" y="3786807"/>
              <a:ext cx="47420" cy="149341"/>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7" name="Freeform 45">
              <a:extLst>
                <a:ext uri="{FF2B5EF4-FFF2-40B4-BE49-F238E27FC236}">
                  <a16:creationId xmlns:a16="http://schemas.microsoft.com/office/drawing/2014/main" id="{666CD72F-EECD-468A-A4EF-D64426EF2937}"/>
                </a:ext>
              </a:extLst>
            </p:cNvPr>
            <p:cNvSpPr>
              <a:spLocks/>
            </p:cNvSpPr>
            <p:nvPr/>
          </p:nvSpPr>
          <p:spPr bwMode="auto">
            <a:xfrm>
              <a:off x="2102830" y="3842013"/>
              <a:ext cx="319207" cy="94134"/>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48" name="Freeform 46">
              <a:extLst>
                <a:ext uri="{FF2B5EF4-FFF2-40B4-BE49-F238E27FC236}">
                  <a16:creationId xmlns:a16="http://schemas.microsoft.com/office/drawing/2014/main" id="{EA9248DE-9386-4D61-80EE-CC7477F126A9}"/>
                </a:ext>
              </a:extLst>
            </p:cNvPr>
            <p:cNvSpPr>
              <a:spLocks/>
            </p:cNvSpPr>
            <p:nvPr/>
          </p:nvSpPr>
          <p:spPr bwMode="auto">
            <a:xfrm>
              <a:off x="2102830" y="3849800"/>
              <a:ext cx="319207" cy="8634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49" name="Freeform 47">
              <a:extLst>
                <a:ext uri="{FF2B5EF4-FFF2-40B4-BE49-F238E27FC236}">
                  <a16:creationId xmlns:a16="http://schemas.microsoft.com/office/drawing/2014/main" id="{D7340071-B258-47E5-A66A-0A08D8A9C6E0}"/>
                </a:ext>
              </a:extLst>
            </p:cNvPr>
            <p:cNvSpPr>
              <a:spLocks/>
            </p:cNvSpPr>
            <p:nvPr/>
          </p:nvSpPr>
          <p:spPr bwMode="auto">
            <a:xfrm>
              <a:off x="4068320" y="3842013"/>
              <a:ext cx="319914" cy="94134"/>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72795" tIns="86398" rIns="172795" bIns="86398" numCol="1" anchor="t" anchorCtr="0" compatLnSpc="1">
              <a:prstTxWarp prst="textNoShape">
                <a:avLst/>
              </a:prstTxWarp>
            </a:bodyPr>
            <a:lstStyle/>
            <a:p>
              <a:endParaRPr lang="zh-CN" altLang="en-US" sz="3024"/>
            </a:p>
          </p:txBody>
        </p:sp>
        <p:sp>
          <p:nvSpPr>
            <p:cNvPr id="50" name="Freeform 48">
              <a:extLst>
                <a:ext uri="{FF2B5EF4-FFF2-40B4-BE49-F238E27FC236}">
                  <a16:creationId xmlns:a16="http://schemas.microsoft.com/office/drawing/2014/main" id="{C9D11C63-5870-4056-B240-45CC03881A3B}"/>
                </a:ext>
              </a:extLst>
            </p:cNvPr>
            <p:cNvSpPr>
              <a:spLocks/>
            </p:cNvSpPr>
            <p:nvPr/>
          </p:nvSpPr>
          <p:spPr bwMode="auto">
            <a:xfrm>
              <a:off x="4068320" y="3849800"/>
              <a:ext cx="319914" cy="8634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172795" tIns="86398" rIns="172795" bIns="86398" numCol="1" anchor="t" anchorCtr="0" compatLnSpc="1">
              <a:prstTxWarp prst="textNoShape">
                <a:avLst/>
              </a:prstTxWarp>
            </a:bodyPr>
            <a:lstStyle/>
            <a:p>
              <a:endParaRPr lang="zh-CN" altLang="en-US" sz="3024"/>
            </a:p>
          </p:txBody>
        </p:sp>
        <p:sp>
          <p:nvSpPr>
            <p:cNvPr id="107" name="文本框 106">
              <a:extLst>
                <a:ext uri="{FF2B5EF4-FFF2-40B4-BE49-F238E27FC236}">
                  <a16:creationId xmlns:a16="http://schemas.microsoft.com/office/drawing/2014/main" id="{7B1EEAB2-76A1-49E0-8A48-F78E6BC71EFE}"/>
                </a:ext>
              </a:extLst>
            </p:cNvPr>
            <p:cNvSpPr txBox="1"/>
            <p:nvPr/>
          </p:nvSpPr>
          <p:spPr>
            <a:xfrm>
              <a:off x="3576584" y="410224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去中心化</a:t>
              </a:r>
            </a:p>
          </p:txBody>
        </p:sp>
        <p:sp>
          <p:nvSpPr>
            <p:cNvPr id="108" name="文本框 107">
              <a:extLst>
                <a:ext uri="{FF2B5EF4-FFF2-40B4-BE49-F238E27FC236}">
                  <a16:creationId xmlns:a16="http://schemas.microsoft.com/office/drawing/2014/main" id="{99EF8B26-3FC0-4071-BBFF-72996288EA22}"/>
                </a:ext>
              </a:extLst>
            </p:cNvPr>
            <p:cNvSpPr txBox="1"/>
            <p:nvPr/>
          </p:nvSpPr>
          <p:spPr>
            <a:xfrm>
              <a:off x="1411876" y="4354804"/>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扩展性</a:t>
              </a:r>
              <a:endParaRPr lang="zh-CN" altLang="en-US" sz="3024" dirty="0">
                <a:solidFill>
                  <a:schemeClr val="bg1"/>
                </a:solidFill>
              </a:endParaRPr>
            </a:p>
          </p:txBody>
        </p:sp>
        <p:sp>
          <p:nvSpPr>
            <p:cNvPr id="109" name="文本框 108">
              <a:extLst>
                <a:ext uri="{FF2B5EF4-FFF2-40B4-BE49-F238E27FC236}">
                  <a16:creationId xmlns:a16="http://schemas.microsoft.com/office/drawing/2014/main" id="{612C80AA-98DF-45FE-A27E-D920E8786A41}"/>
                </a:ext>
              </a:extLst>
            </p:cNvPr>
            <p:cNvSpPr txBox="1"/>
            <p:nvPr/>
          </p:nvSpPr>
          <p:spPr>
            <a:xfrm>
              <a:off x="1550869" y="5912400"/>
              <a:ext cx="1386225"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一致性收敛</a:t>
              </a:r>
            </a:p>
          </p:txBody>
        </p:sp>
        <p:sp>
          <p:nvSpPr>
            <p:cNvPr id="110" name="文本框 109">
              <a:extLst>
                <a:ext uri="{FF2B5EF4-FFF2-40B4-BE49-F238E27FC236}">
                  <a16:creationId xmlns:a16="http://schemas.microsoft.com/office/drawing/2014/main" id="{E4CEE9E6-9503-4749-8873-A2F35BC52701}"/>
                </a:ext>
              </a:extLst>
            </p:cNvPr>
            <p:cNvSpPr txBox="1"/>
            <p:nvPr/>
          </p:nvSpPr>
          <p:spPr>
            <a:xfrm>
              <a:off x="3820040" y="5700329"/>
              <a:ext cx="1182746" cy="331141"/>
            </a:xfrm>
            <a:prstGeom prst="rect">
              <a:avLst/>
            </a:prstGeom>
            <a:noFill/>
          </p:spPr>
          <p:txBody>
            <a:bodyPr wrap="square">
              <a:spAutoFit/>
            </a:bodyPr>
            <a:lstStyle/>
            <a:p>
              <a:pPr algn="ctr"/>
              <a:r>
                <a:rPr lang="zh-CN" altLang="en-US" sz="3024" b="1" dirty="0">
                  <a:solidFill>
                    <a:schemeClr val="bg1"/>
                  </a:solidFill>
                  <a:latin typeface="微软雅黑" panose="020B0503020204020204" pitchFamily="34" charset="-122"/>
                  <a:ea typeface="微软雅黑" panose="020B0503020204020204" pitchFamily="34" charset="-122"/>
                </a:rPr>
                <a:t>容错</a:t>
              </a:r>
            </a:p>
          </p:txBody>
        </p:sp>
      </p:grpSp>
      <p:sp>
        <p:nvSpPr>
          <p:cNvPr id="140" name="矩形 139">
            <a:extLst>
              <a:ext uri="{FF2B5EF4-FFF2-40B4-BE49-F238E27FC236}">
                <a16:creationId xmlns:a16="http://schemas.microsoft.com/office/drawing/2014/main" id="{C5C09B80-3663-4065-922C-04AABB75A179}"/>
              </a:ext>
            </a:extLst>
          </p:cNvPr>
          <p:cNvSpPr/>
          <p:nvPr/>
        </p:nvSpPr>
        <p:spPr>
          <a:xfrm>
            <a:off x="3725374" y="5399298"/>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的优点</a:t>
            </a:r>
          </a:p>
        </p:txBody>
      </p:sp>
      <p:sp>
        <p:nvSpPr>
          <p:cNvPr id="142" name="矩形 141">
            <a:extLst>
              <a:ext uri="{FF2B5EF4-FFF2-40B4-BE49-F238E27FC236}">
                <a16:creationId xmlns:a16="http://schemas.microsoft.com/office/drawing/2014/main" id="{07FBD777-4C81-4794-8CE5-0E2E61611571}"/>
              </a:ext>
            </a:extLst>
          </p:cNvPr>
          <p:cNvSpPr/>
          <p:nvPr/>
        </p:nvSpPr>
        <p:spPr>
          <a:xfrm>
            <a:off x="13551814" y="5464206"/>
            <a:ext cx="5037126" cy="1015856"/>
          </a:xfrm>
          <a:prstGeom prst="rect">
            <a:avLst/>
          </a:prstGeom>
        </p:spPr>
        <p:txBody>
          <a:bodyPr wrap="square">
            <a:spAutoFit/>
          </a:bodyPr>
          <a:lstStyle/>
          <a:p>
            <a:pPr algn="ctr">
              <a:lnSpc>
                <a:spcPct val="150000"/>
              </a:lnSpc>
            </a:pPr>
            <a:r>
              <a:rPr lang="zh-CN" altLang="en-US" sz="4535" b="1" i="1" dirty="0">
                <a:solidFill>
                  <a:srgbClr val="D67A71"/>
                </a:solidFill>
                <a:latin typeface="微软雅黑" panose="020B0503020204020204" pitchFamily="34" charset="-122"/>
                <a:ea typeface="微软雅黑" panose="020B0503020204020204" pitchFamily="34" charset="-122"/>
                <a:cs typeface="+mn-ea"/>
              </a:rPr>
              <a:t>Gossip 的缺点</a:t>
            </a:r>
          </a:p>
        </p:txBody>
      </p:sp>
    </p:spTree>
    <p:extLst>
      <p:ext uri="{BB962C8B-B14F-4D97-AF65-F5344CB8AC3E}">
        <p14:creationId xmlns:p14="http://schemas.microsoft.com/office/powerpoint/2010/main" val="15931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F03375D2-EEC1-40D3-A94D-671BBC33FEA8}"/>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502F086D-0E2C-4032-8EDE-D133576A8E13}"/>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CEC9865F-933A-4D90-9158-52E4E8877463}"/>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1B7B1D8D-2C66-4186-B067-551AA9F0F0AB}"/>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C68EDFA9-B1F0-42B6-A89E-CDC01811E8E0}"/>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1</a:t>
            </a:r>
          </a:p>
        </p:txBody>
      </p:sp>
      <p:sp>
        <p:nvSpPr>
          <p:cNvPr id="8" name="矩形 7">
            <a:extLst>
              <a:ext uri="{FF2B5EF4-FFF2-40B4-BE49-F238E27FC236}">
                <a16:creationId xmlns:a16="http://schemas.microsoft.com/office/drawing/2014/main" id="{B92C1757-59E8-4E67-922C-ABA34372C269}"/>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AA69907C-C887-4B2C-8EA2-03066CCE5F81}"/>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分布式简介</a:t>
            </a:r>
            <a:endParaRPr lang="en-US" altLang="zh-CN" sz="6425"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848FB63E-07DE-483C-B082-5CF4766D2171}"/>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01</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EBAE5495-19F8-4ABE-B3BA-C6139AF428AC}"/>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2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执行过程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pic>
        <p:nvPicPr>
          <p:cNvPr id="2050" name="Picture 2">
            <a:extLst>
              <a:ext uri="{FF2B5EF4-FFF2-40B4-BE49-F238E27FC236}">
                <a16:creationId xmlns:a16="http://schemas.microsoft.com/office/drawing/2014/main" id="{E69E5085-CE9A-4E70-A9DD-A49A9AB4AB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95956"/>
            <a:ext cx="12160443" cy="8127229"/>
          </a:xfrm>
          <a:prstGeom prst="rect">
            <a:avLst/>
          </a:prstGeom>
          <a:noFill/>
          <a:extLst>
            <a:ext uri="{909E8E84-426E-40DD-AFC4-6F175D3DCCD1}">
              <a14:hiddenFill xmlns:a14="http://schemas.microsoft.com/office/drawing/2010/main">
                <a:solidFill>
                  <a:srgbClr val="FFFFFF"/>
                </a:solidFill>
              </a14:hiddenFill>
            </a:ext>
          </a:extLst>
        </p:spPr>
      </p:pic>
      <p:sp>
        <p:nvSpPr>
          <p:cNvPr id="83" name="文本框 82">
            <a:extLst>
              <a:ext uri="{FF2B5EF4-FFF2-40B4-BE49-F238E27FC236}">
                <a16:creationId xmlns:a16="http://schemas.microsoft.com/office/drawing/2014/main" id="{E3AE0B85-EF32-4574-8F72-C76FBB908C42}"/>
              </a:ext>
            </a:extLst>
          </p:cNvPr>
          <p:cNvSpPr txBox="1"/>
          <p:nvPr/>
        </p:nvSpPr>
        <p:spPr>
          <a:xfrm>
            <a:off x="11206680" y="3879188"/>
            <a:ext cx="10963330" cy="5675400"/>
          </a:xfrm>
          <a:prstGeom prst="rect">
            <a:avLst/>
          </a:prstGeom>
          <a:noFill/>
        </p:spPr>
        <p:txBody>
          <a:bodyPr wrap="square">
            <a:spAutoFit/>
          </a:bodyPr>
          <a:lstStyle/>
          <a:p>
            <a:pPr algn="l"/>
            <a:r>
              <a:rPr lang="en-US" altLang="zh-CN" sz="4535" dirty="0">
                <a:solidFill>
                  <a:schemeClr val="bg1">
                    <a:lumMod val="50000"/>
                  </a:schemeClr>
                </a:solidFill>
                <a:latin typeface="微软雅黑" panose="020B0503020204020204" pitchFamily="34" charset="-122"/>
                <a:ea typeface="微软雅黑" panose="020B0503020204020204" pitchFamily="34" charset="-122"/>
              </a:rPr>
              <a:t>Gossip </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过程是</a:t>
            </a:r>
            <a:r>
              <a:rPr lang="zh-CN" altLang="en-US" sz="4535" b="1" dirty="0">
                <a:solidFill>
                  <a:srgbClr val="788BA9"/>
                </a:solidFill>
                <a:latin typeface="微软雅黑" panose="020B0503020204020204" pitchFamily="34" charset="-122"/>
                <a:ea typeface="微软雅黑" panose="020B0503020204020204" pitchFamily="34" charset="-122"/>
              </a:rPr>
              <a:t>异步</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的。</a:t>
            </a:r>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r>
              <a:rPr lang="en-US" altLang="zh-CN" sz="4535" dirty="0" err="1">
                <a:solidFill>
                  <a:schemeClr val="bg1">
                    <a:lumMod val="50000"/>
                  </a:schemeClr>
                </a:solidFill>
                <a:latin typeface="微软雅黑" panose="020B0503020204020204" pitchFamily="34" charset="-122"/>
                <a:ea typeface="微软雅黑" panose="020B0503020204020204" pitchFamily="34" charset="-122"/>
              </a:rPr>
              <a:t>Goosip</a:t>
            </a:r>
            <a:r>
              <a:rPr lang="en-US" altLang="zh-CN" sz="4535" dirty="0">
                <a:solidFill>
                  <a:schemeClr val="bg1">
                    <a:lumMod val="50000"/>
                  </a:schemeClr>
                </a:solidFill>
                <a:latin typeface="微软雅黑" panose="020B0503020204020204" pitchFamily="34" charset="-122"/>
                <a:ea typeface="微软雅黑" panose="020B0503020204020204" pitchFamily="34" charset="-122"/>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协议的信息传播和扩散通常需要由种子节点发起。整个传播过程可能需要一定的时间。</a:t>
            </a:r>
            <a:endParaRPr lang="en-US" altLang="zh-CN" sz="4535"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US" sz="4535" dirty="0">
                <a:solidFill>
                  <a:schemeClr val="bg1">
                    <a:lumMod val="50000"/>
                  </a:schemeClr>
                </a:solidFill>
                <a:latin typeface="微软雅黑" panose="020B0503020204020204" pitchFamily="34" charset="-122"/>
                <a:ea typeface="微软雅黑" panose="020B0503020204020204" pitchFamily="34" charset="-122"/>
              </a:rPr>
              <a:t>由于不能保证某个时刻所有节点都收到消息，但是理论上最终所有节点都会收到消息，因此它是一个</a:t>
            </a:r>
            <a:r>
              <a:rPr lang="zh-CN" altLang="en-US" sz="4535" b="1" dirty="0">
                <a:solidFill>
                  <a:srgbClr val="788BA9"/>
                </a:solidFill>
                <a:latin typeface="微软雅黑" panose="020B0503020204020204" pitchFamily="34" charset="-122"/>
                <a:ea typeface="微软雅黑" panose="020B0503020204020204" pitchFamily="34" charset="-122"/>
              </a:rPr>
              <a:t>最终一致性协议（</a:t>
            </a:r>
            <a:r>
              <a:rPr lang="en-US" altLang="zh-CN" sz="4535" b="1" dirty="0">
                <a:solidFill>
                  <a:srgbClr val="788BA9"/>
                </a:solidFill>
                <a:latin typeface="微软雅黑" panose="020B0503020204020204" pitchFamily="34" charset="-122"/>
                <a:ea typeface="微软雅黑" panose="020B0503020204020204" pitchFamily="34" charset="-122"/>
              </a:rPr>
              <a:t>BASE</a:t>
            </a:r>
            <a:r>
              <a:rPr lang="zh-CN" altLang="en-US" sz="4535" b="1" dirty="0">
                <a:solidFill>
                  <a:srgbClr val="788BA9"/>
                </a:solidFill>
                <a:latin typeface="微软雅黑" panose="020B0503020204020204" pitchFamily="34" charset="-122"/>
                <a:ea typeface="微软雅黑" panose="020B0503020204020204" pitchFamily="34" charset="-122"/>
              </a:rPr>
              <a:t>）</a:t>
            </a:r>
            <a:r>
              <a:rPr lang="zh-CN" altLang="en-US" sz="4535" dirty="0">
                <a:solidFill>
                  <a:schemeClr val="bg1">
                    <a:lumMod val="50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7716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73397"/>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03</a:t>
            </a:r>
            <a:endParaRPr lang="zh-CN" altLang="en-US" sz="6803" dirty="0">
              <a:latin typeface="Agency FB" panose="020B0503020202020204" pitchFamily="34" charset="0"/>
            </a:endParaRPr>
          </a:p>
        </p:txBody>
      </p:sp>
      <p:sp>
        <p:nvSpPr>
          <p:cNvPr id="9" name="Rectangle 2">
            <a:extLst>
              <a:ext uri="{FF2B5EF4-FFF2-40B4-BE49-F238E27FC236}">
                <a16:creationId xmlns:a16="http://schemas.microsoft.com/office/drawing/2014/main" id="{3640BF67-501A-4E54-8F24-23E8BFDD3C98}"/>
              </a:ext>
            </a:extLst>
          </p:cNvPr>
          <p:cNvSpPr/>
          <p:nvPr/>
        </p:nvSpPr>
        <p:spPr>
          <a:xfrm>
            <a:off x="2236324" y="405638"/>
            <a:ext cx="10963330"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分布式算法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Gossip /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Gossip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类型</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endParaRPr>
          </a:p>
        </p:txBody>
      </p:sp>
      <p:sp>
        <p:nvSpPr>
          <p:cNvPr id="111" name="文本框 110">
            <a:extLst>
              <a:ext uri="{FF2B5EF4-FFF2-40B4-BE49-F238E27FC236}">
                <a16:creationId xmlns:a16="http://schemas.microsoft.com/office/drawing/2014/main" id="{33FF1F90-7C9A-46E9-8D39-C72060A1713B}"/>
              </a:ext>
            </a:extLst>
          </p:cNvPr>
          <p:cNvSpPr txBox="1"/>
          <p:nvPr/>
        </p:nvSpPr>
        <p:spPr>
          <a:xfrm>
            <a:off x="2236320" y="2413990"/>
            <a:ext cx="16081972" cy="6103787"/>
          </a:xfrm>
          <a:prstGeom prst="rect">
            <a:avLst/>
          </a:prstGeom>
          <a:noFill/>
        </p:spPr>
        <p:txBody>
          <a:bodyPr wrap="square">
            <a:spAutoFit/>
          </a:bodyPr>
          <a:lstStyle/>
          <a:p>
            <a:pPr algn="l">
              <a:lnSpc>
                <a:spcPct val="150000"/>
              </a:lnSpc>
            </a:pPr>
            <a:r>
              <a:rPr lang="en-US" altLang="zh-CN" sz="3779" dirty="0">
                <a:solidFill>
                  <a:schemeClr val="bg1">
                    <a:lumMod val="50000"/>
                  </a:schemeClr>
                </a:solidFill>
                <a:latin typeface="Open Sans" panose="020B0606030504020204" pitchFamily="34" charset="0"/>
              </a:rPr>
              <a:t>Gossip </a:t>
            </a:r>
            <a:r>
              <a:rPr lang="zh-CN" altLang="en-US" sz="3779" dirty="0">
                <a:solidFill>
                  <a:schemeClr val="bg1">
                    <a:lumMod val="50000"/>
                  </a:schemeClr>
                </a:solidFill>
                <a:latin typeface="Open Sans" panose="020B0606030504020204" pitchFamily="34" charset="0"/>
              </a:rPr>
              <a:t>有两种类型</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Anti-Entropy(</a:t>
            </a:r>
            <a:r>
              <a:rPr lang="zh-CN" altLang="en-US" sz="3779" b="1" dirty="0">
                <a:solidFill>
                  <a:srgbClr val="788BA9"/>
                </a:solidFill>
                <a:latin typeface="Open Sans" panose="020B0606030504020204" pitchFamily="34" charset="0"/>
              </a:rPr>
              <a:t>反熵</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：以固定的概率传播所有的数据。</a:t>
            </a:r>
            <a:r>
              <a:rPr lang="en-US" altLang="zh-CN" sz="3779" dirty="0">
                <a:solidFill>
                  <a:schemeClr val="bg1">
                    <a:lumMod val="50000"/>
                  </a:schemeClr>
                </a:solidFill>
                <a:latin typeface="Open Sans" panose="020B0606030504020204" pitchFamily="34" charset="0"/>
              </a:rPr>
              <a:t>Anti-Entropy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 model</a:t>
            </a:r>
            <a:r>
              <a:rPr lang="zh-CN" altLang="en-US" sz="3779" dirty="0">
                <a:solidFill>
                  <a:schemeClr val="bg1">
                    <a:lumMod val="50000"/>
                  </a:schemeClr>
                </a:solidFill>
                <a:latin typeface="Open Sans" panose="020B0606030504020204" pitchFamily="34" charset="0"/>
              </a:rPr>
              <a:t>，节点只有两种状态，</a:t>
            </a:r>
            <a:r>
              <a:rPr lang="en-US" altLang="zh-CN" sz="3779" dirty="0" err="1">
                <a:solidFill>
                  <a:schemeClr val="bg1">
                    <a:lumMod val="50000"/>
                  </a:schemeClr>
                </a:solidFill>
                <a:latin typeface="Open Sans" panose="020B0606030504020204" pitchFamily="34" charset="0"/>
              </a:rPr>
              <a:t>Suspective</a:t>
            </a:r>
            <a:r>
              <a:rPr lang="en-US" altLang="zh-CN" sz="3779" dirty="0">
                <a:solidFill>
                  <a:schemeClr val="bg1">
                    <a:lumMod val="50000"/>
                  </a:schemeClr>
                </a:solidFill>
                <a:latin typeface="Open Sans" panose="020B0606030504020204" pitchFamily="34" charset="0"/>
              </a:rPr>
              <a:t>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Infective</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simple epidemics</a:t>
            </a:r>
            <a:r>
              <a:rPr lang="zh-CN" altLang="en-US" sz="3779" dirty="0">
                <a:solidFill>
                  <a:schemeClr val="bg1">
                    <a:lumMod val="50000"/>
                  </a:schemeClr>
                </a:solidFill>
                <a:latin typeface="Open Sans" panose="020B0606030504020204" pitchFamily="34" charset="0"/>
              </a:rPr>
              <a:t>。</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en-US" altLang="zh-CN" sz="3779" b="1" dirty="0">
                <a:solidFill>
                  <a:srgbClr val="788BA9"/>
                </a:solidFill>
                <a:latin typeface="Open Sans" panose="020B0606030504020204" pitchFamily="34" charset="0"/>
              </a:rPr>
              <a:t>Rumor-Mongering(</a:t>
            </a:r>
            <a:r>
              <a:rPr lang="zh-CN" altLang="en-US" sz="3779" b="1" dirty="0">
                <a:solidFill>
                  <a:srgbClr val="788BA9"/>
                </a:solidFill>
                <a:latin typeface="Open Sans" panose="020B0606030504020204" pitchFamily="34" charset="0"/>
              </a:rPr>
              <a:t>谣言传播</a:t>
            </a:r>
            <a:r>
              <a:rPr lang="en-US" altLang="zh-CN" sz="3779" b="1" dirty="0">
                <a:solidFill>
                  <a:srgbClr val="788BA9"/>
                </a:solidFill>
                <a:latin typeface="Open Sans" panose="020B0606030504020204" pitchFamily="34" charset="0"/>
              </a:rPr>
              <a:t>)</a:t>
            </a:r>
            <a:r>
              <a:rPr lang="zh-CN" altLang="en-US" sz="3779" dirty="0">
                <a:solidFill>
                  <a:schemeClr val="bg1">
                    <a:lumMod val="50000"/>
                  </a:schemeClr>
                </a:solidFill>
                <a:latin typeface="Open Sans" panose="020B0606030504020204" pitchFamily="34" charset="0"/>
              </a:rPr>
              <a:t>：仅传播新到达的数据。</a:t>
            </a:r>
            <a:r>
              <a:rPr lang="en-US" altLang="zh-CN" sz="3779" dirty="0">
                <a:solidFill>
                  <a:schemeClr val="bg1">
                    <a:lumMod val="50000"/>
                  </a:schemeClr>
                </a:solidFill>
                <a:latin typeface="Open Sans" panose="020B0606030504020204" pitchFamily="34" charset="0"/>
              </a:rPr>
              <a:t>Rumor-Mongering </a:t>
            </a:r>
            <a:r>
              <a:rPr lang="zh-CN" altLang="en-US" sz="3779" dirty="0">
                <a:solidFill>
                  <a:schemeClr val="bg1">
                    <a:lumMod val="50000"/>
                  </a:schemeClr>
                </a:solidFill>
                <a:latin typeface="Open Sans" panose="020B0606030504020204" pitchFamily="34" charset="0"/>
              </a:rPr>
              <a:t>是 </a:t>
            </a:r>
            <a:r>
              <a:rPr lang="en-US" altLang="zh-CN" sz="3779" dirty="0">
                <a:solidFill>
                  <a:schemeClr val="bg1">
                    <a:lumMod val="50000"/>
                  </a:schemeClr>
                </a:solidFill>
                <a:latin typeface="Open Sans" panose="020B0606030504020204" pitchFamily="34" charset="0"/>
              </a:rPr>
              <a:t>SIR model</a:t>
            </a:r>
            <a:r>
              <a:rPr lang="zh-CN" altLang="en-US" sz="3779" dirty="0">
                <a:solidFill>
                  <a:schemeClr val="bg1">
                    <a:lumMod val="50000"/>
                  </a:schemeClr>
                </a:solidFill>
                <a:latin typeface="Open Sans" panose="020B0606030504020204" pitchFamily="34" charset="0"/>
              </a:rPr>
              <a:t>，节点有三种状态，</a:t>
            </a:r>
            <a:r>
              <a:rPr lang="en-US" altLang="zh-CN" sz="3779" dirty="0" err="1">
                <a:solidFill>
                  <a:schemeClr val="bg1">
                    <a:lumMod val="50000"/>
                  </a:schemeClr>
                </a:solidFill>
                <a:latin typeface="Open Sans" panose="020B0606030504020204" pitchFamily="34" charset="0"/>
              </a:rPr>
              <a:t>Suspective</a:t>
            </a:r>
            <a:r>
              <a:rPr lang="zh-CN" altLang="en-US" sz="3779" dirty="0">
                <a:solidFill>
                  <a:schemeClr val="bg1">
                    <a:lumMod val="50000"/>
                  </a:schemeClr>
                </a:solidFill>
                <a:latin typeface="Open Sans" panose="020B0606030504020204" pitchFamily="34" charset="0"/>
              </a:rPr>
              <a:t>，</a:t>
            </a:r>
            <a:r>
              <a:rPr lang="en-US" altLang="zh-CN" sz="3779" dirty="0">
                <a:solidFill>
                  <a:schemeClr val="bg1">
                    <a:lumMod val="50000"/>
                  </a:schemeClr>
                </a:solidFill>
                <a:latin typeface="Open Sans" panose="020B0606030504020204" pitchFamily="34" charset="0"/>
              </a:rPr>
              <a:t>Infective </a:t>
            </a:r>
            <a:r>
              <a:rPr lang="zh-CN" altLang="en-US" sz="3779" dirty="0">
                <a:solidFill>
                  <a:schemeClr val="bg1">
                    <a:lumMod val="50000"/>
                  </a:schemeClr>
                </a:solidFill>
                <a:latin typeface="Open Sans" panose="020B0606030504020204" pitchFamily="34" charset="0"/>
              </a:rPr>
              <a:t>和 </a:t>
            </a:r>
            <a:r>
              <a:rPr lang="en-US" altLang="zh-CN" sz="3779" dirty="0">
                <a:solidFill>
                  <a:schemeClr val="bg1">
                    <a:lumMod val="50000"/>
                  </a:schemeClr>
                </a:solidFill>
                <a:latin typeface="Open Sans" panose="020B0606030504020204" pitchFamily="34" charset="0"/>
              </a:rPr>
              <a:t>Removed</a:t>
            </a:r>
            <a:r>
              <a:rPr lang="zh-CN" altLang="en-US" sz="3779" dirty="0">
                <a:solidFill>
                  <a:schemeClr val="bg1">
                    <a:lumMod val="50000"/>
                  </a:schemeClr>
                </a:solidFill>
                <a:latin typeface="Open Sans" panose="020B0606030504020204" pitchFamily="34" charset="0"/>
              </a:rPr>
              <a:t>，叫做 </a:t>
            </a:r>
            <a:r>
              <a:rPr lang="en-US" altLang="zh-CN" sz="3779" dirty="0">
                <a:solidFill>
                  <a:schemeClr val="bg1">
                    <a:lumMod val="50000"/>
                  </a:schemeClr>
                </a:solidFill>
                <a:latin typeface="Open Sans" panose="020B0606030504020204" pitchFamily="34" charset="0"/>
              </a:rPr>
              <a:t>complex epidemics</a:t>
            </a:r>
            <a:r>
              <a:rPr lang="zh-CN" altLang="en-US" sz="3779" dirty="0">
                <a:solidFill>
                  <a:schemeClr val="bg1">
                    <a:lumMod val="50000"/>
                  </a:schemeClr>
                </a:solidFill>
                <a:latin typeface="Open Sans" panose="020B0606030504020204" pitchFamily="34" charset="0"/>
              </a:rPr>
              <a:t>。 </a:t>
            </a:r>
          </a:p>
        </p:txBody>
      </p:sp>
      <p:sp>
        <p:nvSpPr>
          <p:cNvPr id="10" name="文本框 9">
            <a:extLst>
              <a:ext uri="{FF2B5EF4-FFF2-40B4-BE49-F238E27FC236}">
                <a16:creationId xmlns:a16="http://schemas.microsoft.com/office/drawing/2014/main" id="{466588AE-8269-4101-A7C2-C9F71C03DE6B}"/>
              </a:ext>
            </a:extLst>
          </p:cNvPr>
          <p:cNvSpPr txBox="1"/>
          <p:nvPr/>
        </p:nvSpPr>
        <p:spPr>
          <a:xfrm>
            <a:off x="2236320" y="8983511"/>
            <a:ext cx="13564439" cy="3488776"/>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Open Sans" panose="020B0606030504020204" pitchFamily="34" charset="0"/>
              </a:rPr>
              <a:t>Gossip 协议有三种通信方式</a:t>
            </a:r>
            <a:endParaRPr lang="en-US" altLang="zh-CN" sz="3779" dirty="0">
              <a:solidFill>
                <a:schemeClr val="bg1">
                  <a:lumMod val="50000"/>
                </a:schemeClr>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Pull</a:t>
            </a:r>
            <a:endParaRPr lang="en-US" altLang="zh-CN" sz="3779" b="1" dirty="0">
              <a:solidFill>
                <a:srgbClr val="788BA9"/>
              </a:solidFill>
              <a:latin typeface="Open Sans" panose="020B0606030504020204" pitchFamily="34" charset="0"/>
            </a:endParaRPr>
          </a:p>
          <a:p>
            <a:pPr marL="647997" indent="-647997">
              <a:lnSpc>
                <a:spcPct val="150000"/>
              </a:lnSpc>
              <a:buFont typeface="Wingdings" panose="05000000000000000000" pitchFamily="2" charset="2"/>
              <a:buChar char="l"/>
            </a:pPr>
            <a:r>
              <a:rPr lang="zh-CN" altLang="en-US" sz="3779" b="1" dirty="0">
                <a:solidFill>
                  <a:srgbClr val="788BA9"/>
                </a:solidFill>
                <a:latin typeface="Open Sans" panose="020B0606030504020204" pitchFamily="34" charset="0"/>
              </a:rPr>
              <a:t>Push/Pull</a:t>
            </a:r>
          </a:p>
        </p:txBody>
      </p:sp>
    </p:spTree>
    <p:extLst>
      <p:ext uri="{BB962C8B-B14F-4D97-AF65-F5344CB8AC3E}">
        <p14:creationId xmlns:p14="http://schemas.microsoft.com/office/powerpoint/2010/main" val="2739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083D6F7D-2061-4186-9620-1040E510BCEE}"/>
              </a:ext>
            </a:extLst>
          </p:cNvPr>
          <p:cNvGrpSpPr/>
          <p:nvPr/>
        </p:nvGrpSpPr>
        <p:grpSpPr>
          <a:xfrm>
            <a:off x="8457893" y="2033852"/>
            <a:ext cx="5739257" cy="5388354"/>
            <a:chOff x="6734" y="3355"/>
            <a:chExt cx="5732" cy="5381"/>
          </a:xfrm>
        </p:grpSpPr>
        <p:sp>
          <p:nvSpPr>
            <p:cNvPr id="57" name="Rounded Rectangle 6">
              <a:extLst>
                <a:ext uri="{FF2B5EF4-FFF2-40B4-BE49-F238E27FC236}">
                  <a16:creationId xmlns:a16="http://schemas.microsoft.com/office/drawing/2014/main" id="{4508CB88-0598-4E71-8299-946D8B2974F0}"/>
                </a:ext>
              </a:extLst>
            </p:cNvPr>
            <p:cNvSpPr/>
            <p:nvPr/>
          </p:nvSpPr>
          <p:spPr>
            <a:xfrm>
              <a:off x="6734" y="3355"/>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535" b="1" dirty="0">
                  <a:solidFill>
                    <a:schemeClr val="bg1"/>
                  </a:solidFill>
                  <a:latin typeface="+mj-ea"/>
                  <a:ea typeface="+mj-ea"/>
                  <a:cs typeface="Open Sans" pitchFamily="34" charset="0"/>
                </a:rPr>
                <a:t>拜</a:t>
              </a:r>
              <a:endParaRPr lang="en-US" sz="4535" b="1" dirty="0">
                <a:solidFill>
                  <a:schemeClr val="bg1"/>
                </a:solidFill>
                <a:latin typeface="+mj-ea"/>
                <a:ea typeface="+mj-ea"/>
                <a:cs typeface="Open Sans" pitchFamily="34" charset="0"/>
              </a:endParaRPr>
            </a:p>
          </p:txBody>
        </p:sp>
        <p:sp>
          <p:nvSpPr>
            <p:cNvPr id="58" name="Rounded Rectangle 12">
              <a:extLst>
                <a:ext uri="{FF2B5EF4-FFF2-40B4-BE49-F238E27FC236}">
                  <a16:creationId xmlns:a16="http://schemas.microsoft.com/office/drawing/2014/main" id="{886AD963-8E18-43F4-8319-10474A8A67F9}"/>
                </a:ext>
              </a:extLst>
            </p:cNvPr>
            <p:cNvSpPr/>
            <p:nvPr/>
          </p:nvSpPr>
          <p:spPr>
            <a:xfrm>
              <a:off x="10130" y="3355"/>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P</a:t>
              </a:r>
            </a:p>
          </p:txBody>
        </p:sp>
        <p:sp>
          <p:nvSpPr>
            <p:cNvPr id="59" name="Rounded Rectangle 14">
              <a:extLst>
                <a:ext uri="{FF2B5EF4-FFF2-40B4-BE49-F238E27FC236}">
                  <a16:creationId xmlns:a16="http://schemas.microsoft.com/office/drawing/2014/main" id="{0C102163-BA2F-47BB-97D5-114B8AA71C4B}"/>
                </a:ext>
              </a:extLst>
            </p:cNvPr>
            <p:cNvSpPr/>
            <p:nvPr/>
          </p:nvSpPr>
          <p:spPr>
            <a:xfrm>
              <a:off x="6734" y="6400"/>
              <a:ext cx="2336" cy="2336"/>
            </a:xfrm>
            <a:prstGeom prst="roundRect">
              <a:avLst>
                <a:gd name="adj" fmla="val 6631"/>
              </a:avLst>
            </a:prstGeom>
            <a:solidFill>
              <a:srgbClr val="D67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R</a:t>
              </a:r>
            </a:p>
          </p:txBody>
        </p:sp>
        <p:sp>
          <p:nvSpPr>
            <p:cNvPr id="60" name="Rounded Rectangle 16">
              <a:extLst>
                <a:ext uri="{FF2B5EF4-FFF2-40B4-BE49-F238E27FC236}">
                  <a16:creationId xmlns:a16="http://schemas.microsoft.com/office/drawing/2014/main" id="{F37678B5-4F0C-4F4E-9F40-535EB01176A5}"/>
                </a:ext>
              </a:extLst>
            </p:cNvPr>
            <p:cNvSpPr/>
            <p:nvPr/>
          </p:nvSpPr>
          <p:spPr>
            <a:xfrm>
              <a:off x="10130" y="6400"/>
              <a:ext cx="2336" cy="2336"/>
            </a:xfrm>
            <a:prstGeom prst="roundRect">
              <a:avLst>
                <a:gd name="adj" fmla="val 6631"/>
              </a:avLst>
            </a:prstGeom>
            <a:solidFill>
              <a:srgbClr val="788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47" b="1" dirty="0">
                  <a:solidFill>
                    <a:schemeClr val="bg1"/>
                  </a:solidFill>
                  <a:latin typeface="+mj-ea"/>
                  <a:ea typeface="+mj-ea"/>
                  <a:cs typeface="Open Sans" pitchFamily="34" charset="0"/>
                </a:rPr>
                <a:t>G</a:t>
              </a:r>
            </a:p>
          </p:txBody>
        </p:sp>
      </p:grpSp>
      <p:sp>
        <p:nvSpPr>
          <p:cNvPr id="49" name="文本框 48">
            <a:extLst>
              <a:ext uri="{FF2B5EF4-FFF2-40B4-BE49-F238E27FC236}">
                <a16:creationId xmlns:a16="http://schemas.microsoft.com/office/drawing/2014/main" id="{D437AD3A-5FB9-468A-81BD-C2C0F00C11CA}"/>
              </a:ext>
            </a:extLst>
          </p:cNvPr>
          <p:cNvSpPr txBox="1"/>
          <p:nvPr/>
        </p:nvSpPr>
        <p:spPr>
          <a:xfrm>
            <a:off x="14626522" y="2726206"/>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是一种基于消息传递且具有容错性的</a:t>
            </a:r>
            <a:r>
              <a:rPr lang="zh-CN" altLang="en-US" sz="3024" b="1" dirty="0">
                <a:solidFill>
                  <a:srgbClr val="788BA9"/>
                </a:solidFill>
                <a:latin typeface="微软雅黑" panose="020B0503020204020204" pitchFamily="34" charset="-122"/>
                <a:ea typeface="微软雅黑" panose="020B0503020204020204" pitchFamily="34" charset="-122"/>
                <a:cs typeface="+mn-ea"/>
              </a:rPr>
              <a:t>共识性（</a:t>
            </a:r>
            <a:r>
              <a:rPr lang="en-US" altLang="zh-CN" sz="3024" b="1" dirty="0">
                <a:solidFill>
                  <a:srgbClr val="788BA9"/>
                </a:solidFill>
                <a:latin typeface="微软雅黑" panose="020B0503020204020204" pitchFamily="34" charset="-122"/>
                <a:ea typeface="微软雅黑" panose="020B0503020204020204" pitchFamily="34" charset="-122"/>
                <a:cs typeface="+mn-ea"/>
              </a:rPr>
              <a:t>consensus</a:t>
            </a:r>
            <a:r>
              <a:rPr lang="zh-CN" altLang="en-US" sz="3024" b="1" dirty="0">
                <a:solidFill>
                  <a:srgbClr val="788BA9"/>
                </a:solidFill>
                <a:latin typeface="微软雅黑" panose="020B0503020204020204" pitchFamily="34" charset="-122"/>
                <a:ea typeface="微软雅黑" panose="020B0503020204020204" pitchFamily="34" charset="-122"/>
                <a:cs typeface="+mn-ea"/>
              </a:rPr>
              <a:t>）算法，</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它通过</a:t>
            </a:r>
            <a:r>
              <a:rPr lang="zh-CN" altLang="en-US" sz="3024" b="1" dirty="0">
                <a:solidFill>
                  <a:srgbClr val="788BA9"/>
                </a:solidFill>
                <a:latin typeface="微软雅黑" panose="020B0503020204020204" pitchFamily="34" charset="-122"/>
                <a:ea typeface="微软雅黑" panose="020B0503020204020204" pitchFamily="34" charset="-122"/>
                <a:cs typeface="+mn-ea"/>
              </a:rPr>
              <a:t>投票选举</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的方式在多节点间达成共识。</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77AC175-1B79-4F84-8AFB-A5B5335A054F}"/>
              </a:ext>
            </a:extLst>
          </p:cNvPr>
          <p:cNvSpPr txBox="1"/>
          <p:nvPr/>
        </p:nvSpPr>
        <p:spPr>
          <a:xfrm>
            <a:off x="14626515" y="2033848"/>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401" b="1" spc="79" dirty="0" err="1">
                <a:solidFill>
                  <a:srgbClr val="D67A71"/>
                </a:solidFill>
                <a:latin typeface="+mj-ea"/>
                <a:ea typeface="+mj-ea"/>
                <a:sym typeface="+mn-ea"/>
              </a:rPr>
              <a:t>Paxos</a:t>
            </a:r>
            <a:endParaRPr lang="en-US" altLang="zh-CN" sz="3401" b="1" spc="79" dirty="0">
              <a:solidFill>
                <a:srgbClr val="D67A71"/>
              </a:solidFill>
              <a:latin typeface="+mj-ea"/>
              <a:ea typeface="+mj-ea"/>
              <a:sym typeface="+mn-ea"/>
            </a:endParaRPr>
          </a:p>
        </p:txBody>
      </p:sp>
      <p:sp>
        <p:nvSpPr>
          <p:cNvPr id="51" name="文本框 50">
            <a:extLst>
              <a:ext uri="{FF2B5EF4-FFF2-40B4-BE49-F238E27FC236}">
                <a16:creationId xmlns:a16="http://schemas.microsoft.com/office/drawing/2014/main" id="{22678D5F-7BF0-46EC-AD6A-2618230B0295}"/>
              </a:ext>
            </a:extLst>
          </p:cNvPr>
          <p:cNvSpPr txBox="1"/>
          <p:nvPr/>
        </p:nvSpPr>
        <p:spPr>
          <a:xfrm>
            <a:off x="14626522" y="5812237"/>
            <a:ext cx="6977195" cy="14884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基于</a:t>
            </a:r>
            <a:r>
              <a:rPr lang="zh-CN" altLang="en-US" sz="3024" b="1" dirty="0">
                <a:solidFill>
                  <a:srgbClr val="788BA9"/>
                </a:solidFill>
                <a:latin typeface="微软雅黑" panose="020B0503020204020204" pitchFamily="34" charset="-122"/>
                <a:ea typeface="微软雅黑" panose="020B0503020204020204" pitchFamily="34" charset="-122"/>
                <a:cs typeface="+mn-ea"/>
              </a:rPr>
              <a:t>最终一致性</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以及</a:t>
            </a:r>
            <a:r>
              <a:rPr lang="zh-CN" altLang="en-US" sz="3024" b="1" dirty="0">
                <a:solidFill>
                  <a:srgbClr val="788BA9"/>
                </a:solidFill>
                <a:latin typeface="微软雅黑" panose="020B0503020204020204" pitchFamily="34" charset="-122"/>
                <a:ea typeface="微软雅黑" panose="020B0503020204020204" pitchFamily="34" charset="-122"/>
                <a:cs typeface="+mn-ea"/>
              </a:rPr>
              <a:t>去中心化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设计思想。主要用于</a:t>
            </a:r>
            <a:r>
              <a:rPr lang="zh-CN" altLang="en-US" sz="3024" b="1" dirty="0">
                <a:solidFill>
                  <a:srgbClr val="788BA9"/>
                </a:solidFill>
                <a:latin typeface="微软雅黑" panose="020B0503020204020204" pitchFamily="34" charset="-122"/>
                <a:ea typeface="微软雅黑" panose="020B0503020204020204" pitchFamily="34" charset="-122"/>
                <a:cs typeface="+mn-ea"/>
              </a:rPr>
              <a:t>分布式节点之间的信息交换和数据同步</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2" name="文本框 51">
            <a:extLst>
              <a:ext uri="{FF2B5EF4-FFF2-40B4-BE49-F238E27FC236}">
                <a16:creationId xmlns:a16="http://schemas.microsoft.com/office/drawing/2014/main" id="{0EFC73E1-FFC8-4F62-8246-B913CBF5D8B7}"/>
              </a:ext>
            </a:extLst>
          </p:cNvPr>
          <p:cNvSpPr txBox="1"/>
          <p:nvPr/>
        </p:nvSpPr>
        <p:spPr>
          <a:xfrm>
            <a:off x="14626515" y="5042244"/>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401" b="1" dirty="0">
                <a:solidFill>
                  <a:srgbClr val="788BA9"/>
                </a:solidFill>
                <a:latin typeface="微软雅黑" panose="020B0503020204020204" pitchFamily="34" charset="-122"/>
                <a:ea typeface="微软雅黑" panose="020B0503020204020204" pitchFamily="34" charset="-122"/>
                <a:cs typeface="+mn-ea"/>
                <a:sym typeface="+mn-lt"/>
              </a:rPr>
              <a:t>Gossip</a:t>
            </a:r>
            <a:endParaRPr lang="en-US" altLang="zh-CN" sz="3401" b="1" spc="79" dirty="0">
              <a:solidFill>
                <a:srgbClr val="788BA9"/>
              </a:solidFill>
              <a:latin typeface="+mj-ea"/>
              <a:ea typeface="+mj-ea"/>
              <a:cs typeface="Oswald Light"/>
              <a:sym typeface="+mn-ea"/>
            </a:endParaRPr>
          </a:p>
        </p:txBody>
      </p:sp>
      <p:sp>
        <p:nvSpPr>
          <p:cNvPr id="53" name="文本框 52">
            <a:extLst>
              <a:ext uri="{FF2B5EF4-FFF2-40B4-BE49-F238E27FC236}">
                <a16:creationId xmlns:a16="http://schemas.microsoft.com/office/drawing/2014/main" id="{26FE15ED-92C1-4A67-8929-D728CFFF471A}"/>
              </a:ext>
            </a:extLst>
          </p:cNvPr>
          <p:cNvSpPr txBox="1"/>
          <p:nvPr/>
        </p:nvSpPr>
        <p:spPr>
          <a:xfrm>
            <a:off x="1022146" y="2688638"/>
            <a:ext cx="7006381" cy="55771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描述了共识性算法的一种理想模型</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4" name="文本框 53">
            <a:extLst>
              <a:ext uri="{FF2B5EF4-FFF2-40B4-BE49-F238E27FC236}">
                <a16:creationId xmlns:a16="http://schemas.microsoft.com/office/drawing/2014/main" id="{F842808D-FDE6-42AB-AE64-188FD3397D10}"/>
              </a:ext>
            </a:extLst>
          </p:cNvPr>
          <p:cNvSpPr txBox="1"/>
          <p:nvPr/>
        </p:nvSpPr>
        <p:spPr>
          <a:xfrm>
            <a:off x="4460707" y="2064580"/>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401" b="1" dirty="0">
                <a:solidFill>
                  <a:srgbClr val="788BA9"/>
                </a:solidFill>
                <a:latin typeface="微软雅黑" panose="020B0503020204020204" pitchFamily="34" charset="-122"/>
                <a:ea typeface="微软雅黑" panose="020B0503020204020204" pitchFamily="34" charset="-122"/>
                <a:cs typeface="+mn-ea"/>
                <a:sym typeface="+mn-lt"/>
              </a:rPr>
              <a:t>拜占庭将军</a:t>
            </a:r>
            <a:endParaRPr lang="en-US" altLang="zh-CN" sz="3401" b="1" spc="79" dirty="0">
              <a:solidFill>
                <a:srgbClr val="788BA9"/>
              </a:solidFill>
              <a:latin typeface="+mj-ea"/>
              <a:ea typeface="+mj-ea"/>
              <a:cs typeface="Oswald Light"/>
              <a:sym typeface="+mn-ea"/>
            </a:endParaRPr>
          </a:p>
        </p:txBody>
      </p:sp>
      <p:sp>
        <p:nvSpPr>
          <p:cNvPr id="55" name="文本框 54">
            <a:extLst>
              <a:ext uri="{FF2B5EF4-FFF2-40B4-BE49-F238E27FC236}">
                <a16:creationId xmlns:a16="http://schemas.microsoft.com/office/drawing/2014/main" id="{527800C6-FB1D-49F2-A6B3-0E131CD14DA1}"/>
              </a:ext>
            </a:extLst>
          </p:cNvPr>
          <p:cNvSpPr txBox="1"/>
          <p:nvPr/>
        </p:nvSpPr>
        <p:spPr>
          <a:xfrm>
            <a:off x="949232" y="5936005"/>
            <a:ext cx="7079300"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为了管理</a:t>
            </a:r>
            <a:r>
              <a:rPr lang="zh-CN" altLang="en-US" sz="3024" b="1" dirty="0">
                <a:solidFill>
                  <a:srgbClr val="788BA9"/>
                </a:solidFill>
                <a:latin typeface="微软雅黑" panose="020B0503020204020204" pitchFamily="34" charset="-122"/>
                <a:ea typeface="微软雅黑" panose="020B0503020204020204" pitchFamily="34" charset="-122"/>
                <a:cs typeface="+mn-ea"/>
              </a:rPr>
              <a:t>日志复制</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的分布式一致性算法</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gn="r"/>
            <a:r>
              <a:rPr lang="zh-CN" altLang="en-US" sz="3024" b="1" dirty="0">
                <a:solidFill>
                  <a:srgbClr val="788BA9"/>
                </a:solidFill>
                <a:latin typeface="微软雅黑" panose="020B0503020204020204" pitchFamily="34" charset="-122"/>
                <a:ea typeface="微软雅黑" panose="020B0503020204020204" pitchFamily="34" charset="-122"/>
                <a:cs typeface="+mn-ea"/>
              </a:rPr>
              <a:t>简化</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024"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，使得算法容易理解、实现</a:t>
            </a:r>
            <a:endParaRPr lang="en-US" altLang="zh-CN" sz="3024" kern="0" dirty="0">
              <a:solidFill>
                <a:schemeClr val="tx1">
                  <a:lumMod val="50000"/>
                  <a:lumOff val="50000"/>
                </a:schemeClr>
              </a:solidFill>
              <a:latin typeface="+mj-ea"/>
              <a:ea typeface="+mj-ea"/>
              <a:sym typeface="Arial" panose="020B0604020202020204" pitchFamily="34" charset="0"/>
            </a:endParaRPr>
          </a:p>
        </p:txBody>
      </p:sp>
      <p:sp>
        <p:nvSpPr>
          <p:cNvPr id="56" name="文本框 55">
            <a:extLst>
              <a:ext uri="{FF2B5EF4-FFF2-40B4-BE49-F238E27FC236}">
                <a16:creationId xmlns:a16="http://schemas.microsoft.com/office/drawing/2014/main" id="{9A95F52E-28C9-40E7-979D-B159D0A47739}"/>
              </a:ext>
            </a:extLst>
          </p:cNvPr>
          <p:cNvSpPr txBox="1"/>
          <p:nvPr/>
        </p:nvSpPr>
        <p:spPr>
          <a:xfrm>
            <a:off x="4394353" y="5280741"/>
            <a:ext cx="3567821" cy="61568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3401" b="1" spc="79" dirty="0">
                <a:solidFill>
                  <a:srgbClr val="D67A71"/>
                </a:solidFill>
                <a:latin typeface="+mj-ea"/>
                <a:ea typeface="+mj-ea"/>
                <a:cs typeface="Oswald Light"/>
                <a:sym typeface="+mn-ea"/>
              </a:rPr>
              <a:t>Raft</a:t>
            </a:r>
          </a:p>
        </p:txBody>
      </p:sp>
      <p:sp>
        <p:nvSpPr>
          <p:cNvPr id="86" name="矩形 85">
            <a:extLst>
              <a:ext uri="{FF2B5EF4-FFF2-40B4-BE49-F238E27FC236}">
                <a16:creationId xmlns:a16="http://schemas.microsoft.com/office/drawing/2014/main" id="{04ED978D-E60C-4446-8BF9-7C671C662476}"/>
              </a:ext>
            </a:extLst>
          </p:cNvPr>
          <p:cNvSpPr/>
          <p:nvPr/>
        </p:nvSpPr>
        <p:spPr>
          <a:xfrm>
            <a:off x="9627371" y="9208230"/>
            <a:ext cx="11519694" cy="5850063"/>
          </a:xfrm>
          <a:prstGeom prst="rect">
            <a:avLst/>
          </a:prstGeom>
        </p:spPr>
        <p:txBody>
          <a:bodyPr>
            <a:spAutoFit/>
          </a:bodyPr>
          <a:lstStyle/>
          <a:p>
            <a:pPr>
              <a:lnSpc>
                <a:spcPct val="150000"/>
              </a:lnSpc>
            </a:pPr>
            <a:r>
              <a:rPr lang="zh-CN" altLang="en-US" sz="6425" b="1" dirty="0">
                <a:solidFill>
                  <a:srgbClr val="D67A71"/>
                </a:solidFill>
              </a:rPr>
              <a:t>以上算法被广泛应用于各种知名的分布式系统。</a:t>
            </a:r>
            <a:endParaRPr lang="en-US" altLang="zh-CN" sz="6425" b="1" dirty="0">
              <a:solidFill>
                <a:srgbClr val="D67A71"/>
              </a:solidFill>
            </a:endParaRPr>
          </a:p>
          <a:p>
            <a:pPr>
              <a:lnSpc>
                <a:spcPct val="150000"/>
              </a:lnSpc>
            </a:pPr>
            <a:r>
              <a:rPr lang="zh-CN" altLang="en-US" sz="6425" b="1" dirty="0">
                <a:solidFill>
                  <a:srgbClr val="D67A71"/>
                </a:solidFill>
              </a:rPr>
              <a:t>想要真正搞懂分布式系统，分布式算法是必须理解的核心。</a:t>
            </a:r>
            <a:endParaRPr lang="en-US" altLang="zh-CN" sz="6425" b="1" dirty="0">
              <a:solidFill>
                <a:srgbClr val="D67A71"/>
              </a:solidFill>
            </a:endParaRPr>
          </a:p>
        </p:txBody>
      </p:sp>
      <p:grpSp>
        <p:nvGrpSpPr>
          <p:cNvPr id="39" name="组合 38">
            <a:extLst>
              <a:ext uri="{FF2B5EF4-FFF2-40B4-BE49-F238E27FC236}">
                <a16:creationId xmlns:a16="http://schemas.microsoft.com/office/drawing/2014/main" id="{AF199858-4D4E-49BD-AAD3-C38B63228261}"/>
              </a:ext>
            </a:extLst>
          </p:cNvPr>
          <p:cNvGrpSpPr/>
          <p:nvPr/>
        </p:nvGrpSpPr>
        <p:grpSpPr>
          <a:xfrm>
            <a:off x="-407951" y="8148598"/>
            <a:ext cx="8807728" cy="4912350"/>
            <a:chOff x="-292080" y="3918856"/>
            <a:chExt cx="5237678" cy="3024065"/>
          </a:xfrm>
        </p:grpSpPr>
        <p:sp>
          <p:nvSpPr>
            <p:cNvPr id="40" name="椭圆 39">
              <a:extLst>
                <a:ext uri="{FF2B5EF4-FFF2-40B4-BE49-F238E27FC236}">
                  <a16:creationId xmlns:a16="http://schemas.microsoft.com/office/drawing/2014/main" id="{E14D34BA-D2A2-4C0B-8894-2278719415CD}"/>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5D35A230-E3A1-4183-879A-4C8B9A42D277}"/>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42" name="组合 41">
              <a:extLst>
                <a:ext uri="{FF2B5EF4-FFF2-40B4-BE49-F238E27FC236}">
                  <a16:creationId xmlns:a16="http://schemas.microsoft.com/office/drawing/2014/main" id="{514AC14B-8087-4A29-852A-6889EC7CB3FB}"/>
                </a:ext>
              </a:extLst>
            </p:cNvPr>
            <p:cNvGrpSpPr/>
            <p:nvPr/>
          </p:nvGrpSpPr>
          <p:grpSpPr>
            <a:xfrm>
              <a:off x="-292080" y="3918856"/>
              <a:ext cx="4403525" cy="3024065"/>
              <a:chOff x="-292080" y="3342572"/>
              <a:chExt cx="5242689" cy="3600350"/>
            </a:xfrm>
          </p:grpSpPr>
          <p:sp>
            <p:nvSpPr>
              <p:cNvPr id="43" name="任意多边形 2">
                <a:extLst>
                  <a:ext uri="{FF2B5EF4-FFF2-40B4-BE49-F238E27FC236}">
                    <a16:creationId xmlns:a16="http://schemas.microsoft.com/office/drawing/2014/main" id="{E112E182-0F7E-4410-AEC1-E598DC759E60}"/>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4" name="任意多边形 3">
                <a:extLst>
                  <a:ext uri="{FF2B5EF4-FFF2-40B4-BE49-F238E27FC236}">
                    <a16:creationId xmlns:a16="http://schemas.microsoft.com/office/drawing/2014/main" id="{7F1A403B-6330-4FFA-A89A-AD62CE07D5B3}"/>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45" name="椭圆 44">
                <a:extLst>
                  <a:ext uri="{FF2B5EF4-FFF2-40B4-BE49-F238E27FC236}">
                    <a16:creationId xmlns:a16="http://schemas.microsoft.com/office/drawing/2014/main" id="{87129B68-3464-420C-A9BF-CBFEE0C01129}"/>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6" name="椭圆 45">
                <a:extLst>
                  <a:ext uri="{FF2B5EF4-FFF2-40B4-BE49-F238E27FC236}">
                    <a16:creationId xmlns:a16="http://schemas.microsoft.com/office/drawing/2014/main" id="{11777828-EC6B-49B4-AD4C-9089DA541778}"/>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7" name="椭圆 46">
                <a:extLst>
                  <a:ext uri="{FF2B5EF4-FFF2-40B4-BE49-F238E27FC236}">
                    <a16:creationId xmlns:a16="http://schemas.microsoft.com/office/drawing/2014/main" id="{6CB4369D-2A91-4611-9C80-1EFD9D09286D}"/>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1" name="椭圆 60">
                <a:extLst>
                  <a:ext uri="{FF2B5EF4-FFF2-40B4-BE49-F238E27FC236}">
                    <a16:creationId xmlns:a16="http://schemas.microsoft.com/office/drawing/2014/main" id="{866456C4-85DF-462C-AF78-F91932CADEB3}"/>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2" name="文本框 61">
                <a:extLst>
                  <a:ext uri="{FF2B5EF4-FFF2-40B4-BE49-F238E27FC236}">
                    <a16:creationId xmlns:a16="http://schemas.microsoft.com/office/drawing/2014/main" id="{0AAA34D1-C5AC-459A-9943-98382FC996F1}"/>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63" name="Freeform 124">
                <a:extLst>
                  <a:ext uri="{FF2B5EF4-FFF2-40B4-BE49-F238E27FC236}">
                    <a16:creationId xmlns:a16="http://schemas.microsoft.com/office/drawing/2014/main" id="{0EA54ADC-AB23-499E-9C3C-94BBFE7AF286}"/>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194928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4</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分布式设计</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04</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54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HDFS Architecture">
            <a:extLst>
              <a:ext uri="{FF2B5EF4-FFF2-40B4-BE49-F238E27FC236}">
                <a16:creationId xmlns:a16="http://schemas.microsoft.com/office/drawing/2014/main" id="{6BA5D398-7282-420F-B295-EB9A3775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61" y="3250202"/>
            <a:ext cx="11332123" cy="783135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AE8C44D-3703-4DA5-9E8E-6AC10F9A4969}"/>
              </a:ext>
            </a:extLst>
          </p:cNvPr>
          <p:cNvSpPr txBox="1"/>
          <p:nvPr/>
        </p:nvSpPr>
        <p:spPr>
          <a:xfrm>
            <a:off x="6950521" y="1919908"/>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案例一、</a:t>
            </a:r>
            <a:r>
              <a:rPr lang="en-US" altLang="zh-CN" sz="4535" b="1" i="1" dirty="0">
                <a:solidFill>
                  <a:srgbClr val="788BA9"/>
                </a:solidFill>
                <a:latin typeface="微软雅黑" panose="020B0503020204020204" pitchFamily="34" charset="-122"/>
                <a:ea typeface="微软雅黑" panose="020B0503020204020204" pitchFamily="34" charset="-122"/>
                <a:cs typeface="+mn-ea"/>
              </a:rPr>
              <a:t>HDFS</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D3BFE7B2-4366-42F2-B663-BB2AB7894E7D}"/>
              </a:ext>
            </a:extLst>
          </p:cNvPr>
          <p:cNvSpPr txBox="1"/>
          <p:nvPr/>
        </p:nvSpPr>
        <p:spPr>
          <a:xfrm>
            <a:off x="12704091" y="4327985"/>
            <a:ext cx="9258580" cy="5594737"/>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HDFS 采用</a:t>
            </a:r>
            <a:r>
              <a:rPr lang="zh-CN" altLang="en-US" sz="3024" b="1" dirty="0">
                <a:solidFill>
                  <a:srgbClr val="788BA9"/>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，由单个 NameNode(NN) 和多个 DataNode(DN) 组成。</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NameNode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负责管理文件系统的命名空间以及客户端对文件的访问。</a:t>
            </a:r>
          </a:p>
          <a:p>
            <a:pPr marL="539997" indent="-539997">
              <a:lnSpc>
                <a:spcPct val="150000"/>
              </a:lnSpc>
              <a:buFont typeface="Wingdings" panose="05000000000000000000" pitchFamily="2" charset="2"/>
              <a:buChar char="l"/>
            </a:pPr>
            <a:r>
              <a:rPr lang="zh-CN" altLang="en-US" sz="3024" b="1" dirty="0">
                <a:solidFill>
                  <a:srgbClr val="D67A71"/>
                </a:solidFill>
                <a:latin typeface="微软雅黑" panose="020B0503020204020204" pitchFamily="34" charset="-122"/>
                <a:ea typeface="微软雅黑" panose="020B0503020204020204" pitchFamily="34" charset="-122"/>
                <a:cs typeface="+mn-ea"/>
              </a:rPr>
              <a:t>DataNode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负责文件数据的存储和读写操作，HDFS 将文件数据分割成若干数据块（Block），每个 DataNode 存储一部分数据块，这样文件就分布存储在整个 HDFS 服务器集群中。</a:t>
            </a:r>
          </a:p>
        </p:txBody>
      </p:sp>
    </p:spTree>
    <p:extLst>
      <p:ext uri="{BB962C8B-B14F-4D97-AF65-F5344CB8AC3E}">
        <p14:creationId xmlns:p14="http://schemas.microsoft.com/office/powerpoint/2010/main" val="3118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adoop NoSQL database HBase [28]. ">
            <a:extLst>
              <a:ext uri="{FF2B5EF4-FFF2-40B4-BE49-F238E27FC236}">
                <a16:creationId xmlns:a16="http://schemas.microsoft.com/office/drawing/2014/main" id="{E340B4FB-443A-4AC9-8133-0059F899F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19" y="2391373"/>
            <a:ext cx="11374156" cy="983710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3"/>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案例二、</a:t>
            </a:r>
            <a:r>
              <a:rPr lang="en-US" altLang="zh-CN" sz="4535" b="1" i="1" dirty="0">
                <a:solidFill>
                  <a:srgbClr val="788BA9"/>
                </a:solidFill>
                <a:latin typeface="微软雅黑" panose="020B0503020204020204" pitchFamily="34" charset="-122"/>
                <a:ea typeface="微软雅黑" panose="020B0503020204020204" pitchFamily="34" charset="-122"/>
                <a:cs typeface="+mn-ea"/>
              </a:rPr>
              <a:t>HBase</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2608150" y="3557781"/>
            <a:ext cx="8993200" cy="7688964"/>
          </a:xfrm>
          <a:prstGeom prst="rect">
            <a:avLst/>
          </a:prstGeom>
          <a:noFill/>
        </p:spPr>
        <p:txBody>
          <a:bodyPr wrap="square">
            <a:spAutoFit/>
          </a:bodyPr>
          <a:lstStyle/>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是一个构建在 HDFS 之上的列式数据库。</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采用</a:t>
            </a:r>
            <a:r>
              <a:rPr lang="zh-CN" altLang="en-US" sz="3024" b="1" dirty="0">
                <a:solidFill>
                  <a:schemeClr val="accent1"/>
                </a:solidFill>
                <a:latin typeface="微软雅黑" panose="020B0503020204020204" pitchFamily="34" charset="-122"/>
                <a:ea typeface="微软雅黑" panose="020B0503020204020204" pitchFamily="34" charset="-122"/>
                <a:cs typeface="+mn-ea"/>
              </a:rPr>
              <a:t>主从架构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有一个 master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master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负责将区域（region）分配给 region 节点；恢复 region 节点的故障。</a:t>
            </a:r>
          </a:p>
          <a:p>
            <a:pPr marL="539997" indent="-539997">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有多个 region 节点。</a:t>
            </a:r>
            <a:r>
              <a:rPr lang="zh-CN" altLang="en-US" sz="3024" b="1" dirty="0">
                <a:solidFill>
                  <a:srgbClr val="D67A71"/>
                </a:solidFill>
                <a:latin typeface="微软雅黑" panose="020B0503020204020204" pitchFamily="34" charset="-122"/>
                <a:ea typeface="微软雅黑" panose="020B0503020204020204" pitchFamily="34" charset="-122"/>
                <a:cs typeface="+mn-ea"/>
              </a:rPr>
              <a:t>region 节点</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负责零个或多个区域（region）的管理并相应客户端的读写请求。region 节点还负责区域的划分并通知 master 节点有了新的子区域。</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HBase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自动把表水平划分成区域（</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region</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HBase 依赖 ZooKeeper 来实现故障恢复。</a:t>
            </a:r>
          </a:p>
        </p:txBody>
      </p:sp>
    </p:spTree>
    <p:extLst>
      <p:ext uri="{BB962C8B-B14F-4D97-AF65-F5344CB8AC3E}">
        <p14:creationId xmlns:p14="http://schemas.microsoft.com/office/powerpoint/2010/main" val="244961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分片</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a:extLst>
              <a:ext uri="{FF2B5EF4-FFF2-40B4-BE49-F238E27FC236}">
                <a16:creationId xmlns:a16="http://schemas.microsoft.com/office/drawing/2014/main" id="{DAE8C44D-3703-4DA5-9E8E-6AC10F9A4969}"/>
              </a:ext>
            </a:extLst>
          </p:cNvPr>
          <p:cNvSpPr txBox="1"/>
          <p:nvPr/>
        </p:nvSpPr>
        <p:spPr>
          <a:xfrm>
            <a:off x="7023094" y="1825342"/>
            <a:ext cx="8993200" cy="790216"/>
          </a:xfrm>
          <a:prstGeom prst="rect">
            <a:avLst/>
          </a:prstGeom>
          <a:noFill/>
        </p:spPr>
        <p:txBody>
          <a:bodyPr wrap="square" anchor="ctr">
            <a:spAutoFit/>
          </a:bodyPr>
          <a:lstStyle/>
          <a:p>
            <a:pPr algn="ctr"/>
            <a:r>
              <a:rPr lang="zh-CN" altLang="en-US" sz="4535" b="1" i="1" dirty="0">
                <a:solidFill>
                  <a:srgbClr val="788BA9"/>
                </a:solidFill>
                <a:latin typeface="微软雅黑" panose="020B0503020204020204" pitchFamily="34" charset="-122"/>
                <a:ea typeface="微软雅黑" panose="020B0503020204020204" pitchFamily="34" charset="-122"/>
                <a:cs typeface="+mn-ea"/>
              </a:rPr>
              <a:t>案例三、</a:t>
            </a:r>
            <a:r>
              <a:rPr lang="en-US" altLang="zh-CN" sz="4535" b="1" i="1" dirty="0">
                <a:solidFill>
                  <a:srgbClr val="788BA9"/>
                </a:solidFill>
                <a:latin typeface="微软雅黑" panose="020B0503020204020204" pitchFamily="34" charset="-122"/>
                <a:ea typeface="微软雅黑" panose="020B0503020204020204" pitchFamily="34" charset="-122"/>
                <a:cs typeface="+mn-ea"/>
              </a:rPr>
              <a:t>Elasticsearch</a:t>
            </a:r>
            <a:endParaRPr lang="zh-CN" altLang="en-US" sz="4535" b="1" i="1" dirty="0">
              <a:solidFill>
                <a:srgbClr val="788BA9"/>
              </a:solidFill>
              <a:latin typeface="微软雅黑" panose="020B0503020204020204" pitchFamily="34" charset="-122"/>
              <a:ea typeface="微软雅黑" panose="020B0503020204020204" pitchFamily="34" charset="-122"/>
              <a:cs typeface="+mn-ea"/>
            </a:endParaRPr>
          </a:p>
        </p:txBody>
      </p:sp>
      <p:sp>
        <p:nvSpPr>
          <p:cNvPr id="9" name="文本框 8">
            <a:extLst>
              <a:ext uri="{FF2B5EF4-FFF2-40B4-BE49-F238E27FC236}">
                <a16:creationId xmlns:a16="http://schemas.microsoft.com/office/drawing/2014/main" id="{97F67C74-11F4-4FFE-BC48-7654C6DC91EC}"/>
              </a:ext>
            </a:extLst>
          </p:cNvPr>
          <p:cNvSpPr txBox="1"/>
          <p:nvPr/>
        </p:nvSpPr>
        <p:spPr>
          <a:xfrm>
            <a:off x="1944462" y="8800009"/>
            <a:ext cx="19836913" cy="3500510"/>
          </a:xfrm>
          <a:prstGeom prst="rect">
            <a:avLst/>
          </a:prstGeom>
          <a:noFill/>
        </p:spPr>
        <p:txBody>
          <a:bodyPr wrap="square">
            <a:spAutoFit/>
          </a:bodyPr>
          <a:lstStyle/>
          <a:p>
            <a:pPr>
              <a:lnSpc>
                <a:spcPct val="150000"/>
              </a:lnSpc>
            </a:pPr>
            <a:r>
              <a:rPr lang="en-US" altLang="zh-CN" sz="3024" b="1" dirty="0">
                <a:solidFill>
                  <a:srgbClr val="D67A71"/>
                </a:solidFill>
                <a:latin typeface="微软雅黑" panose="020B0503020204020204" pitchFamily="34" charset="-122"/>
                <a:ea typeface="微软雅黑" panose="020B0503020204020204" pitchFamily="34" charset="-122"/>
                <a:cs typeface="+mn-ea"/>
              </a:rPr>
              <a:t>Elasticsearch</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是一个分布式、</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RESTful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风格的搜索和数据分析引擎，基于搜索库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Lucene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开发。</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024" b="1" dirty="0">
                <a:solidFill>
                  <a:srgbClr val="788BA9"/>
                </a:solidFill>
                <a:latin typeface="微软雅黑" panose="020B0503020204020204" pitchFamily="34" charset="-122"/>
                <a:ea typeface="微软雅黑" panose="020B0503020204020204" pitchFamily="34" charset="-122"/>
                <a:cs typeface="+mn-ea"/>
              </a:rPr>
              <a:t>存储结构</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Index -&gt; Type -&gt; Document -&gt; Field</a:t>
            </a: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Elasticsearch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可以将一个索引中的数据切分为多个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 分片（</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 分布在多台服务器上存储。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可分为 </a:t>
            </a:r>
            <a:r>
              <a:rPr lang="en-US" altLang="zh-CN" sz="3024" b="1" dirty="0">
                <a:solidFill>
                  <a:srgbClr val="788BA9"/>
                </a:solidFill>
                <a:latin typeface="微软雅黑" panose="020B0503020204020204" pitchFamily="34" charset="-122"/>
                <a:ea typeface="微软雅黑" panose="020B0503020204020204" pitchFamily="34" charset="-122"/>
                <a:cs typeface="+mn-ea"/>
              </a:rPr>
              <a:t>primary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（建立索引时一次设置，不能修改），</a:t>
            </a:r>
            <a:r>
              <a:rPr lang="en-US" altLang="zh-CN" sz="3024" b="1" dirty="0">
                <a:solidFill>
                  <a:srgbClr val="788BA9"/>
                </a:solidFill>
                <a:latin typeface="微软雅黑" panose="020B0503020204020204" pitchFamily="34" charset="-122"/>
                <a:ea typeface="微软雅黑" panose="020B0503020204020204" pitchFamily="34" charset="-122"/>
                <a:cs typeface="+mn-ea"/>
              </a:rPr>
              <a:t>replica shard</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。只有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primary 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可以处理写操作。任意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shard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都可以处理读操作。</a:t>
            </a:r>
          </a:p>
        </p:txBody>
      </p:sp>
      <p:pic>
        <p:nvPicPr>
          <p:cNvPr id="5" name="图片 4">
            <a:extLst>
              <a:ext uri="{FF2B5EF4-FFF2-40B4-BE49-F238E27FC236}">
                <a16:creationId xmlns:a16="http://schemas.microsoft.com/office/drawing/2014/main" id="{CDAD3EF8-6736-4708-AC67-CDD3FAB0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989" y="2742018"/>
            <a:ext cx="13854964" cy="5972631"/>
          </a:xfrm>
          <a:prstGeom prst="rect">
            <a:avLst/>
          </a:prstGeom>
        </p:spPr>
      </p:pic>
    </p:spTree>
    <p:extLst>
      <p:ext uri="{BB962C8B-B14F-4D97-AF65-F5344CB8AC3E}">
        <p14:creationId xmlns:p14="http://schemas.microsoft.com/office/powerpoint/2010/main" val="1840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副本机制</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100" name="Picture 4" descr="img">
            <a:extLst>
              <a:ext uri="{FF2B5EF4-FFF2-40B4-BE49-F238E27FC236}">
                <a16:creationId xmlns:a16="http://schemas.microsoft.com/office/drawing/2014/main" id="{5AEA9585-8D4B-48D2-9D03-0B3959542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822" y="1979695"/>
            <a:ext cx="8144006" cy="824501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C10F1B3-B1BA-46A8-9C7F-FBBD670D133F}"/>
              </a:ext>
            </a:extLst>
          </p:cNvPr>
          <p:cNvSpPr txBox="1"/>
          <p:nvPr/>
        </p:nvSpPr>
        <p:spPr>
          <a:xfrm>
            <a:off x="2086002" y="10271488"/>
            <a:ext cx="20386532" cy="2418611"/>
          </a:xfrm>
          <a:prstGeom prst="rect">
            <a:avLst/>
          </a:prstGeom>
          <a:noFill/>
        </p:spPr>
        <p:txBody>
          <a:bodyPr wrap="square">
            <a:spAutoFit/>
          </a:bodyPr>
          <a:lstStyle/>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Redis 的</a:t>
            </a:r>
            <a:r>
              <a:rPr lang="zh-CN" altLang="en-US" sz="3779" b="1" dirty="0">
                <a:solidFill>
                  <a:srgbClr val="788BA9"/>
                </a:solidFill>
                <a:latin typeface="微软雅黑" panose="020B0503020204020204" pitchFamily="34" charset="-122"/>
                <a:ea typeface="微软雅黑" panose="020B0503020204020204" pitchFamily="34" charset="-122"/>
                <a:cs typeface="+mn-ea"/>
              </a:rPr>
              <a:t>复制功能</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分为两个操作：</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同步（sync）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用于将从服务器的数据库状态更新至主服务器当前的数据库状态。</a:t>
            </a:r>
          </a:p>
          <a:p>
            <a:pPr marL="539997" indent="-539997">
              <a:buFont typeface="Wingdings" panose="05000000000000000000" pitchFamily="2" charset="2"/>
              <a:buChar char="l"/>
            </a:pPr>
            <a:r>
              <a:rPr lang="zh-CN" altLang="en-US" sz="3779" b="1" dirty="0">
                <a:solidFill>
                  <a:srgbClr val="D67A71"/>
                </a:solidFill>
                <a:latin typeface="微软雅黑" panose="020B0503020204020204" pitchFamily="34" charset="-122"/>
                <a:ea typeface="微软雅黑" panose="020B0503020204020204" pitchFamily="34" charset="-122"/>
                <a:cs typeface="+mn-ea"/>
              </a:rPr>
              <a:t>命令传播（command propagate）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 当主服务器的数据库状态被修改，导致主从数据库状态不一致时，让主从服务器的数据库重新回到一致状态。</a:t>
            </a:r>
          </a:p>
        </p:txBody>
      </p:sp>
      <p:pic>
        <p:nvPicPr>
          <p:cNvPr id="4102" name="Picture 6" descr="img">
            <a:extLst>
              <a:ext uri="{FF2B5EF4-FFF2-40B4-BE49-F238E27FC236}">
                <a16:creationId xmlns:a16="http://schemas.microsoft.com/office/drawing/2014/main" id="{83BB4D2F-F6D6-4F13-B42E-CECD08B52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0009" y="2070584"/>
            <a:ext cx="8440515" cy="8452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CA00600-F1AA-4480-80D1-917B86BC4AF3}"/>
              </a:ext>
            </a:extLst>
          </p:cNvPr>
          <p:cNvSpPr txBox="1"/>
          <p:nvPr/>
        </p:nvSpPr>
        <p:spPr>
          <a:xfrm>
            <a:off x="7023094" y="1762743"/>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案例一、</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7439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5" name="图片 4">
            <a:extLst>
              <a:ext uri="{FF2B5EF4-FFF2-40B4-BE49-F238E27FC236}">
                <a16:creationId xmlns:a16="http://schemas.microsoft.com/office/drawing/2014/main" id="{B5F47011-FFCA-4F32-8155-233D259E0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308" y="6480182"/>
            <a:ext cx="7035124" cy="5012017"/>
          </a:xfrm>
          <a:prstGeom prst="rect">
            <a:avLst/>
          </a:prstGeom>
        </p:spPr>
      </p:pic>
      <p:pic>
        <p:nvPicPr>
          <p:cNvPr id="7" name="图片 6">
            <a:extLst>
              <a:ext uri="{FF2B5EF4-FFF2-40B4-BE49-F238E27FC236}">
                <a16:creationId xmlns:a16="http://schemas.microsoft.com/office/drawing/2014/main" id="{8BA64864-3147-4628-B630-5BD150E22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7914" y="6480175"/>
            <a:ext cx="7025027" cy="5289074"/>
          </a:xfrm>
          <a:prstGeom prst="rect">
            <a:avLst/>
          </a:prstGeom>
        </p:spPr>
      </p:pic>
      <p:sp>
        <p:nvSpPr>
          <p:cNvPr id="11" name="文本框 10">
            <a:extLst>
              <a:ext uri="{FF2B5EF4-FFF2-40B4-BE49-F238E27FC236}">
                <a16:creationId xmlns:a16="http://schemas.microsoft.com/office/drawing/2014/main" id="{EC9241F5-5CD7-40C3-A30B-7107D3FB7C3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
        <p:nvSpPr>
          <p:cNvPr id="18" name="文本框 17">
            <a:extLst>
              <a:ext uri="{FF2B5EF4-FFF2-40B4-BE49-F238E27FC236}">
                <a16:creationId xmlns:a16="http://schemas.microsoft.com/office/drawing/2014/main" id="{889465D5-86A1-441C-81FE-09C083D5E0D9}"/>
              </a:ext>
            </a:extLst>
          </p:cNvPr>
          <p:cNvSpPr txBox="1"/>
          <p:nvPr/>
        </p:nvSpPr>
        <p:spPr>
          <a:xfrm>
            <a:off x="3188677" y="2816448"/>
            <a:ext cx="16934264" cy="3970318"/>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采用</a:t>
            </a:r>
            <a:r>
              <a:rPr lang="zh-CN" altLang="en-US" sz="3600" b="1" dirty="0">
                <a:solidFill>
                  <a:srgbClr val="788BA9"/>
                </a:solidFill>
                <a:latin typeface="微软雅黑" panose="020B0503020204020204" pitchFamily="34" charset="-122"/>
                <a:ea typeface="微软雅黑" panose="020B0503020204020204" pitchFamily="34" charset="-122"/>
                <a:cs typeface="+mn-ea"/>
              </a:rPr>
              <a:t>主从结构</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哨兵（Sentinel）是 Redis 的高可用解决方案：由一个或多个 Sentinel 实例组成的 Sentinel 集群可以监视任意多个主服务器，以及这些主服务器的所有从服务器，并在被监视的主服务器进入下线状态时，自动将下线主服务器的某个从服务器升级为新的主服务器，然后由新的主服务器代替已下线的主服务器继续处理命令请求。</a:t>
            </a: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Redis Sentinel 系统选举 Leader 的算法是 Raft 的实现。</a:t>
            </a:r>
          </a:p>
        </p:txBody>
      </p:sp>
    </p:spTree>
    <p:extLst>
      <p:ext uri="{BB962C8B-B14F-4D97-AF65-F5344CB8AC3E}">
        <p14:creationId xmlns:p14="http://schemas.microsoft.com/office/powerpoint/2010/main" val="5739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 name="图片 9">
            <a:extLst>
              <a:ext uri="{FF2B5EF4-FFF2-40B4-BE49-F238E27FC236}">
                <a16:creationId xmlns:a16="http://schemas.microsoft.com/office/drawing/2014/main" id="{6EE5AEFF-F2B4-478D-9C5B-C0F616E98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136" y="2562986"/>
            <a:ext cx="7025027" cy="5289074"/>
          </a:xfrm>
          <a:prstGeom prst="rect">
            <a:avLst/>
          </a:prstGeom>
        </p:spPr>
      </p:pic>
      <p:pic>
        <p:nvPicPr>
          <p:cNvPr id="13" name="图片 12">
            <a:extLst>
              <a:ext uri="{FF2B5EF4-FFF2-40B4-BE49-F238E27FC236}">
                <a16:creationId xmlns:a16="http://schemas.microsoft.com/office/drawing/2014/main" id="{0762EF64-4D79-427D-BC98-D139231A2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5062" y="2423953"/>
            <a:ext cx="7209701" cy="5428113"/>
          </a:xfrm>
          <a:prstGeom prst="rect">
            <a:avLst/>
          </a:prstGeom>
        </p:spPr>
      </p:pic>
      <p:pic>
        <p:nvPicPr>
          <p:cNvPr id="3" name="图片 2">
            <a:extLst>
              <a:ext uri="{FF2B5EF4-FFF2-40B4-BE49-F238E27FC236}">
                <a16:creationId xmlns:a16="http://schemas.microsoft.com/office/drawing/2014/main" id="{31D64135-1406-43E9-9F9F-2293617314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3136" y="7875048"/>
            <a:ext cx="7025027" cy="4773655"/>
          </a:xfrm>
          <a:prstGeom prst="rect">
            <a:avLst/>
          </a:prstGeom>
        </p:spPr>
      </p:pic>
      <p:pic>
        <p:nvPicPr>
          <p:cNvPr id="6" name="图片 5">
            <a:extLst>
              <a:ext uri="{FF2B5EF4-FFF2-40B4-BE49-F238E27FC236}">
                <a16:creationId xmlns:a16="http://schemas.microsoft.com/office/drawing/2014/main" id="{FDEBB2DD-51B9-4277-AF65-6FFE803FAD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7397" y="7604142"/>
            <a:ext cx="7025027" cy="5315479"/>
          </a:xfrm>
          <a:prstGeom prst="rect">
            <a:avLst/>
          </a:prstGeom>
        </p:spPr>
      </p:pic>
      <p:sp>
        <p:nvSpPr>
          <p:cNvPr id="16" name="文本框 15">
            <a:extLst>
              <a:ext uri="{FF2B5EF4-FFF2-40B4-BE49-F238E27FC236}">
                <a16:creationId xmlns:a16="http://schemas.microsoft.com/office/drawing/2014/main" id="{B17C503D-08F2-4A8F-946C-54F6C914E5FC}"/>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32381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0" name="文本框 99">
            <a:extLst>
              <a:ext uri="{FF2B5EF4-FFF2-40B4-BE49-F238E27FC236}">
                <a16:creationId xmlns:a16="http://schemas.microsoft.com/office/drawing/2014/main" id="{4167ABA9-60B8-4BCB-8BB2-5BDA2D8FD18D}"/>
              </a:ext>
            </a:extLst>
          </p:cNvPr>
          <p:cNvSpPr txBox="1"/>
          <p:nvPr/>
        </p:nvSpPr>
        <p:spPr>
          <a:xfrm>
            <a:off x="2654078" y="2032887"/>
            <a:ext cx="17731235" cy="2606676"/>
          </a:xfrm>
          <a:prstGeom prst="rect">
            <a:avLst/>
          </a:prstGeom>
          <a:noFill/>
        </p:spPr>
        <p:txBody>
          <a:bodyPr wrap="square">
            <a:spAutoFit/>
          </a:bodyPr>
          <a:lstStyle/>
          <a:p>
            <a:pPr>
              <a:lnSpc>
                <a:spcPct val="150000"/>
              </a:lnSpc>
            </a:pPr>
            <a:r>
              <a:rPr lang="zh-CN" altLang="en-US" sz="3779" b="1" dirty="0">
                <a:solidFill>
                  <a:srgbClr val="D67A71"/>
                </a:solidFill>
                <a:latin typeface="+mn-ea"/>
                <a:cs typeface="+mn-ea"/>
              </a:rPr>
              <a:t>分布式系统</a:t>
            </a:r>
            <a:r>
              <a:rPr lang="zh-CN" altLang="en-US" sz="3779" dirty="0">
                <a:solidFill>
                  <a:schemeClr val="bg1">
                    <a:lumMod val="50000"/>
                  </a:schemeClr>
                </a:solidFill>
                <a:latin typeface="+mn-ea"/>
                <a:cs typeface="+mn-ea"/>
              </a:rPr>
              <a:t>是由一组通过网络进行通信、为了完成共同的任务而协调工作的计算机节点组成的系统。 分布式系统的出现是为了用廉价的、普通的机器完成单个计算机无法完成的计算、存储任务。</a:t>
            </a:r>
            <a:r>
              <a:rPr lang="zh-CN" altLang="en-US" sz="3779" b="1" dirty="0">
                <a:solidFill>
                  <a:srgbClr val="788BA9"/>
                </a:solidFill>
                <a:latin typeface="+mn-ea"/>
                <a:cs typeface="+mn-ea"/>
              </a:rPr>
              <a:t>其目的是利用更多的机器，处理更多的数据</a:t>
            </a:r>
            <a:r>
              <a:rPr lang="zh-CN" altLang="en-US" sz="3779" dirty="0">
                <a:solidFill>
                  <a:schemeClr val="bg1">
                    <a:lumMod val="50000"/>
                  </a:schemeClr>
                </a:solidFill>
                <a:latin typeface="+mn-ea"/>
                <a:cs typeface="+mn-ea"/>
              </a:rPr>
              <a:t>。</a:t>
            </a:r>
            <a:endParaRPr lang="en-US" altLang="zh-CN" sz="3779" dirty="0">
              <a:solidFill>
                <a:schemeClr val="bg1">
                  <a:lumMod val="50000"/>
                </a:schemeClr>
              </a:solidFill>
              <a:latin typeface="+mn-ea"/>
              <a:cs typeface="+mn-ea"/>
            </a:endParaRPr>
          </a:p>
        </p:txBody>
      </p:sp>
      <p:sp>
        <p:nvSpPr>
          <p:cNvPr id="101" name="文本框 100">
            <a:extLst>
              <a:ext uri="{FF2B5EF4-FFF2-40B4-BE49-F238E27FC236}">
                <a16:creationId xmlns:a16="http://schemas.microsoft.com/office/drawing/2014/main" id="{C6E86B62-3EEF-43C2-A877-7BD165E47885}"/>
              </a:ext>
            </a:extLst>
          </p:cNvPr>
          <p:cNvSpPr txBox="1"/>
          <p:nvPr/>
        </p:nvSpPr>
        <p:spPr>
          <a:xfrm>
            <a:off x="2654078" y="4769159"/>
            <a:ext cx="17731235" cy="861967"/>
          </a:xfrm>
          <a:prstGeom prst="rect">
            <a:avLst/>
          </a:prstGeom>
          <a:noFill/>
        </p:spPr>
        <p:txBody>
          <a:bodyPr wrap="square">
            <a:spAutoFit/>
          </a:bodyPr>
          <a:lstStyle/>
          <a:p>
            <a:pPr>
              <a:lnSpc>
                <a:spcPct val="150000"/>
              </a:lnSpc>
            </a:pPr>
            <a:r>
              <a:rPr lang="zh-CN" altLang="en-US" sz="3779" dirty="0">
                <a:solidFill>
                  <a:schemeClr val="bg1">
                    <a:lumMod val="50000"/>
                  </a:schemeClr>
                </a:solidFill>
                <a:latin typeface="+mn-ea"/>
                <a:cs typeface="+mn-ea"/>
              </a:rPr>
              <a:t>大型系统的分布式系统架构也不是一蹴而就，而是遵循</a:t>
            </a:r>
            <a:r>
              <a:rPr lang="zh-CN" altLang="en-US" sz="3779" b="1" dirty="0">
                <a:solidFill>
                  <a:srgbClr val="788BA9"/>
                </a:solidFill>
                <a:latin typeface="+mn-ea"/>
                <a:cs typeface="+mn-ea"/>
              </a:rPr>
              <a:t>逐步进化</a:t>
            </a:r>
            <a:r>
              <a:rPr lang="zh-CN" altLang="en-US" sz="3779" dirty="0">
                <a:solidFill>
                  <a:schemeClr val="bg1">
                    <a:lumMod val="50000"/>
                  </a:schemeClr>
                </a:solidFill>
                <a:latin typeface="+mn-ea"/>
                <a:cs typeface="+mn-ea"/>
              </a:rPr>
              <a:t>的过程。</a:t>
            </a:r>
            <a:endParaRPr lang="en-US" altLang="zh-CN" sz="3779" dirty="0">
              <a:solidFill>
                <a:schemeClr val="bg1">
                  <a:lumMod val="50000"/>
                </a:schemeClr>
              </a:solidFill>
              <a:latin typeface="+mn-ea"/>
              <a:cs typeface="+mn-ea"/>
            </a:endParaRPr>
          </a:p>
        </p:txBody>
      </p:sp>
      <p:pic>
        <p:nvPicPr>
          <p:cNvPr id="102" name="Picture 10">
            <a:extLst>
              <a:ext uri="{FF2B5EF4-FFF2-40B4-BE49-F238E27FC236}">
                <a16:creationId xmlns:a16="http://schemas.microsoft.com/office/drawing/2014/main" id="{FD1423E9-9836-46E9-86A1-A949B856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392" y="6085101"/>
            <a:ext cx="14599863" cy="5520573"/>
          </a:xfrm>
          <a:prstGeom prst="rect">
            <a:avLst/>
          </a:prstGeom>
          <a:noFill/>
          <a:extLst>
            <a:ext uri="{909E8E84-426E-40DD-AFC4-6F175D3DCCD1}">
              <a14:hiddenFill xmlns:a14="http://schemas.microsoft.com/office/drawing/2010/main">
                <a:solidFill>
                  <a:srgbClr val="FFFFFF"/>
                </a:solidFill>
              </a14:hiddenFill>
            </a:ext>
          </a:extLst>
        </p:spPr>
      </p:pic>
      <p:sp>
        <p:nvSpPr>
          <p:cNvPr id="103" name="文本框 102">
            <a:extLst>
              <a:ext uri="{FF2B5EF4-FFF2-40B4-BE49-F238E27FC236}">
                <a16:creationId xmlns:a16="http://schemas.microsoft.com/office/drawing/2014/main" id="{C09320AE-C2DB-4429-AE0C-4582443077A1}"/>
              </a:ext>
            </a:extLst>
          </p:cNvPr>
          <p:cNvSpPr txBox="1"/>
          <p:nvPr/>
        </p:nvSpPr>
        <p:spPr>
          <a:xfrm>
            <a:off x="7318496" y="11977462"/>
            <a:ext cx="7425656" cy="708207"/>
          </a:xfrm>
          <a:prstGeom prst="rect">
            <a:avLst/>
          </a:prstGeom>
          <a:noFill/>
        </p:spPr>
        <p:txBody>
          <a:bodyPr wrap="square">
            <a:spAutoFit/>
          </a:bodyPr>
          <a:lstStyle/>
          <a:p>
            <a:pPr algn="ctr">
              <a:lnSpc>
                <a:spcPct val="150000"/>
              </a:lnSpc>
            </a:pPr>
            <a:r>
              <a:rPr lang="zh-CN" altLang="en-US" sz="3024" i="1" dirty="0">
                <a:solidFill>
                  <a:schemeClr val="bg1">
                    <a:lumMod val="50000"/>
                  </a:schemeClr>
                </a:solidFill>
                <a:latin typeface="+mn-ea"/>
                <a:cs typeface="+mn-ea"/>
              </a:rPr>
              <a:t>程序猿的进化</a:t>
            </a:r>
            <a:endParaRPr lang="en-US" altLang="zh-CN" sz="3024" i="1" dirty="0">
              <a:solidFill>
                <a:schemeClr val="bg1">
                  <a:lumMod val="50000"/>
                </a:schemeClr>
              </a:solidFill>
              <a:latin typeface="+mn-ea"/>
              <a:cs typeface="+mn-ea"/>
            </a:endParaRPr>
          </a:p>
        </p:txBody>
      </p:sp>
    </p:spTree>
    <p:extLst>
      <p:ext uri="{BB962C8B-B14F-4D97-AF65-F5344CB8AC3E}">
        <p14:creationId xmlns:p14="http://schemas.microsoft.com/office/powerpoint/2010/main" val="17213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选举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4" name="图片 3">
            <a:extLst>
              <a:ext uri="{FF2B5EF4-FFF2-40B4-BE49-F238E27FC236}">
                <a16:creationId xmlns:a16="http://schemas.microsoft.com/office/drawing/2014/main" id="{E5667492-B7B0-4F57-906E-C749F2F1D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009" y="2582649"/>
            <a:ext cx="13951370" cy="5329858"/>
          </a:xfrm>
          <a:prstGeom prst="rect">
            <a:avLst/>
          </a:prstGeom>
        </p:spPr>
      </p:pic>
      <p:sp>
        <p:nvSpPr>
          <p:cNvPr id="12" name="文本框 11">
            <a:extLst>
              <a:ext uri="{FF2B5EF4-FFF2-40B4-BE49-F238E27FC236}">
                <a16:creationId xmlns:a16="http://schemas.microsoft.com/office/drawing/2014/main" id="{7EC9E0C6-2930-41C0-A18F-DFC51FD7D319}"/>
              </a:ext>
            </a:extLst>
          </p:cNvPr>
          <p:cNvSpPr txBox="1"/>
          <p:nvPr/>
        </p:nvSpPr>
        <p:spPr>
          <a:xfrm>
            <a:off x="3895688" y="8667180"/>
            <a:ext cx="15386123" cy="3477875"/>
          </a:xfrm>
          <a:prstGeom prst="rect">
            <a:avLst/>
          </a:prstGeom>
          <a:noFill/>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在选举产生出 Sentinel Leader 后，Sentinel Leader 将对已下线的主服务器执行故障转移操作。操作含以下三个步骤：</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选出新的主服务器</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修改从服务器的复制目标</a:t>
            </a:r>
          </a:p>
          <a:p>
            <a:pPr marL="647997" indent="-647997">
              <a:buFont typeface="+mj-lt"/>
              <a:buAutoNum type="arabicPeriod"/>
            </a:pP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将旧的主服务器变为从服务器</a:t>
            </a:r>
          </a:p>
        </p:txBody>
      </p:sp>
      <p:sp>
        <p:nvSpPr>
          <p:cNvPr id="14" name="文本框 13">
            <a:extLst>
              <a:ext uri="{FF2B5EF4-FFF2-40B4-BE49-F238E27FC236}">
                <a16:creationId xmlns:a16="http://schemas.microsoft.com/office/drawing/2014/main" id="{45FCAB38-79BE-4E4C-8F08-E2116AB48C4A}"/>
              </a:ext>
            </a:extLst>
          </p:cNvPr>
          <p:cNvSpPr txBox="1"/>
          <p:nvPr/>
        </p:nvSpPr>
        <p:spPr>
          <a:xfrm>
            <a:off x="7023094" y="1778424"/>
            <a:ext cx="8993200" cy="615681"/>
          </a:xfrm>
          <a:prstGeom prst="rect">
            <a:avLst/>
          </a:prstGeom>
          <a:noFill/>
        </p:spPr>
        <p:txBody>
          <a:bodyPr wrap="square" anchor="ctr">
            <a:spAutoFit/>
          </a:bodyPr>
          <a:lstStyle/>
          <a:p>
            <a:pPr algn="ctr"/>
            <a:r>
              <a:rPr lang="zh-CN" altLang="en-US" sz="3401" b="1" dirty="0">
                <a:solidFill>
                  <a:srgbClr val="788BA9"/>
                </a:solidFill>
                <a:latin typeface="微软雅黑" panose="020B0503020204020204" pitchFamily="34" charset="-122"/>
                <a:ea typeface="微软雅黑" panose="020B0503020204020204" pitchFamily="34" charset="-122"/>
                <a:cs typeface="+mn-ea"/>
              </a:rPr>
              <a:t>案例、</a:t>
            </a:r>
            <a:r>
              <a:rPr lang="en-US" altLang="zh-CN" sz="3401" b="1" dirty="0">
                <a:solidFill>
                  <a:srgbClr val="788BA9"/>
                </a:solidFill>
                <a:latin typeface="微软雅黑" panose="020B0503020204020204" pitchFamily="34" charset="-122"/>
                <a:ea typeface="微软雅黑" panose="020B0503020204020204" pitchFamily="34" charset="-122"/>
                <a:cs typeface="+mn-ea"/>
              </a:rPr>
              <a:t>Redis</a:t>
            </a:r>
            <a:endParaRPr lang="zh-CN" altLang="en-US" sz="3401" b="1" dirty="0">
              <a:solidFill>
                <a:srgbClr val="788BA9"/>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1130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0" name="矩形 29">
            <a:extLst>
              <a:ext uri="{FF2B5EF4-FFF2-40B4-BE49-F238E27FC236}">
                <a16:creationId xmlns:a16="http://schemas.microsoft.com/office/drawing/2014/main" id="{7CB34625-05E1-4FC6-83F3-8AEED6F58962}"/>
              </a:ext>
            </a:extLst>
          </p:cNvPr>
          <p:cNvSpPr/>
          <p:nvPr/>
        </p:nvSpPr>
        <p:spPr>
          <a:xfrm>
            <a:off x="2240771" y="2062428"/>
            <a:ext cx="18695958" cy="2753574"/>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负载均衡</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Load Balance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，简称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LB</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）目标是尽力将网络流量平均分发到多个服务器上，以提高系统整体的响应速度和可用性。</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不患寡而患不均</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负载均衡的主要作用：高并发、伸缩性、高可用、安全防护。</a:t>
            </a:r>
          </a:p>
        </p:txBody>
      </p:sp>
      <p:sp>
        <p:nvSpPr>
          <p:cNvPr id="31" name="矩形 30">
            <a:extLst>
              <a:ext uri="{FF2B5EF4-FFF2-40B4-BE49-F238E27FC236}">
                <a16:creationId xmlns:a16="http://schemas.microsoft.com/office/drawing/2014/main" id="{6927CEC5-46F9-40FF-9E5A-FE5AB6A761A8}"/>
              </a:ext>
            </a:extLst>
          </p:cNvPr>
          <p:cNvSpPr/>
          <p:nvPr/>
        </p:nvSpPr>
        <p:spPr>
          <a:xfrm>
            <a:off x="1880250" y="5288550"/>
            <a:ext cx="8591189" cy="4149406"/>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从载体来看，可以将负载均衡分为两类：</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硬件负载均衡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F5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A10</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软件负载均衡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：主流产品有：</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Nginx</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err="1">
                <a:solidFill>
                  <a:schemeClr val="bg1">
                    <a:lumMod val="50000"/>
                  </a:schemeClr>
                </a:solidFill>
                <a:latin typeface="微软雅黑" panose="020B0503020204020204" pitchFamily="34" charset="-122"/>
                <a:ea typeface="微软雅黑" panose="020B0503020204020204" pitchFamily="34" charset="-122"/>
                <a:cs typeface="+mn-ea"/>
              </a:rPr>
              <a:t>HAProxy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LVS</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32" name="矩形 31">
            <a:extLst>
              <a:ext uri="{FF2B5EF4-FFF2-40B4-BE49-F238E27FC236}">
                <a16:creationId xmlns:a16="http://schemas.microsoft.com/office/drawing/2014/main" id="{18640620-B30B-4D5C-9618-391FFBC4920E}"/>
              </a:ext>
            </a:extLst>
          </p:cNvPr>
          <p:cNvSpPr/>
          <p:nvPr/>
        </p:nvSpPr>
        <p:spPr>
          <a:xfrm>
            <a:off x="11176469" y="5288550"/>
            <a:ext cx="11120195" cy="7473393"/>
          </a:xfrm>
          <a:prstGeom prst="rect">
            <a:avLst/>
          </a:prstGeom>
        </p:spPr>
        <p:txBody>
          <a:bodyPr wrap="square">
            <a:spAutoFit/>
          </a:bodyPr>
          <a:lstStyle/>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从通信层面来看，可以分类为：</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七层负载均衡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：就是可以根据访问用户的 HTTP 请求头、URL 信息将请求转发到特定的主机。</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DNS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HTTP 重定向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反向代理</a:t>
            </a:r>
          </a:p>
          <a:p>
            <a:pPr indent="-539997">
              <a:lnSpc>
                <a:spcPct val="150000"/>
              </a:lnSpc>
              <a:buFont typeface="Wingdings" panose="05000000000000000000" pitchFamily="2" charset="2"/>
              <a:buChar char="Ø"/>
            </a:pPr>
            <a:r>
              <a:rPr lang="zh-CN" altLang="en-US" sz="3600" b="1" dirty="0">
                <a:solidFill>
                  <a:srgbClr val="D67A71"/>
                </a:solidFill>
                <a:latin typeface="微软雅黑" panose="020B0503020204020204" pitchFamily="34" charset="-122"/>
                <a:ea typeface="微软雅黑" panose="020B0503020204020204" pitchFamily="34" charset="-122"/>
                <a:cs typeface="+mn-ea"/>
              </a:rPr>
              <a:t>四层负载均衡</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：基于 IP 地址和端口进行请求的转发。</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IP 地址</a:t>
            </a:r>
          </a:p>
          <a:p>
            <a:pPr marL="0" lvl="1"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修改 MAC 地址</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828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8" name="Picture 2" descr="https://raw.githubusercontent.com/dunwu/images/dev/snap/20210415165323.png">
            <a:extLst>
              <a:ext uri="{FF2B5EF4-FFF2-40B4-BE49-F238E27FC236}">
                <a16:creationId xmlns:a16="http://schemas.microsoft.com/office/drawing/2014/main" id="{12FC9E2D-6115-4BC3-8D62-50896E4E9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39"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raw.githubusercontent.com/dunwu/images/dev/snap/20210415164758.png">
            <a:extLst>
              <a:ext uri="{FF2B5EF4-FFF2-40B4-BE49-F238E27FC236}">
                <a16:creationId xmlns:a16="http://schemas.microsoft.com/office/drawing/2014/main" id="{9E52E791-5D35-4E80-B3CA-535E60EF2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7147" y="1847966"/>
            <a:ext cx="8388601" cy="53734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raw.githubusercontent.com/dunwu/images/dev/snap/20210415165935.png">
            <a:extLst>
              <a:ext uri="{FF2B5EF4-FFF2-40B4-BE49-F238E27FC236}">
                <a16:creationId xmlns:a16="http://schemas.microsoft.com/office/drawing/2014/main" id="{36369154-DF87-4F32-9597-8C1786867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38" y="7156645"/>
            <a:ext cx="8776210" cy="533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raw.githubusercontent.com/dunwu/images/dev/snap/20210415172716.png">
            <a:extLst>
              <a:ext uri="{FF2B5EF4-FFF2-40B4-BE49-F238E27FC236}">
                <a16:creationId xmlns:a16="http://schemas.microsoft.com/office/drawing/2014/main" id="{410B55DF-B798-4D4B-891C-8B82B8886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7339" y="7221448"/>
            <a:ext cx="8728691" cy="529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7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负载均衡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负载均衡算法</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4B8C5BBB-B4FF-4A0A-BF8E-CD42FB3E1EC5}"/>
              </a:ext>
            </a:extLst>
          </p:cNvPr>
          <p:cNvSpPr/>
          <p:nvPr/>
        </p:nvSpPr>
        <p:spPr>
          <a:xfrm>
            <a:off x="10534529" y="2242323"/>
            <a:ext cx="12317501" cy="9966383"/>
          </a:xfrm>
          <a:prstGeom prst="rect">
            <a:avLst/>
          </a:prstGeom>
        </p:spPr>
        <p:txBody>
          <a:bodyPr wrap="square">
            <a:spAutoFit/>
          </a:bodyPr>
          <a:lstStyle/>
          <a:p>
            <a:pPr>
              <a:lnSpc>
                <a:spcPct val="150000"/>
              </a:lnSpc>
            </a:pPr>
            <a:r>
              <a:rPr lang="zh-CN" altLang="en-US" sz="3600" b="1" dirty="0">
                <a:solidFill>
                  <a:srgbClr val="788BA9"/>
                </a:solidFill>
              </a:rPr>
              <a:t>算法思想</a:t>
            </a:r>
            <a:endParaRPr lang="en-US" altLang="zh-CN" sz="3600" dirty="0"/>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将所有的存储节点排列在首尾相接 的</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环上，每个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在计算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后会顺时针找到临接的存储节点 存放。而当有节点加 或退出时，仅影响该节点在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Hash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环上顺时针相邻的后续节点。</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3600" dirty="0"/>
          </a:p>
          <a:p>
            <a:pPr>
              <a:lnSpc>
                <a:spcPct val="150000"/>
              </a:lnSpc>
            </a:pPr>
            <a:r>
              <a:rPr lang="zh-CN" altLang="en-US" sz="3600" b="1" dirty="0">
                <a:solidFill>
                  <a:srgbClr val="788BA9"/>
                </a:solidFill>
              </a:rPr>
              <a:t>优缺点</a:t>
            </a:r>
            <a:endParaRPr lang="en-US" altLang="zh-CN" sz="3600" b="1" dirty="0">
              <a:solidFill>
                <a:srgbClr val="788BA9"/>
              </a:solidFill>
            </a:endParaRP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优点：加入和删除节点只影响哈希环中顺时针方向的相邻的节点，对其他节点无影响。</a:t>
            </a:r>
          </a:p>
          <a:p>
            <a:pPr marL="539997" indent="-539997">
              <a:lnSpc>
                <a:spcPct val="150000"/>
              </a:lnSpc>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缺点：加减节点会造成哈希环中部分数据无法命中。当使用少量节点时，节点变化将大范围影响哈希环中数据映射，不适合少量数据节点的分布式方案。</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pic>
        <p:nvPicPr>
          <p:cNvPr id="7" name="Picture 2" descr="img">
            <a:extLst>
              <a:ext uri="{FF2B5EF4-FFF2-40B4-BE49-F238E27FC236}">
                <a16:creationId xmlns:a16="http://schemas.microsoft.com/office/drawing/2014/main" id="{2E18B139-C49F-46D4-9EF4-8A81951BD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558" y="2313150"/>
            <a:ext cx="7428402" cy="77215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5EDF6D7-745A-410B-8D93-3C38082E9566}"/>
              </a:ext>
            </a:extLst>
          </p:cNvPr>
          <p:cNvSpPr/>
          <p:nvPr/>
        </p:nvSpPr>
        <p:spPr>
          <a:xfrm>
            <a:off x="592336" y="10241782"/>
            <a:ext cx="9540824" cy="1669560"/>
          </a:xfrm>
          <a:prstGeom prst="rect">
            <a:avLst/>
          </a:prstGeom>
        </p:spPr>
        <p:txBody>
          <a:bodyPr wrap="square">
            <a:spAutoFit/>
          </a:bodyPr>
          <a:lstStyle/>
          <a:p>
            <a:pPr>
              <a:lnSpc>
                <a:spcPct val="150000"/>
              </a:lnSpc>
            </a:pPr>
            <a:r>
              <a:rPr lang="zh-CN" altLang="en-US" sz="3600" b="1" dirty="0">
                <a:solidFill>
                  <a:srgbClr val="D67A71"/>
                </a:solidFill>
              </a:rPr>
              <a:t>一致性哈希（</a:t>
            </a:r>
            <a:r>
              <a:rPr lang="en-US" altLang="zh-CN" sz="3600" b="1" dirty="0">
                <a:solidFill>
                  <a:srgbClr val="D67A71"/>
                </a:solidFill>
              </a:rPr>
              <a:t>Consistent Hash</a:t>
            </a:r>
            <a:r>
              <a:rPr lang="zh-CN" altLang="en-US" sz="3600" b="1" dirty="0">
                <a:solidFill>
                  <a:srgbClr val="D67A71"/>
                </a:solidFill>
              </a:rPr>
              <a:t>）</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算法的目标是：</a:t>
            </a:r>
            <a:r>
              <a:rPr lang="zh-CN" altLang="en-US" sz="3600" b="1" dirty="0">
                <a:solidFill>
                  <a:srgbClr val="788BA9"/>
                </a:solidFill>
              </a:rPr>
              <a:t>相同的请求尽可能落到同一个服务器上</a:t>
            </a:r>
            <a:r>
              <a:rPr lang="zh-CN" altLang="en-US" sz="3600" dirty="0"/>
              <a:t>。</a:t>
            </a:r>
            <a:endParaRPr lang="en-US" altLang="zh-CN" sz="3600" dirty="0"/>
          </a:p>
        </p:txBody>
      </p:sp>
    </p:spTree>
    <p:extLst>
      <p:ext uri="{BB962C8B-B14F-4D97-AF65-F5344CB8AC3E}">
        <p14:creationId xmlns:p14="http://schemas.microsoft.com/office/powerpoint/2010/main" val="15348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命名服务</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0C9EE105-7787-4905-98AA-21D0E97083D7}"/>
              </a:ext>
            </a:extLst>
          </p:cNvPr>
          <p:cNvSpPr/>
          <p:nvPr/>
        </p:nvSpPr>
        <p:spPr>
          <a:xfrm>
            <a:off x="2696804" y="3313916"/>
            <a:ext cx="18332241" cy="624998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命名服务</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就是指通过指定的名字来获取资源或者服务的地址。</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上游一般通过命名服务发现所有的下游节点，并通过多种负载均衡方法把流量分配给下游节点。</a:t>
            </a:r>
          </a:p>
          <a:p>
            <a:pPr marL="539997" indent="-539997">
              <a:lnSpc>
                <a:spcPct val="150000"/>
              </a:lnSpc>
              <a:buFont typeface="Wingdings" panose="05000000000000000000" pitchFamily="2" charset="2"/>
              <a:buChar char="l"/>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当下游节点出现问题时，它可能会被隔离以提高负载均衡的效率。被隔离的节点定期被健康检查，成功后重新加入正常节点。</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535"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42600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236324" y="2397976"/>
            <a:ext cx="19518762" cy="1720984"/>
          </a:xfrm>
          <a:prstGeom prst="rect">
            <a:avLst/>
          </a:prstGeom>
        </p:spPr>
        <p:txBody>
          <a:bodyPr wrap="square">
            <a:spAutoFit/>
          </a:bodyPr>
          <a:lstStyle/>
          <a:p>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Apache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的顶级项目。</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为分布式应用提供了高效且可靠的</a:t>
            </a:r>
            <a:r>
              <a:rPr lang="zh-CN" altLang="en-US" sz="2646" b="1" dirty="0">
                <a:solidFill>
                  <a:srgbClr val="D67A71"/>
                </a:solidFill>
                <a:latin typeface="微软雅黑" panose="020B0503020204020204" pitchFamily="34" charset="-122"/>
                <a:ea typeface="微软雅黑" panose="020B0503020204020204" pitchFamily="34" charset="-122"/>
                <a:cs typeface="+mn-ea"/>
              </a:rPr>
              <a:t>分布式协调服务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，提供了诸如</a:t>
            </a:r>
            <a:r>
              <a:rPr lang="zh-CN" altLang="en-US" sz="2646" b="1" dirty="0">
                <a:solidFill>
                  <a:srgbClr val="788BA9"/>
                </a:solidFill>
                <a:latin typeface="微软雅黑" panose="020B0503020204020204" pitchFamily="34" charset="-122"/>
                <a:ea typeface="微软雅黑" panose="020B0503020204020204" pitchFamily="34" charset="-122"/>
                <a:cs typeface="+mn-ea"/>
              </a:rPr>
              <a:t>统一命名服务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2646" b="1" dirty="0">
                <a:solidFill>
                  <a:srgbClr val="788BA9"/>
                </a:solidFill>
                <a:latin typeface="微软雅黑" panose="020B0503020204020204" pitchFamily="34" charset="-122"/>
                <a:ea typeface="微软雅黑" panose="020B0503020204020204" pitchFamily="34" charset="-122"/>
                <a:cs typeface="+mn-ea"/>
              </a:rPr>
              <a:t>配置管理</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2646"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等分布式的基础服务。在解决分布式数据一致性方面，</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并没有直接采用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算法，而是采用了名为 </a:t>
            </a:r>
            <a:r>
              <a:rPr lang="en-US" altLang="zh-CN" sz="2646" b="1" dirty="0">
                <a:solidFill>
                  <a:srgbClr val="D67A71"/>
                </a:solidFill>
                <a:latin typeface="微软雅黑" panose="020B0503020204020204" pitchFamily="34" charset="-122"/>
                <a:ea typeface="微软雅黑" panose="020B0503020204020204" pitchFamily="34" charset="-122"/>
                <a:cs typeface="+mn-ea"/>
              </a:rPr>
              <a:t>ZAB</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的一致性协议。</a:t>
            </a:r>
          </a:p>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很多大名鼎鼎的框架都基于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来实现分布式高可用，如：</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Kafka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等。</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2" name="矩形 1">
            <a:extLst>
              <a:ext uri="{FF2B5EF4-FFF2-40B4-BE49-F238E27FC236}">
                <a16:creationId xmlns:a16="http://schemas.microsoft.com/office/drawing/2014/main" id="{E43CD24E-8D15-4250-B065-892FE5CC0965}"/>
              </a:ext>
            </a:extLst>
          </p:cNvPr>
          <p:cNvSpPr/>
          <p:nvPr/>
        </p:nvSpPr>
        <p:spPr>
          <a:xfrm>
            <a:off x="2236323" y="4843910"/>
            <a:ext cx="8178842" cy="499496"/>
          </a:xfrm>
          <a:prstGeom prst="rect">
            <a:avLst/>
          </a:prstGeom>
        </p:spPr>
        <p:txBody>
          <a:bodyPr wrap="non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数据模型</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是一个</a:t>
            </a:r>
            <a:r>
              <a:rPr lang="zh-CN" altLang="en-US" sz="2646" b="1" dirty="0">
                <a:solidFill>
                  <a:srgbClr val="788BA9"/>
                </a:solidFill>
                <a:latin typeface="微软雅黑" panose="020B0503020204020204" pitchFamily="34" charset="-122"/>
                <a:ea typeface="微软雅黑" panose="020B0503020204020204" pitchFamily="34" charset="-122"/>
                <a:cs typeface="+mn-ea"/>
              </a:rPr>
              <a:t>树形结构的文件系统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
        <p:nvSpPr>
          <p:cNvPr id="4" name="矩形 3">
            <a:extLst>
              <a:ext uri="{FF2B5EF4-FFF2-40B4-BE49-F238E27FC236}">
                <a16:creationId xmlns:a16="http://schemas.microsoft.com/office/drawing/2014/main" id="{BB088F4E-F1A7-4914-B41E-BBA7BDBF3EF4}"/>
              </a:ext>
            </a:extLst>
          </p:cNvPr>
          <p:cNvSpPr/>
          <p:nvPr/>
        </p:nvSpPr>
        <p:spPr>
          <a:xfrm>
            <a:off x="11111533" y="4843906"/>
            <a:ext cx="11519694" cy="4978286"/>
          </a:xfrm>
          <a:prstGeom prst="rect">
            <a:avLst/>
          </a:prstGeom>
        </p:spPr>
        <p:txBody>
          <a:bodyPr>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的</a:t>
            </a:r>
            <a:r>
              <a:rPr lang="zh-CN" altLang="en-US" sz="2646" b="1" dirty="0">
                <a:solidFill>
                  <a:srgbClr val="D67A71"/>
                </a:solidFill>
                <a:latin typeface="微软雅黑" panose="020B0503020204020204" pitchFamily="34" charset="-122"/>
                <a:ea typeface="微软雅黑" panose="020B0503020204020204" pitchFamily="34" charset="-122"/>
                <a:cs typeface="+mn-ea"/>
              </a:rPr>
              <a:t>特性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p>
          <a:p>
            <a:endPar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顺序一致性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采用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CAP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模型，数据是强一致的。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原子性</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：所有事务请求的处理结果在整个集群中所有机器上的应用情况是一致的，即整个集群要么都成功应用了某个事务，要么都没有应用。 实现方式可见：事务</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单一视图</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：无论客户端连接的是哪个 Zookeeper 服务器，其看到的服务端数据模型都是一致的。</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高性能</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ZooKeeper 将数据全量存储在内存中，所以其性能很高。由于 ZooKeeper 的写操作都是基于事务的，因此 ZooKeeper 适合读多写少的场景；如果写操作频繁，性能会大大下滑。</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高可用</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基于副本和选举机制实现。此外 ZooKeeper 支持故障恢复。</a:t>
            </a:r>
          </a:p>
        </p:txBody>
      </p:sp>
      <p:pic>
        <p:nvPicPr>
          <p:cNvPr id="2052" name="Picture 4" descr="img">
            <a:extLst>
              <a:ext uri="{FF2B5EF4-FFF2-40B4-BE49-F238E27FC236}">
                <a16:creationId xmlns:a16="http://schemas.microsoft.com/office/drawing/2014/main" id="{598CDC08-550B-4B90-833E-A1BA62E1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209" y="5755580"/>
            <a:ext cx="5286468" cy="65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33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2372231" y="2057364"/>
            <a:ext cx="19518762" cy="2128147"/>
          </a:xfrm>
          <a:prstGeom prst="rect">
            <a:avLst/>
          </a:prstGeom>
        </p:spPr>
        <p:txBody>
          <a:bodyPr wrap="square">
            <a:spAutoFit/>
          </a:bodyPr>
          <a:lstStyle/>
          <a:p>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集群是一个基于</a:t>
            </a:r>
            <a:r>
              <a:rPr lang="zh-CN" altLang="en-US" sz="2646" b="1" dirty="0">
                <a:solidFill>
                  <a:srgbClr val="D67A71"/>
                </a:solidFill>
                <a:latin typeface="微软雅黑" panose="020B0503020204020204" pitchFamily="34" charset="-122"/>
                <a:ea typeface="微软雅黑" panose="020B0503020204020204" pitchFamily="34" charset="-122"/>
                <a:cs typeface="+mn-ea"/>
              </a:rPr>
              <a:t>主从复制</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的高可用集群，每个服务器承担如下三种角色中的一种</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Leader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它负责发起并维护与各 Follwer 及 Observer 间的心跳。</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Follower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它会响应 Leader 的心跳。Follower 可直接处理并返回客户端的读请求，同时会将写请求转发给 Leader 处理，并且负责在 Leader 处理写请求时对请求进行投票。一个 Zookeeper 集群可能同时存在多个 Follower。</a:t>
            </a:r>
          </a:p>
          <a:p>
            <a:pPr marL="539997" indent="-539997">
              <a:buFont typeface="Wingdings" panose="05000000000000000000" pitchFamily="2" charset="2"/>
              <a:buChar char="l"/>
            </a:pPr>
            <a:r>
              <a:rPr lang="zh-CN" altLang="en-US" sz="2646" b="1" dirty="0">
                <a:solidFill>
                  <a:srgbClr val="788BA9"/>
                </a:solidFill>
                <a:latin typeface="微软雅黑" panose="020B0503020204020204" pitchFamily="34" charset="-122"/>
                <a:ea typeface="微软雅黑" panose="020B0503020204020204" pitchFamily="34" charset="-122"/>
                <a:cs typeface="+mn-ea"/>
              </a:rPr>
              <a:t>Observer</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 - 角色与 Follower 类似，但是无投票权。</a:t>
            </a:r>
          </a:p>
        </p:txBody>
      </p:sp>
      <p:pic>
        <p:nvPicPr>
          <p:cNvPr id="1026" name="Picture 2" descr="img">
            <a:extLst>
              <a:ext uri="{FF2B5EF4-FFF2-40B4-BE49-F238E27FC236}">
                <a16:creationId xmlns:a16="http://schemas.microsoft.com/office/drawing/2014/main" id="{8A70E0B0-D3E2-4BFB-8970-CCF2486A2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98167"/>
            <a:ext cx="8416867" cy="4757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g">
            <a:extLst>
              <a:ext uri="{FF2B5EF4-FFF2-40B4-BE49-F238E27FC236}">
                <a16:creationId xmlns:a16="http://schemas.microsoft.com/office/drawing/2014/main" id="{7F1B6ABD-0A58-4A06-9EC9-1D916083F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899" y="7222813"/>
            <a:ext cx="6523983" cy="4732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a:extLst>
              <a:ext uri="{FF2B5EF4-FFF2-40B4-BE49-F238E27FC236}">
                <a16:creationId xmlns:a16="http://schemas.microsoft.com/office/drawing/2014/main" id="{96A095E4-B7E4-4F62-ABA0-0D52DA557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6128" y="7222808"/>
            <a:ext cx="8373260" cy="4732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98ECAA1D-BF88-415E-A11A-0E1A99D61A83}"/>
              </a:ext>
            </a:extLst>
          </p:cNvPr>
          <p:cNvSpPr/>
          <p:nvPr/>
        </p:nvSpPr>
        <p:spPr>
          <a:xfrm>
            <a:off x="16401604" y="11972642"/>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Follower/Observer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9B2BAAAB-CF44-4949-9A39-A9B91B94F875}"/>
              </a:ext>
            </a:extLst>
          </p:cNvPr>
          <p:cNvSpPr/>
          <p:nvPr/>
        </p:nvSpPr>
        <p:spPr>
          <a:xfrm>
            <a:off x="2887482" y="11955573"/>
            <a:ext cx="2216961" cy="499496"/>
          </a:xfrm>
          <a:prstGeom prst="rect">
            <a:avLst/>
          </a:prstGeom>
        </p:spPr>
        <p:txBody>
          <a:bodyPr wrap="square">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读操作</a:t>
            </a:r>
          </a:p>
        </p:txBody>
      </p:sp>
      <p:sp>
        <p:nvSpPr>
          <p:cNvPr id="12" name="矩形 11">
            <a:extLst>
              <a:ext uri="{FF2B5EF4-FFF2-40B4-BE49-F238E27FC236}">
                <a16:creationId xmlns:a16="http://schemas.microsoft.com/office/drawing/2014/main" id="{F7CCEFB9-4A3F-457D-AB30-928E12AA38DA}"/>
              </a:ext>
            </a:extLst>
          </p:cNvPr>
          <p:cNvSpPr/>
          <p:nvPr/>
        </p:nvSpPr>
        <p:spPr>
          <a:xfrm>
            <a:off x="9524476" y="12021934"/>
            <a:ext cx="4942448" cy="906658"/>
          </a:xfrm>
          <a:prstGeom prst="rect">
            <a:avLst/>
          </a:prstGeom>
        </p:spPr>
        <p:txBody>
          <a:bodyPr wrap="square" anchor="ctr">
            <a:spAutoFit/>
          </a:bodyPr>
          <a:lstStyle/>
          <a:p>
            <a:pPr algn="ctr"/>
            <a:r>
              <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rPr>
              <a:t>写 </a:t>
            </a:r>
            <a:r>
              <a:rPr lang="en-US" altLang="zh-CN" sz="2646" i="1" dirty="0">
                <a:solidFill>
                  <a:schemeClr val="bg1">
                    <a:lumMod val="50000"/>
                  </a:schemeClr>
                </a:solidFill>
                <a:latin typeface="微软雅黑" panose="020B0503020204020204" pitchFamily="34" charset="-122"/>
                <a:ea typeface="微软雅黑" panose="020B0503020204020204" pitchFamily="34" charset="-122"/>
                <a:cs typeface="+mn-ea"/>
              </a:rPr>
              <a:t>Leader</a:t>
            </a:r>
          </a:p>
          <a:p>
            <a:pPr algn="ctr"/>
            <a:endParaRPr lang="zh-CN" altLang="en-US" sz="2646"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4" name="矩形 3">
            <a:extLst>
              <a:ext uri="{FF2B5EF4-FFF2-40B4-BE49-F238E27FC236}">
                <a16:creationId xmlns:a16="http://schemas.microsoft.com/office/drawing/2014/main" id="{5DEEA2C8-0DAC-48BD-9363-2161BD1B84FF}"/>
              </a:ext>
            </a:extLst>
          </p:cNvPr>
          <p:cNvSpPr/>
          <p:nvPr/>
        </p:nvSpPr>
        <p:spPr>
          <a:xfrm>
            <a:off x="2272342" y="4292119"/>
            <a:ext cx="19518762" cy="2942472"/>
          </a:xfrm>
          <a:prstGeom prst="rect">
            <a:avLst/>
          </a:prstGeom>
        </p:spPr>
        <p:txBody>
          <a:bodyPr wrap="square">
            <a:spAutoFit/>
          </a:bodyPr>
          <a:lstStyle/>
          <a:p>
            <a:r>
              <a:rPr lang="zh-CN" altLang="en-US" sz="2646" b="1" dirty="0">
                <a:solidFill>
                  <a:srgbClr val="D67A71"/>
                </a:solidFill>
                <a:latin typeface="微软雅黑" panose="020B0503020204020204" pitchFamily="34" charset="-122"/>
                <a:ea typeface="微软雅黑" panose="020B0503020204020204" pitchFamily="34" charset="-122"/>
                <a:cs typeface="+mn-ea"/>
              </a:rPr>
              <a:t>事务</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：ZooKeeper 具备严格的顺序访问控制能力。为了保证事务的顺序一致性，ZooKeeper 采用了递增的事务 id 号（</a:t>
            </a:r>
            <a:r>
              <a:rPr lang="zh-CN" altLang="en-US" sz="2646" b="1" dirty="0">
                <a:solidFill>
                  <a:srgbClr val="788BA9"/>
                </a:solidFill>
                <a:latin typeface="微软雅黑" panose="020B0503020204020204" pitchFamily="34" charset="-122"/>
                <a:ea typeface="微软雅黑" panose="020B0503020204020204" pitchFamily="34" charset="-122"/>
                <a:cs typeface="+mn-ea"/>
              </a:rPr>
              <a:t>zxid</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）来标识事务。</a:t>
            </a:r>
          </a:p>
          <a:p>
            <a:r>
              <a:rPr lang="zh-CN" altLang="en-US" sz="2646" b="1" dirty="0">
                <a:solidFill>
                  <a:srgbClr val="D67A71"/>
                </a:solidFill>
                <a:latin typeface="微软雅黑" panose="020B0503020204020204" pitchFamily="34" charset="-122"/>
                <a:ea typeface="微软雅黑" panose="020B0503020204020204" pitchFamily="34" charset="-122"/>
                <a:cs typeface="+mn-ea"/>
              </a:rPr>
              <a:t>观察</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：客户端注册监听它关心的 znode，当 znode 状态发生变化（数据变化、子节点增减变化）时，ZooKeeper 服务会通知客户端。</a:t>
            </a:r>
            <a:endPar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2646" b="1" dirty="0">
                <a:solidFill>
                  <a:srgbClr val="D67A71"/>
                </a:solidFill>
                <a:latin typeface="微软雅黑" panose="020B0503020204020204" pitchFamily="34" charset="-122"/>
                <a:ea typeface="微软雅黑" panose="020B0503020204020204" pitchFamily="34" charset="-122"/>
                <a:cs typeface="+mn-ea"/>
              </a:rPr>
              <a:t>会话</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客户端通过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TCP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长连接连接到 </a:t>
            </a:r>
            <a:r>
              <a:rPr lang="en-US" altLang="zh-CN" sz="2646"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服务集群。会话 </a:t>
            </a:r>
            <a:r>
              <a:rPr lang="en-US" altLang="zh-CN" sz="2646" dirty="0">
                <a:solidFill>
                  <a:schemeClr val="bg1">
                    <a:lumMod val="50000"/>
                  </a:schemeClr>
                </a:solidFill>
                <a:latin typeface="微软雅黑" panose="020B0503020204020204" pitchFamily="34" charset="-122"/>
                <a:ea typeface="微软雅黑" panose="020B0503020204020204" pitchFamily="34" charset="-122"/>
                <a:cs typeface="+mn-ea"/>
              </a:rPr>
              <a:t>(Session) </a:t>
            </a:r>
            <a:r>
              <a:rPr lang="zh-CN" altLang="en-US" sz="2646" dirty="0">
                <a:solidFill>
                  <a:schemeClr val="bg1">
                    <a:lumMod val="50000"/>
                  </a:schemeClr>
                </a:solidFill>
                <a:latin typeface="微软雅黑" panose="020B0503020204020204" pitchFamily="34" charset="-122"/>
                <a:ea typeface="微软雅黑" panose="020B0503020204020204" pitchFamily="34" charset="-122"/>
                <a:cs typeface="+mn-ea"/>
              </a:rPr>
              <a:t>从第一次连接开始就已经建立，之后通过心跳检测机制来保持有效的会话状态。每个会话都会有一个超时时间，若服务器在超时时间内没有收到任何请求，则相应会话被视为过期。</a:t>
            </a:r>
          </a:p>
        </p:txBody>
      </p:sp>
    </p:spTree>
    <p:extLst>
      <p:ext uri="{BB962C8B-B14F-4D97-AF65-F5344CB8AC3E}">
        <p14:creationId xmlns:p14="http://schemas.microsoft.com/office/powerpoint/2010/main" val="26182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命名服务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r>
              <a:rPr lang="en-US" altLang="zh-CN" sz="3779" b="1" dirty="0" err="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ZooKeeper</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3" name="矩形 2">
            <a:extLst>
              <a:ext uri="{FF2B5EF4-FFF2-40B4-BE49-F238E27FC236}">
                <a16:creationId xmlns:a16="http://schemas.microsoft.com/office/drawing/2014/main" id="{A68AFE54-C6D7-4B83-9914-55C3AFADC1BA}"/>
              </a:ext>
            </a:extLst>
          </p:cNvPr>
          <p:cNvSpPr/>
          <p:nvPr/>
        </p:nvSpPr>
        <p:spPr>
          <a:xfrm>
            <a:off x="5396897" y="1606546"/>
            <a:ext cx="13267269" cy="2554545"/>
          </a:xfrm>
          <a:prstGeom prst="rect">
            <a:avLst/>
          </a:prstGeom>
        </p:spPr>
        <p:txBody>
          <a:bodyPr wrap="square">
            <a:spAutoFit/>
          </a:bodyPr>
          <a:lstStyle/>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Zookeeper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专门设计的一种支持崩溃恢复的原子广播协议。</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协议是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的数据一致性和高可用解决方案。</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协议定义了两个可以无限循环的流程：</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选举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用于故障恢复，从而保证高可用。</a:t>
            </a:r>
          </a:p>
          <a:p>
            <a:pPr marL="539997" indent="-539997">
              <a:buFont typeface="Wingdings" panose="05000000000000000000" pitchFamily="2" charset="2"/>
              <a:buChar char="l"/>
            </a:pPr>
            <a:r>
              <a:rPr lang="zh-CN" altLang="en-US" sz="3200" b="1" dirty="0">
                <a:solidFill>
                  <a:srgbClr val="788BA9"/>
                </a:solidFill>
                <a:latin typeface="微软雅黑" panose="020B0503020204020204" pitchFamily="34" charset="-122"/>
                <a:ea typeface="微软雅黑" panose="020B0503020204020204" pitchFamily="34" charset="-122"/>
                <a:cs typeface="+mn-ea"/>
              </a:rPr>
              <a:t>原子广播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用于主从同步，从而保证数据一致性。</a:t>
            </a:r>
          </a:p>
        </p:txBody>
      </p:sp>
      <p:sp>
        <p:nvSpPr>
          <p:cNvPr id="5" name="矩形 4">
            <a:extLst>
              <a:ext uri="{FF2B5EF4-FFF2-40B4-BE49-F238E27FC236}">
                <a16:creationId xmlns:a16="http://schemas.microsoft.com/office/drawing/2014/main" id="{3730548A-F866-4B74-B4EE-3AEC81CE2B6F}"/>
              </a:ext>
            </a:extLst>
          </p:cNvPr>
          <p:cNvSpPr/>
          <p:nvPr/>
        </p:nvSpPr>
        <p:spPr>
          <a:xfrm>
            <a:off x="1343216" y="4191540"/>
            <a:ext cx="9147470" cy="797141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选举 </a:t>
            </a:r>
            <a:r>
              <a:rPr lang="en-US" altLang="zh-CN" sz="3200" b="1" dirty="0">
                <a:solidFill>
                  <a:srgbClr val="D67A71"/>
                </a:solidFill>
                <a:latin typeface="微软雅黑" panose="020B0503020204020204" pitchFamily="34" charset="-122"/>
                <a:ea typeface="微软雅黑" panose="020B0503020204020204" pitchFamily="34" charset="-122"/>
                <a:cs typeface="+mn-ea"/>
              </a:rPr>
              <a:t>Leader</a:t>
            </a:r>
          </a:p>
          <a:p>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集群采用一主（称为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）多从（称为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）模式，主从节点通过副本机制保证数据一致。</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集群中的每个节点都会单独在内存中维护自身的状态，并且各节点之间都保持着通讯，只要集群中有半数机器能够正常工作，那么整个集群就可以正常提供服务。</a:t>
            </a:r>
          </a:p>
          <a:p>
            <a:r>
              <a:rPr lang="zh-CN" altLang="en-US" sz="3200" b="1" dirty="0">
                <a:solidFill>
                  <a:srgbClr val="788BA9"/>
                </a:solidFill>
                <a:latin typeface="微软雅黑" panose="020B0503020204020204" pitchFamily="34" charset="-122"/>
                <a:ea typeface="微软雅黑" panose="020B0503020204020204" pitchFamily="34" charset="-122"/>
                <a:cs typeface="+mn-ea"/>
              </a:rPr>
              <a:t>如果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节点挂了</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如果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节点挂了，系统就不能正常工作了。此时，需要通过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机制来进行故障恢复。</a:t>
            </a:r>
          </a:p>
          <a:p>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ZAB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协议的选举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机制简单来说，就是：</a:t>
            </a:r>
            <a:r>
              <a:rPr lang="zh-CN" altLang="en-US" sz="3200" b="1" dirty="0">
                <a:solidFill>
                  <a:srgbClr val="788BA9"/>
                </a:solidFill>
                <a:latin typeface="微软雅黑" panose="020B0503020204020204" pitchFamily="34" charset="-122"/>
                <a:ea typeface="微软雅黑" panose="020B0503020204020204" pitchFamily="34" charset="-122"/>
                <a:cs typeface="+mn-ea"/>
              </a:rPr>
              <a:t>基于过半选举机制产生新的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，之后其他机器将从新的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上同步状态，当有过半机器完成状态同步后，就退出选举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模式，进入原子广播模式。</a:t>
            </a:r>
          </a:p>
        </p:txBody>
      </p:sp>
      <p:pic>
        <p:nvPicPr>
          <p:cNvPr id="3075" name="Picture 3" descr="img">
            <a:extLst>
              <a:ext uri="{FF2B5EF4-FFF2-40B4-BE49-F238E27FC236}">
                <a16:creationId xmlns:a16="http://schemas.microsoft.com/office/drawing/2014/main" id="{D124D921-60FD-4250-AA6D-7E1D407BD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5372" y="8178851"/>
            <a:ext cx="7640800" cy="4318757"/>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73578B22-CC54-4B72-9AAD-C947A102551C}"/>
              </a:ext>
            </a:extLst>
          </p:cNvPr>
          <p:cNvSpPr/>
          <p:nvPr/>
        </p:nvSpPr>
        <p:spPr>
          <a:xfrm>
            <a:off x="11588750" y="4184648"/>
            <a:ext cx="11373747" cy="4031873"/>
          </a:xfrm>
          <a:prstGeom prst="rect">
            <a:avLst/>
          </a:prstGeom>
        </p:spPr>
        <p:txBody>
          <a:bodyPr wrap="square">
            <a:spAutoFit/>
          </a:bodyPr>
          <a:lstStyle/>
          <a:p>
            <a:r>
              <a:rPr lang="zh-CN" altLang="en-US" sz="3200" b="1" dirty="0">
                <a:solidFill>
                  <a:srgbClr val="D67A71"/>
                </a:solidFill>
                <a:latin typeface="微软雅黑" panose="020B0503020204020204" pitchFamily="34" charset="-122"/>
                <a:ea typeface="微软雅黑" panose="020B0503020204020204" pitchFamily="34" charset="-122"/>
                <a:cs typeface="+mn-ea"/>
              </a:rPr>
              <a:t>原子广播</a:t>
            </a:r>
            <a:endParaRPr lang="en-US" altLang="zh-CN" sz="3200" b="1" dirty="0">
              <a:solidFill>
                <a:srgbClr val="D67A71"/>
              </a:solidFill>
              <a:latin typeface="微软雅黑" panose="020B0503020204020204" pitchFamily="34" charset="-122"/>
              <a:ea typeface="微软雅黑" panose="020B0503020204020204" pitchFamily="34" charset="-122"/>
              <a:cs typeface="+mn-ea"/>
            </a:endParaRPr>
          </a:p>
          <a:p>
            <a:r>
              <a:rPr lang="zh-CN" altLang="en-US" sz="3200" b="1" dirty="0">
                <a:solidFill>
                  <a:srgbClr val="788BA9"/>
                </a:solidFill>
                <a:latin typeface="微软雅黑" panose="020B0503020204020204" pitchFamily="34" charset="-122"/>
                <a:ea typeface="微软雅黑" panose="020B0503020204020204" pitchFamily="34" charset="-122"/>
                <a:cs typeface="+mn-ea"/>
              </a:rPr>
              <a:t>所有的写请求都会被转发给 </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a:t>
            </a:r>
            <a:r>
              <a:rPr lang="zh-CN" altLang="en-US" sz="3200" b="1" dirty="0">
                <a:solidFill>
                  <a:srgbClr val="788BA9"/>
                </a:solidFill>
                <a:latin typeface="微软雅黑" panose="020B0503020204020204" pitchFamily="34" charset="-122"/>
                <a:ea typeface="微软雅黑" panose="020B0503020204020204" pitchFamily="34" charset="-122"/>
                <a:cs typeface="+mn-ea"/>
              </a:rPr>
              <a:t>，</a:t>
            </a:r>
            <a:r>
              <a:rPr lang="en-US" altLang="zh-CN" sz="3200" b="1" dirty="0">
                <a:solidFill>
                  <a:srgbClr val="788BA9"/>
                </a:solidFill>
                <a:latin typeface="微软雅黑" panose="020B0503020204020204" pitchFamily="34" charset="-122"/>
                <a:ea typeface="微软雅黑" panose="020B0503020204020204" pitchFamily="34" charset="-122"/>
                <a:cs typeface="+mn-ea"/>
              </a:rPr>
              <a:t>Leader </a:t>
            </a:r>
            <a:r>
              <a:rPr lang="zh-CN" altLang="en-US" sz="3200" b="1" dirty="0">
                <a:solidFill>
                  <a:srgbClr val="788BA9"/>
                </a:solidFill>
                <a:latin typeface="微软雅黑" panose="020B0503020204020204" pitchFamily="34" charset="-122"/>
                <a:ea typeface="微软雅黑" panose="020B0503020204020204" pitchFamily="34" charset="-122"/>
                <a:cs typeface="+mn-ea"/>
              </a:rPr>
              <a:t>会以原子广播的方式通知 </a:t>
            </a:r>
            <a:r>
              <a:rPr lang="en-US" altLang="zh-CN" sz="3200" b="1" dirty="0">
                <a:solidFill>
                  <a:srgbClr val="788BA9"/>
                </a:solidFill>
                <a:latin typeface="微软雅黑" panose="020B0503020204020204" pitchFamily="34" charset="-122"/>
                <a:ea typeface="微软雅黑" panose="020B0503020204020204" pitchFamily="34" charset="-122"/>
                <a:cs typeface="+mn-ea"/>
              </a:rPr>
              <a:t>Follow</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。当半数以上的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Follow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已经更新状态持久化后，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才会提交这个更新，然后客户端才会收到一个更新成功的响应。这有些类似数据库中的两阶段提交协议。</a:t>
            </a:r>
          </a:p>
          <a:p>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在整个消息的广播过程中，</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Leader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服务器会每个事务请求生成对应的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Proposal</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，并为其分配一个全局唯一的递增的事务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ID(ZXID)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，之后再对其进行广播。</a:t>
            </a:r>
          </a:p>
        </p:txBody>
      </p:sp>
    </p:spTree>
    <p:extLst>
      <p:ext uri="{BB962C8B-B14F-4D97-AF65-F5344CB8AC3E}">
        <p14:creationId xmlns:p14="http://schemas.microsoft.com/office/powerpoint/2010/main" val="94062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雪崩效应</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6" name="Picture 2">
            <a:extLst>
              <a:ext uri="{FF2B5EF4-FFF2-40B4-BE49-F238E27FC236}">
                <a16:creationId xmlns:a16="http://schemas.microsoft.com/office/drawing/2014/main" id="{3C9742ED-89F6-425D-B076-7ED0BE47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48" y="2756252"/>
            <a:ext cx="9393554" cy="8542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2117F3-0EB1-4D5A-9DE3-011C6DFD6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0523" y="2756245"/>
            <a:ext cx="9393554" cy="8556940"/>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25044D78-CD78-4F9C-BC63-3A8E2FCD4637}"/>
              </a:ext>
            </a:extLst>
          </p:cNvPr>
          <p:cNvSpPr/>
          <p:nvPr/>
        </p:nvSpPr>
        <p:spPr>
          <a:xfrm>
            <a:off x="10617284" y="6480175"/>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sp>
        <p:nvSpPr>
          <p:cNvPr id="12" name="文本框 11">
            <a:extLst>
              <a:ext uri="{FF2B5EF4-FFF2-40B4-BE49-F238E27FC236}">
                <a16:creationId xmlns:a16="http://schemas.microsoft.com/office/drawing/2014/main" id="{4739B618-C20B-46F3-821B-C768B669966E}"/>
              </a:ext>
            </a:extLst>
          </p:cNvPr>
          <p:cNvSpPr txBox="1"/>
          <p:nvPr/>
        </p:nvSpPr>
        <p:spPr>
          <a:xfrm>
            <a:off x="8421801" y="1622758"/>
            <a:ext cx="5205233" cy="861967"/>
          </a:xfrm>
          <a:prstGeom prst="rect">
            <a:avLst/>
          </a:prstGeom>
          <a:noFill/>
        </p:spPr>
        <p:txBody>
          <a:bodyPr wrap="square" anchor="ctr">
            <a:spAutoFit/>
          </a:bodyPr>
          <a:lstStyle/>
          <a:p>
            <a:pPr algn="ct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千里之堤，溃于蚁穴</a:t>
            </a:r>
            <a:endParaRPr lang="en-US" altLang="zh-CN" sz="3779" b="1" dirty="0">
              <a:solidFill>
                <a:srgbClr val="D67A71"/>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3019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隔离策略</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10250" name="Picture 10" descr="https://github.com/Netflix/Hystrix/wiki/images/isolation-options-640.png">
            <a:extLst>
              <a:ext uri="{FF2B5EF4-FFF2-40B4-BE49-F238E27FC236}">
                <a16:creationId xmlns:a16="http://schemas.microsoft.com/office/drawing/2014/main" id="{B745BF45-188F-48E1-B8C1-B066BDA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86" y="2640317"/>
            <a:ext cx="11142008" cy="851319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B8D6DFF0-9168-47F6-B948-3EDCF2BB1A57}"/>
              </a:ext>
            </a:extLst>
          </p:cNvPr>
          <p:cNvSpPr/>
          <p:nvPr/>
        </p:nvSpPr>
        <p:spPr>
          <a:xfrm>
            <a:off x="11519694" y="2526725"/>
            <a:ext cx="10282177" cy="9571851"/>
          </a:xfrm>
          <a:prstGeom prst="rect">
            <a:avLst/>
          </a:prstGeom>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线程池隔离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线程池隔离针对不同的资源分别创建不同的线程池，不同服务调用都发生在不同的线程池中，在线程池排队、超时等阻塞情况时可以快速失败，并可以提供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fallback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机制。</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线程池隔离的优点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是隔离度比较高。</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线程池隔离的缺点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是过多的线程池会非常影响性能。</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p>
          <a:p>
            <a:r>
              <a:rPr lang="zh-CN" altLang="en-US" sz="4400" b="1" dirty="0">
                <a:solidFill>
                  <a:srgbClr val="D67A71"/>
                </a:solidFill>
                <a:latin typeface="微软雅黑" panose="020B0503020204020204" pitchFamily="34" charset="-122"/>
                <a:ea typeface="微软雅黑" panose="020B0503020204020204" pitchFamily="34" charset="-122"/>
                <a:cs typeface="+mn-ea"/>
              </a:rPr>
              <a:t>信号量隔离</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接收请求和执行下游依赖在同一个线程内完成，不存在线程上下文切换所带来的性能开销。</a:t>
            </a:r>
          </a:p>
        </p:txBody>
      </p:sp>
      <p:sp>
        <p:nvSpPr>
          <p:cNvPr id="2" name="矩形 1">
            <a:extLst>
              <a:ext uri="{FF2B5EF4-FFF2-40B4-BE49-F238E27FC236}">
                <a16:creationId xmlns:a16="http://schemas.microsoft.com/office/drawing/2014/main" id="{6A840BD9-7E30-4CAE-82B3-A8AAF5FDA9A3}"/>
              </a:ext>
            </a:extLst>
          </p:cNvPr>
          <p:cNvSpPr/>
          <p:nvPr/>
        </p:nvSpPr>
        <p:spPr>
          <a:xfrm>
            <a:off x="11862920" y="1493862"/>
            <a:ext cx="10351176" cy="825419"/>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流量控制代表产品有 </a:t>
            </a:r>
            <a:r>
              <a:rPr lang="en-US" altLang="zh-CN" sz="3600" i="1"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Sentinel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4623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latin typeface="微软雅黑" panose="020B0503020204020204" pitchFamily="34" charset="-122"/>
              <a:ea typeface="微软雅黑" panose="020B0503020204020204" pitchFamily="34" charset="-122"/>
              <a:cs typeface="+mn-ea"/>
              <a:sym typeface="+mn-lt"/>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64" name="组合 63">
            <a:extLst>
              <a:ext uri="{FF2B5EF4-FFF2-40B4-BE49-F238E27FC236}">
                <a16:creationId xmlns:a16="http://schemas.microsoft.com/office/drawing/2014/main" id="{BDB42D0D-0FA4-46E5-B105-71C8643C478C}"/>
              </a:ext>
            </a:extLst>
          </p:cNvPr>
          <p:cNvGrpSpPr/>
          <p:nvPr/>
        </p:nvGrpSpPr>
        <p:grpSpPr>
          <a:xfrm>
            <a:off x="7484224" y="2927028"/>
            <a:ext cx="8142377" cy="7594151"/>
            <a:chOff x="1686708" y="3010561"/>
            <a:chExt cx="8142377" cy="7594152"/>
          </a:xfrm>
        </p:grpSpPr>
        <p:sp>
          <p:nvSpPr>
            <p:cNvPr id="2" name="矩形: 圆角 1">
              <a:extLst>
                <a:ext uri="{FF2B5EF4-FFF2-40B4-BE49-F238E27FC236}">
                  <a16:creationId xmlns:a16="http://schemas.microsoft.com/office/drawing/2014/main" id="{8D835872-B04F-44BE-B41A-446D6DCDCF4A}"/>
                </a:ext>
              </a:extLst>
            </p:cNvPr>
            <p:cNvSpPr/>
            <p:nvPr/>
          </p:nvSpPr>
          <p:spPr>
            <a:xfrm>
              <a:off x="1686708" y="5424933"/>
              <a:ext cx="8142377" cy="5179780"/>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76B10817-AF81-4059-B026-FB701C04F031}"/>
                </a:ext>
              </a:extLst>
            </p:cNvPr>
            <p:cNvSpPr/>
            <p:nvPr/>
          </p:nvSpPr>
          <p:spPr>
            <a:xfrm>
              <a:off x="6913361" y="5926888"/>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a:t>
              </a:r>
            </a:p>
          </p:txBody>
        </p:sp>
        <p:sp>
          <p:nvSpPr>
            <p:cNvPr id="16" name="矩形 15">
              <a:extLst>
                <a:ext uri="{FF2B5EF4-FFF2-40B4-BE49-F238E27FC236}">
                  <a16:creationId xmlns:a16="http://schemas.microsoft.com/office/drawing/2014/main" id="{3064A5B1-3CBF-4004-A6FA-A36749C13250}"/>
                </a:ext>
              </a:extLst>
            </p:cNvPr>
            <p:cNvSpPr/>
            <p:nvPr/>
          </p:nvSpPr>
          <p:spPr>
            <a:xfrm>
              <a:off x="6913361" y="9041257"/>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id="{081AA10A-5A64-4749-A536-07A1B7C45464}"/>
                </a:ext>
              </a:extLst>
            </p:cNvPr>
            <p:cNvSpPr/>
            <p:nvPr/>
          </p:nvSpPr>
          <p:spPr>
            <a:xfrm>
              <a:off x="2529392" y="7489608"/>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应用程序</a:t>
              </a:r>
            </a:p>
          </p:txBody>
        </p:sp>
        <p:cxnSp>
          <p:nvCxnSpPr>
            <p:cNvPr id="6" name="直接箭头连接符 5">
              <a:extLst>
                <a:ext uri="{FF2B5EF4-FFF2-40B4-BE49-F238E27FC236}">
                  <a16:creationId xmlns:a16="http://schemas.microsoft.com/office/drawing/2014/main" id="{F89BEB81-2869-4FD0-B3EA-A79CDDBD81C0}"/>
                </a:ext>
              </a:extLst>
            </p:cNvPr>
            <p:cNvCxnSpPr>
              <a:cxnSpLocks/>
              <a:stCxn id="4" idx="2"/>
              <a:endCxn id="17" idx="0"/>
            </p:cNvCxnSpPr>
            <p:nvPr/>
          </p:nvCxnSpPr>
          <p:spPr>
            <a:xfrm>
              <a:off x="2846512" y="4289621"/>
              <a:ext cx="760045" cy="319998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63479C1-C3BF-4B40-ABD7-35479A8D2A68}"/>
                </a:ext>
              </a:extLst>
            </p:cNvPr>
            <p:cNvCxnSpPr>
              <a:stCxn id="17" idx="3"/>
              <a:endCxn id="15" idx="1"/>
            </p:cNvCxnSpPr>
            <p:nvPr/>
          </p:nvCxnSpPr>
          <p:spPr>
            <a:xfrm flipV="1">
              <a:off x="4683721" y="6412663"/>
              <a:ext cx="2229640" cy="156272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0E8391C-2554-4F3A-9825-762CD674DC51}"/>
                </a:ext>
              </a:extLst>
            </p:cNvPr>
            <p:cNvCxnSpPr>
              <a:stCxn id="17" idx="3"/>
            </p:cNvCxnSpPr>
            <p:nvPr/>
          </p:nvCxnSpPr>
          <p:spPr>
            <a:xfrm>
              <a:off x="4683721" y="7975383"/>
              <a:ext cx="2229639" cy="1551649"/>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597896D5-E2F2-4412-B1F5-4F4933768275}"/>
                </a:ext>
              </a:extLst>
            </p:cNvPr>
            <p:cNvSpPr/>
            <p:nvPr/>
          </p:nvSpPr>
          <p:spPr>
            <a:xfrm>
              <a:off x="1769347" y="3318071"/>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20" name="矩形: 圆角 19">
              <a:extLst>
                <a:ext uri="{FF2B5EF4-FFF2-40B4-BE49-F238E27FC236}">
                  <a16:creationId xmlns:a16="http://schemas.microsoft.com/office/drawing/2014/main" id="{2713ECA9-6CA8-42A9-87DF-8E7E8376F378}"/>
                </a:ext>
              </a:extLst>
            </p:cNvPr>
            <p:cNvSpPr/>
            <p:nvPr/>
          </p:nvSpPr>
          <p:spPr>
            <a:xfrm>
              <a:off x="7673213" y="3318071"/>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605082E6-27FD-4A73-92AF-E3A47023E832}"/>
                </a:ext>
              </a:extLst>
            </p:cNvPr>
            <p:cNvCxnSpPr>
              <a:cxnSpLocks/>
            </p:cNvCxnSpPr>
            <p:nvPr/>
          </p:nvCxnSpPr>
          <p:spPr>
            <a:xfrm>
              <a:off x="3841037" y="3570852"/>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B3A94BE-3C5D-4CBE-AF29-5CD734808A3D}"/>
                </a:ext>
              </a:extLst>
            </p:cNvPr>
            <p:cNvCxnSpPr>
              <a:cxnSpLocks/>
            </p:cNvCxnSpPr>
            <p:nvPr/>
          </p:nvCxnSpPr>
          <p:spPr>
            <a:xfrm flipH="1">
              <a:off x="3841038" y="4203195"/>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AAFDE5FF-06E3-4E4E-AC7D-031A34686624}"/>
                </a:ext>
              </a:extLst>
            </p:cNvPr>
            <p:cNvSpPr/>
            <p:nvPr/>
          </p:nvSpPr>
          <p:spPr>
            <a:xfrm>
              <a:off x="4353881" y="3010561"/>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C6D7786-5F40-45E1-98E7-C09EFADD07B8}"/>
                </a:ext>
              </a:extLst>
            </p:cNvPr>
            <p:cNvSpPr/>
            <p:nvPr/>
          </p:nvSpPr>
          <p:spPr>
            <a:xfrm>
              <a:off x="4554641" y="4309185"/>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D8A735D-F895-4207-ADD3-37AF2B071D98}"/>
                </a:ext>
              </a:extLst>
            </p:cNvPr>
            <p:cNvSpPr txBox="1"/>
            <p:nvPr/>
          </p:nvSpPr>
          <p:spPr>
            <a:xfrm>
              <a:off x="1769347" y="6745056"/>
              <a:ext cx="677108" cy="2781976"/>
            </a:xfrm>
            <a:prstGeom prst="rect">
              <a:avLst/>
            </a:prstGeom>
            <a:noFill/>
          </p:spPr>
          <p:txBody>
            <a:bodyPr vert="eaVert"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应用服务器</a:t>
              </a:r>
            </a:p>
          </p:txBody>
        </p:sp>
      </p:grpSp>
      <p:sp>
        <p:nvSpPr>
          <p:cNvPr id="67" name="矩形: 圆角 66">
            <a:extLst>
              <a:ext uri="{FF2B5EF4-FFF2-40B4-BE49-F238E27FC236}">
                <a16:creationId xmlns:a16="http://schemas.microsoft.com/office/drawing/2014/main" id="{34ADDEEB-4C4C-4938-B3A3-F2777A7EFBB3}"/>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68" name="文本框 67">
            <a:extLst>
              <a:ext uri="{FF2B5EF4-FFF2-40B4-BE49-F238E27FC236}">
                <a16:creationId xmlns:a16="http://schemas.microsoft.com/office/drawing/2014/main" id="{65C5A47D-3316-4F91-A8B5-EAA3BD1BA618}"/>
              </a:ext>
            </a:extLst>
          </p:cNvPr>
          <p:cNvSpPr txBox="1"/>
          <p:nvPr/>
        </p:nvSpPr>
        <p:spPr>
          <a:xfrm>
            <a:off x="10075528" y="11119816"/>
            <a:ext cx="2635348"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单机架构</a:t>
            </a:r>
          </a:p>
        </p:txBody>
      </p:sp>
    </p:spTree>
    <p:extLst>
      <p:ext uri="{BB962C8B-B14F-4D97-AF65-F5344CB8AC3E}">
        <p14:creationId xmlns:p14="http://schemas.microsoft.com/office/powerpoint/2010/main" val="112692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9" name="矩形 8">
            <a:extLst>
              <a:ext uri="{FF2B5EF4-FFF2-40B4-BE49-F238E27FC236}">
                <a16:creationId xmlns:a16="http://schemas.microsoft.com/office/drawing/2014/main" id="{FD77E807-93A2-462E-97A6-C0C528D098C1}"/>
              </a:ext>
            </a:extLst>
          </p:cNvPr>
          <p:cNvSpPr/>
          <p:nvPr/>
        </p:nvSpPr>
        <p:spPr>
          <a:xfrm>
            <a:off x="13290817" y="1979359"/>
            <a:ext cx="313785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计数器法</a:t>
            </a:r>
          </a:p>
        </p:txBody>
      </p:sp>
      <p:sp>
        <p:nvSpPr>
          <p:cNvPr id="10" name="矩形 9">
            <a:extLst>
              <a:ext uri="{FF2B5EF4-FFF2-40B4-BE49-F238E27FC236}">
                <a16:creationId xmlns:a16="http://schemas.microsoft.com/office/drawing/2014/main" id="{D6CF65D4-5A2D-46FD-8BAC-1D5EE33A8156}"/>
              </a:ext>
            </a:extLst>
          </p:cNvPr>
          <p:cNvSpPr/>
          <p:nvPr/>
        </p:nvSpPr>
        <p:spPr>
          <a:xfrm>
            <a:off x="12865247" y="6434724"/>
            <a:ext cx="3988998" cy="923330"/>
          </a:xfrm>
          <a:prstGeom prst="rect">
            <a:avLst/>
          </a:prstGeom>
        </p:spPr>
        <p:txBody>
          <a:bodyPr wrap="square">
            <a:spAutoFit/>
          </a:bodyPr>
          <a:lstStyle/>
          <a:p>
            <a:pPr algn="ctr"/>
            <a:r>
              <a:rPr lang="zh-CN" altLang="en-US" sz="5400" b="1" dirty="0">
                <a:solidFill>
                  <a:srgbClr val="788BA9"/>
                </a:solidFill>
                <a:latin typeface="微软雅黑" panose="020B0503020204020204" pitchFamily="34" charset="-122"/>
                <a:ea typeface="微软雅黑" panose="020B0503020204020204" pitchFamily="34" charset="-122"/>
                <a:cs typeface="+mn-ea"/>
              </a:rPr>
              <a:t>滑动窗口法</a:t>
            </a:r>
          </a:p>
        </p:txBody>
      </p:sp>
      <p:pic>
        <p:nvPicPr>
          <p:cNvPr id="10246" name="Picture 6" descr="https://raw.githubusercontent.com/dunwu/images/dev/snap/20210625174706.png">
            <a:extLst>
              <a:ext uri="{FF2B5EF4-FFF2-40B4-BE49-F238E27FC236}">
                <a16:creationId xmlns:a16="http://schemas.microsoft.com/office/drawing/2014/main" id="{8285F9BF-24F5-4806-84F1-6E41CA23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375" y="2138774"/>
            <a:ext cx="8605126" cy="517652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raw.githubusercontent.com/dunwu/images/dev/snap/20210625180432.png">
            <a:extLst>
              <a:ext uri="{FF2B5EF4-FFF2-40B4-BE49-F238E27FC236}">
                <a16:creationId xmlns:a16="http://schemas.microsoft.com/office/drawing/2014/main" id="{FD31D802-79AA-4B64-BEC5-9BA78870CE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746" y="7315293"/>
            <a:ext cx="8605126" cy="505551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BFF667C1-873F-46A8-A857-A246FE3D21EA}"/>
              </a:ext>
            </a:extLst>
          </p:cNvPr>
          <p:cNvSpPr/>
          <p:nvPr/>
        </p:nvSpPr>
        <p:spPr>
          <a:xfrm>
            <a:off x="9692080" y="3132587"/>
            <a:ext cx="11878382" cy="2308324"/>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这种算法是针对一个时间段进行统计，如果请求分布不均匀，极端情况下，所有请求都在某一刻收到，还是可能压垮系统。</a:t>
            </a:r>
          </a:p>
        </p:txBody>
      </p:sp>
      <p:sp>
        <p:nvSpPr>
          <p:cNvPr id="12" name="矩形 11">
            <a:extLst>
              <a:ext uri="{FF2B5EF4-FFF2-40B4-BE49-F238E27FC236}">
                <a16:creationId xmlns:a16="http://schemas.microsoft.com/office/drawing/2014/main" id="{BF7F2614-C2BF-444C-BDEA-CD0399DDE110}"/>
              </a:ext>
            </a:extLst>
          </p:cNvPr>
          <p:cNvSpPr/>
          <p:nvPr/>
        </p:nvSpPr>
        <p:spPr>
          <a:xfrm>
            <a:off x="9755072" y="8079208"/>
            <a:ext cx="11980513" cy="3046988"/>
          </a:xfrm>
          <a:prstGeom prst="rect">
            <a:avLst/>
          </a:prstGeom>
        </p:spPr>
        <p:txBody>
          <a:bodyPr wrap="squar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滑动窗口法比计数器法控制更为精细。</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但是，基于时间窗口的限流算法，只能在选定的时间粒度上限流，对选定时间粒度内的更加细粒度的访问频率不做限制。</a:t>
            </a:r>
          </a:p>
        </p:txBody>
      </p:sp>
    </p:spTree>
    <p:extLst>
      <p:ext uri="{BB962C8B-B14F-4D97-AF65-F5344CB8AC3E}">
        <p14:creationId xmlns:p14="http://schemas.microsoft.com/office/powerpoint/2010/main" val="71892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流量控制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限流算法</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pic>
        <p:nvPicPr>
          <p:cNvPr id="3" name="图片 2">
            <a:extLst>
              <a:ext uri="{FF2B5EF4-FFF2-40B4-BE49-F238E27FC236}">
                <a16:creationId xmlns:a16="http://schemas.microsoft.com/office/drawing/2014/main" id="{60B308B9-3C87-4E63-A5E3-777D6B4F7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05" y="3359788"/>
            <a:ext cx="8712940" cy="9328656"/>
          </a:xfrm>
          <a:prstGeom prst="rect">
            <a:avLst/>
          </a:prstGeom>
        </p:spPr>
      </p:pic>
      <p:pic>
        <p:nvPicPr>
          <p:cNvPr id="5" name="图片 4">
            <a:extLst>
              <a:ext uri="{FF2B5EF4-FFF2-40B4-BE49-F238E27FC236}">
                <a16:creationId xmlns:a16="http://schemas.microsoft.com/office/drawing/2014/main" id="{F6FE31B6-7674-410A-9FE6-483B324F2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5730" y="6480182"/>
            <a:ext cx="3137858" cy="6003765"/>
          </a:xfrm>
          <a:prstGeom prst="rect">
            <a:avLst/>
          </a:prstGeom>
        </p:spPr>
      </p:pic>
      <p:sp>
        <p:nvSpPr>
          <p:cNvPr id="2" name="矩形 1">
            <a:extLst>
              <a:ext uri="{FF2B5EF4-FFF2-40B4-BE49-F238E27FC236}">
                <a16:creationId xmlns:a16="http://schemas.microsoft.com/office/drawing/2014/main" id="{70F15989-A61E-4D1D-80A4-40C16A5C5953}"/>
              </a:ext>
            </a:extLst>
          </p:cNvPr>
          <p:cNvSpPr/>
          <p:nvPr/>
        </p:nvSpPr>
        <p:spPr>
          <a:xfrm>
            <a:off x="10160824" y="2551924"/>
            <a:ext cx="11714437" cy="2800767"/>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漏桶算法的缺点是，</a:t>
            </a:r>
            <a:r>
              <a:rPr lang="zh-CN" altLang="en-US" sz="4400" b="1" dirty="0">
                <a:solidFill>
                  <a:srgbClr val="788BA9"/>
                </a:solidFill>
                <a:latin typeface="微软雅黑" panose="020B0503020204020204" pitchFamily="34" charset="-122"/>
                <a:ea typeface="微软雅黑" panose="020B0503020204020204" pitchFamily="34" charset="-122"/>
                <a:cs typeface="+mn-ea"/>
              </a:rPr>
              <a:t>无法应对流量突刺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令牌桶算法能够通过</a:t>
            </a:r>
            <a:r>
              <a:rPr lang="zh-CN" altLang="en-US" sz="4400" b="1" dirty="0">
                <a:solidFill>
                  <a:srgbClr val="788BA9"/>
                </a:solidFill>
                <a:latin typeface="微软雅黑" panose="020B0503020204020204" pitchFamily="34" charset="-122"/>
                <a:ea typeface="微软雅黑" panose="020B0503020204020204" pitchFamily="34" charset="-122"/>
                <a:cs typeface="+mn-ea"/>
              </a:rPr>
              <a:t>调整令牌的发放频率</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以应对</a:t>
            </a:r>
            <a:r>
              <a:rPr lang="zh-CN" altLang="en-US" sz="4400" b="1" dirty="0">
                <a:solidFill>
                  <a:srgbClr val="788BA9"/>
                </a:solidFill>
                <a:latin typeface="微软雅黑" panose="020B0503020204020204" pitchFamily="34" charset="-122"/>
                <a:ea typeface="微软雅黑" panose="020B0503020204020204" pitchFamily="34" charset="-122"/>
                <a:cs typeface="+mn-ea"/>
              </a:rPr>
              <a:t>流量突刺</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。但是，如果在流量突刺时有大量累积可用的令牌则会导致短暂的限流失效假象。</a:t>
            </a:r>
          </a:p>
        </p:txBody>
      </p:sp>
    </p:spTree>
    <p:extLst>
      <p:ext uri="{BB962C8B-B14F-4D97-AF65-F5344CB8AC3E}">
        <p14:creationId xmlns:p14="http://schemas.microsoft.com/office/powerpoint/2010/main" val="3388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容灾</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6" name="文本框 5">
            <a:extLst>
              <a:ext uri="{FF2B5EF4-FFF2-40B4-BE49-F238E27FC236}">
                <a16:creationId xmlns:a16="http://schemas.microsoft.com/office/drawing/2014/main" id="{EBB6523B-CBA3-4F80-B5A2-F0C34122DEF4}"/>
              </a:ext>
            </a:extLst>
          </p:cNvPr>
          <p:cNvSpPr txBox="1"/>
          <p:nvPr/>
        </p:nvSpPr>
        <p:spPr>
          <a:xfrm>
            <a:off x="11862920" y="1103985"/>
            <a:ext cx="10593318" cy="11172289"/>
          </a:xfrm>
          <a:prstGeom prst="rect">
            <a:avLst/>
          </a:prstGeom>
          <a:noFill/>
        </p:spPr>
        <p:txBody>
          <a:bodyPr wrap="square">
            <a:spAutoFit/>
          </a:bodyPr>
          <a:lstStyle/>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容灾的评价指标</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灾难检测</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：具备容灾能力的系统需要能够检测出是哪个子系统、组件发生了灾难，以便决策解决方案（灾难恢复）</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容灾切换</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：系统检测到某个子系统、组件故障后，要具备把流量切换到其它具备相同能力的子系统上去。</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数据一致性</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：同功能的不同子系统（主备）之间的数据要保持一致。灾难恢复后的业务应该不受影响。理论上用户对灾难是无感知的。</a:t>
            </a: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b="1" dirty="0">
                <a:solidFill>
                  <a:srgbClr val="D67A71"/>
                </a:solidFill>
                <a:latin typeface="微软雅黑" panose="020B0503020204020204" pitchFamily="34" charset="-122"/>
                <a:ea typeface="微软雅黑" panose="020B0503020204020204" pitchFamily="34" charset="-122"/>
                <a:cs typeface="+mn-ea"/>
              </a:rPr>
              <a:t>容灾的解决方案</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多活</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：部署多个相同的业务系统。通常需要负载均衡技术的支持。</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灾备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：指具有主从之分的灾备系统。</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热备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：实时备份。在容灾切换时，业务不会中断。</a:t>
            </a:r>
          </a:p>
          <a:p>
            <a:pPr marL="1403994" lvl="1"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冷备</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：定期备份。在容灾切换时，业务可能会中断。</a:t>
            </a:r>
          </a:p>
          <a:p>
            <a:pPr marL="539997" indent="-539997">
              <a:buFont typeface="Wingdings" panose="05000000000000000000" pitchFamily="2" charset="2"/>
              <a:buChar char="l"/>
            </a:pPr>
            <a:r>
              <a:rPr lang="zh-CN" altLang="en-US" sz="3600" b="1" dirty="0">
                <a:solidFill>
                  <a:srgbClr val="788BA9"/>
                </a:solidFill>
                <a:latin typeface="微软雅黑" panose="020B0503020204020204" pitchFamily="34" charset="-122"/>
                <a:ea typeface="微软雅黑" panose="020B0503020204020204" pitchFamily="34" charset="-122"/>
                <a:cs typeface="+mn-ea"/>
              </a:rPr>
              <a:t>两地三中心</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：指在同城和异地同时建立灾备中心。</a:t>
            </a:r>
          </a:p>
        </p:txBody>
      </p:sp>
      <p:pic>
        <p:nvPicPr>
          <p:cNvPr id="5" name="图片 4">
            <a:extLst>
              <a:ext uri="{FF2B5EF4-FFF2-40B4-BE49-F238E27FC236}">
                <a16:creationId xmlns:a16="http://schemas.microsoft.com/office/drawing/2014/main" id="{E137DE32-9903-4C0A-A559-895B57D9D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69" y="3200542"/>
            <a:ext cx="10592432" cy="7563992"/>
          </a:xfrm>
          <a:prstGeom prst="rect">
            <a:avLst/>
          </a:prstGeom>
        </p:spPr>
      </p:pic>
    </p:spTree>
    <p:extLst>
      <p:ext uri="{BB962C8B-B14F-4D97-AF65-F5344CB8AC3E}">
        <p14:creationId xmlns:p14="http://schemas.microsoft.com/office/powerpoint/2010/main" val="10256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6639539"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7" name="文本框 6">
            <a:extLst>
              <a:ext uri="{FF2B5EF4-FFF2-40B4-BE49-F238E27FC236}">
                <a16:creationId xmlns:a16="http://schemas.microsoft.com/office/drawing/2014/main" id="{E3E1EE5A-BEB9-4E93-A853-9BE977A695E0}"/>
              </a:ext>
            </a:extLst>
          </p:cNvPr>
          <p:cNvSpPr txBox="1"/>
          <p:nvPr/>
        </p:nvSpPr>
        <p:spPr>
          <a:xfrm>
            <a:off x="12189319" y="6133303"/>
            <a:ext cx="9410114" cy="5500352"/>
          </a:xfrm>
          <a:prstGeom prst="rect">
            <a:avLst/>
          </a:prstGeom>
          <a:noFill/>
        </p:spPr>
        <p:txBody>
          <a:bodyPr wrap="square">
            <a:spAutoFit/>
          </a:bodyPr>
          <a:lstStyle/>
          <a:p>
            <a:r>
              <a:rPr lang="zh-CN" altLang="en-US" sz="4535" b="1" dirty="0">
                <a:solidFill>
                  <a:srgbClr val="D67A71"/>
                </a:solidFill>
                <a:latin typeface="MicrosoftYaHei"/>
              </a:rPr>
              <a:t>监控指标</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业务监控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：核心指标、登录、登出、下单、支付等。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应用监控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：访问接口、响应时间、吞吐量、错误、饱和度等。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系统监控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：CPU、内存、网络、磁盘等。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基础监控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：网络流量、丢包数、错包数、连接数等。</a:t>
            </a:r>
          </a:p>
          <a:p>
            <a:pPr marL="539997" indent="-539997">
              <a:buFont typeface="Wingdings" panose="05000000000000000000" pitchFamily="2" charset="2"/>
              <a:buChar char="l"/>
            </a:pPr>
            <a:r>
              <a:rPr lang="zh-CN" altLang="en-US" sz="3401" b="1" dirty="0">
                <a:solidFill>
                  <a:srgbClr val="788BA9"/>
                </a:solidFill>
                <a:latin typeface="微软雅黑" panose="020B0503020204020204" pitchFamily="34" charset="-122"/>
                <a:ea typeface="微软雅黑" panose="020B0503020204020204" pitchFamily="34" charset="-122"/>
                <a:cs typeface="+mn-ea"/>
              </a:rPr>
              <a:t>客户端监控</a:t>
            </a:r>
            <a:r>
              <a:rPr lang="zh-CN" altLang="en-US" sz="3401" dirty="0">
                <a:solidFill>
                  <a:schemeClr val="bg1">
                    <a:lumMod val="50000"/>
                  </a:schemeClr>
                </a:solidFill>
                <a:latin typeface="微软雅黑" panose="020B0503020204020204" pitchFamily="34" charset="-122"/>
                <a:ea typeface="微软雅黑" panose="020B0503020204020204" pitchFamily="34" charset="-122"/>
                <a:cs typeface="+mn-ea"/>
              </a:rPr>
              <a:t>：性能、返回码、地域、运营商、版本、系统等。</a:t>
            </a:r>
            <a:endParaRPr lang="zh-CN" altLang="en-US" sz="6425" dirty="0"/>
          </a:p>
        </p:txBody>
      </p:sp>
      <p:pic>
        <p:nvPicPr>
          <p:cNvPr id="1026" name="Picture 2">
            <a:extLst>
              <a:ext uri="{FF2B5EF4-FFF2-40B4-BE49-F238E27FC236}">
                <a16:creationId xmlns:a16="http://schemas.microsoft.com/office/drawing/2014/main" id="{443A24A0-56DD-427B-A0D2-7E0E5B170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965" y="2416790"/>
            <a:ext cx="10195513" cy="929996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454412F-D5E4-4BCD-80CA-DC0666729495}"/>
              </a:ext>
            </a:extLst>
          </p:cNvPr>
          <p:cNvSpPr txBox="1"/>
          <p:nvPr/>
        </p:nvSpPr>
        <p:spPr>
          <a:xfrm>
            <a:off x="12189319" y="2378486"/>
            <a:ext cx="8848026" cy="2883866"/>
          </a:xfrm>
          <a:prstGeom prst="rect">
            <a:avLst/>
          </a:prstGeom>
          <a:noFill/>
        </p:spPr>
        <p:txBody>
          <a:bodyPr wrap="square">
            <a:spAutoFit/>
          </a:bodyPr>
          <a:lstStyle/>
          <a:p>
            <a:pPr algn="l"/>
            <a:r>
              <a:rPr lang="zh-CN" altLang="en-US" sz="4535" b="1" dirty="0">
                <a:solidFill>
                  <a:srgbClr val="D67A71"/>
                </a:solidFill>
                <a:latin typeface="MicrosoftYaHei"/>
              </a:rPr>
              <a:t>监控的要点</a:t>
            </a:r>
            <a:endParaRPr lang="en-US" altLang="zh-CN" sz="4535" b="1" dirty="0">
              <a:solidFill>
                <a:srgbClr val="D67A71"/>
              </a:solidFill>
              <a:latin typeface="MicrosoftYaHei"/>
            </a:endParaRPr>
          </a:p>
          <a:p>
            <a:pPr marL="539997" indent="-539997">
              <a:buFont typeface="Wingdings" panose="05000000000000000000" pitchFamily="2" charset="2"/>
              <a:buChar char="l"/>
            </a:pPr>
            <a:r>
              <a:rPr lang="zh-CN" altLang="en-US" sz="4535" b="1" i="1" dirty="0">
                <a:solidFill>
                  <a:srgbClr val="788BA9"/>
                </a:solidFill>
                <a:latin typeface="MicrosoftYaHei"/>
              </a:rPr>
              <a:t>如何选择监控的指标？</a:t>
            </a:r>
          </a:p>
          <a:p>
            <a:pPr marL="539997" indent="-539997">
              <a:buFont typeface="Wingdings" panose="05000000000000000000" pitchFamily="2" charset="2"/>
              <a:buChar char="l"/>
            </a:pPr>
            <a:r>
              <a:rPr lang="zh-CN" altLang="en-US" sz="4535" b="1" i="1" dirty="0">
                <a:solidFill>
                  <a:srgbClr val="788BA9"/>
                </a:solidFill>
                <a:latin typeface="MicrosoftYaHei"/>
              </a:rPr>
              <a:t>如何采集监控指标？</a:t>
            </a:r>
          </a:p>
          <a:p>
            <a:pPr marL="539997" indent="-539997">
              <a:buFont typeface="Wingdings" panose="05000000000000000000" pitchFamily="2" charset="2"/>
              <a:buChar char="l"/>
            </a:pPr>
            <a:r>
              <a:rPr lang="zh-CN" altLang="en-US" sz="4535" b="1" i="1" dirty="0">
                <a:solidFill>
                  <a:srgbClr val="788BA9"/>
                </a:solidFill>
                <a:latin typeface="MicrosoftYaHei"/>
              </a:rPr>
              <a:t>如何处理和展示监控数据？</a:t>
            </a:r>
            <a:endParaRPr lang="zh-CN" altLang="en-US" sz="4535" b="1" i="1" dirty="0">
              <a:solidFill>
                <a:srgbClr val="788BA9"/>
              </a:solidFill>
            </a:endParaRPr>
          </a:p>
        </p:txBody>
      </p:sp>
    </p:spTree>
    <p:extLst>
      <p:ext uri="{BB962C8B-B14F-4D97-AF65-F5344CB8AC3E}">
        <p14:creationId xmlns:p14="http://schemas.microsoft.com/office/powerpoint/2010/main" val="13183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组合 131">
            <a:extLst>
              <a:ext uri="{FF2B5EF4-FFF2-40B4-BE49-F238E27FC236}">
                <a16:creationId xmlns:a16="http://schemas.microsoft.com/office/drawing/2014/main" id="{28098A0D-73B8-4E54-BBCD-27049BCB2923}"/>
              </a:ext>
            </a:extLst>
          </p:cNvPr>
          <p:cNvGrpSpPr/>
          <p:nvPr/>
        </p:nvGrpSpPr>
        <p:grpSpPr>
          <a:xfrm>
            <a:off x="121028" y="3308612"/>
            <a:ext cx="9265786" cy="7350046"/>
            <a:chOff x="249238" y="1831692"/>
            <a:chExt cx="4903275" cy="3889503"/>
          </a:xfrm>
        </p:grpSpPr>
        <p:sp>
          <p:nvSpPr>
            <p:cNvPr id="2" name="Freeform 62">
              <a:extLst>
                <a:ext uri="{FF2B5EF4-FFF2-40B4-BE49-F238E27FC236}">
                  <a16:creationId xmlns:a16="http://schemas.microsoft.com/office/drawing/2014/main" id="{FCF32CAF-4A7A-467B-971D-8F7C2F3ED143}"/>
                </a:ext>
              </a:extLst>
            </p:cNvPr>
            <p:cNvSpPr>
              <a:spLocks noEditPoints="1"/>
            </p:cNvSpPr>
            <p:nvPr/>
          </p:nvSpPr>
          <p:spPr bwMode="auto">
            <a:xfrm>
              <a:off x="2115147" y="4525680"/>
              <a:ext cx="2449512" cy="590550"/>
            </a:xfrm>
            <a:custGeom>
              <a:avLst/>
              <a:gdLst>
                <a:gd name="T0" fmla="*/ 142 w 1543"/>
                <a:gd name="T1" fmla="*/ 336 h 372"/>
                <a:gd name="T2" fmla="*/ 19 w 1543"/>
                <a:gd name="T3" fmla="*/ 365 h 372"/>
                <a:gd name="T4" fmla="*/ 0 w 1543"/>
                <a:gd name="T5" fmla="*/ 372 h 372"/>
                <a:gd name="T6" fmla="*/ 45 w 1543"/>
                <a:gd name="T7" fmla="*/ 363 h 372"/>
                <a:gd name="T8" fmla="*/ 145 w 1543"/>
                <a:gd name="T9" fmla="*/ 339 h 372"/>
                <a:gd name="T10" fmla="*/ 142 w 1543"/>
                <a:gd name="T11" fmla="*/ 336 h 372"/>
                <a:gd name="T12" fmla="*/ 147 w 1543"/>
                <a:gd name="T13" fmla="*/ 334 h 372"/>
                <a:gd name="T14" fmla="*/ 145 w 1543"/>
                <a:gd name="T15" fmla="*/ 336 h 372"/>
                <a:gd name="T16" fmla="*/ 147 w 1543"/>
                <a:gd name="T17" fmla="*/ 339 h 372"/>
                <a:gd name="T18" fmla="*/ 147 w 1543"/>
                <a:gd name="T19" fmla="*/ 339 h 372"/>
                <a:gd name="T20" fmla="*/ 147 w 1543"/>
                <a:gd name="T21" fmla="*/ 334 h 372"/>
                <a:gd name="T22" fmla="*/ 384 w 1543"/>
                <a:gd name="T23" fmla="*/ 277 h 372"/>
                <a:gd name="T24" fmla="*/ 154 w 1543"/>
                <a:gd name="T25" fmla="*/ 334 h 372"/>
                <a:gd name="T26" fmla="*/ 152 w 1543"/>
                <a:gd name="T27" fmla="*/ 336 h 372"/>
                <a:gd name="T28" fmla="*/ 391 w 1543"/>
                <a:gd name="T29" fmla="*/ 280 h 372"/>
                <a:gd name="T30" fmla="*/ 384 w 1543"/>
                <a:gd name="T31" fmla="*/ 277 h 372"/>
                <a:gd name="T32" fmla="*/ 623 w 1543"/>
                <a:gd name="T33" fmla="*/ 220 h 372"/>
                <a:gd name="T34" fmla="*/ 391 w 1543"/>
                <a:gd name="T35" fmla="*/ 275 h 372"/>
                <a:gd name="T36" fmla="*/ 398 w 1543"/>
                <a:gd name="T37" fmla="*/ 277 h 372"/>
                <a:gd name="T38" fmla="*/ 626 w 1543"/>
                <a:gd name="T39" fmla="*/ 223 h 372"/>
                <a:gd name="T40" fmla="*/ 623 w 1543"/>
                <a:gd name="T41" fmla="*/ 220 h 372"/>
                <a:gd name="T42" fmla="*/ 772 w 1543"/>
                <a:gd name="T43" fmla="*/ 185 h 372"/>
                <a:gd name="T44" fmla="*/ 628 w 1543"/>
                <a:gd name="T45" fmla="*/ 218 h 372"/>
                <a:gd name="T46" fmla="*/ 630 w 1543"/>
                <a:gd name="T47" fmla="*/ 220 h 372"/>
                <a:gd name="T48" fmla="*/ 775 w 1543"/>
                <a:gd name="T49" fmla="*/ 187 h 372"/>
                <a:gd name="T50" fmla="*/ 772 w 1543"/>
                <a:gd name="T51" fmla="*/ 185 h 372"/>
                <a:gd name="T52" fmla="*/ 893 w 1543"/>
                <a:gd name="T53" fmla="*/ 154 h 372"/>
                <a:gd name="T54" fmla="*/ 775 w 1543"/>
                <a:gd name="T55" fmla="*/ 182 h 372"/>
                <a:gd name="T56" fmla="*/ 777 w 1543"/>
                <a:gd name="T57" fmla="*/ 185 h 372"/>
                <a:gd name="T58" fmla="*/ 900 w 1543"/>
                <a:gd name="T59" fmla="*/ 156 h 372"/>
                <a:gd name="T60" fmla="*/ 893 w 1543"/>
                <a:gd name="T61" fmla="*/ 154 h 372"/>
                <a:gd name="T62" fmla="*/ 1216 w 1543"/>
                <a:gd name="T63" fmla="*/ 76 h 372"/>
                <a:gd name="T64" fmla="*/ 900 w 1543"/>
                <a:gd name="T65" fmla="*/ 154 h 372"/>
                <a:gd name="T66" fmla="*/ 907 w 1543"/>
                <a:gd name="T67" fmla="*/ 154 h 372"/>
                <a:gd name="T68" fmla="*/ 1220 w 1543"/>
                <a:gd name="T69" fmla="*/ 78 h 372"/>
                <a:gd name="T70" fmla="*/ 1216 w 1543"/>
                <a:gd name="T71" fmla="*/ 76 h 372"/>
                <a:gd name="T72" fmla="*/ 1543 w 1543"/>
                <a:gd name="T73" fmla="*/ 0 h 372"/>
                <a:gd name="T74" fmla="*/ 1543 w 1543"/>
                <a:gd name="T75" fmla="*/ 0 h 372"/>
                <a:gd name="T76" fmla="*/ 1543 w 1543"/>
                <a:gd name="T77" fmla="*/ 0 h 372"/>
                <a:gd name="T78" fmla="*/ 1512 w 1543"/>
                <a:gd name="T79" fmla="*/ 5 h 372"/>
                <a:gd name="T80" fmla="*/ 1220 w 1543"/>
                <a:gd name="T81" fmla="*/ 76 h 372"/>
                <a:gd name="T82" fmla="*/ 1225 w 1543"/>
                <a:gd name="T83" fmla="*/ 78 h 372"/>
                <a:gd name="T84" fmla="*/ 1543 w 1543"/>
                <a:gd name="T85" fmla="*/ 0 h 372"/>
                <a:gd name="T86" fmla="*/ 1543 w 1543"/>
                <a:gd name="T8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3" h="372">
                  <a:moveTo>
                    <a:pt x="142" y="336"/>
                  </a:moveTo>
                  <a:lnTo>
                    <a:pt x="19" y="365"/>
                  </a:lnTo>
                  <a:lnTo>
                    <a:pt x="0" y="372"/>
                  </a:lnTo>
                  <a:lnTo>
                    <a:pt x="45" y="363"/>
                  </a:lnTo>
                  <a:lnTo>
                    <a:pt x="145" y="339"/>
                  </a:lnTo>
                  <a:lnTo>
                    <a:pt x="142" y="336"/>
                  </a:lnTo>
                  <a:moveTo>
                    <a:pt x="147" y="334"/>
                  </a:moveTo>
                  <a:lnTo>
                    <a:pt x="145" y="336"/>
                  </a:lnTo>
                  <a:lnTo>
                    <a:pt x="147" y="339"/>
                  </a:lnTo>
                  <a:lnTo>
                    <a:pt x="147" y="339"/>
                  </a:lnTo>
                  <a:lnTo>
                    <a:pt x="147" y="334"/>
                  </a:lnTo>
                  <a:moveTo>
                    <a:pt x="384" y="277"/>
                  </a:moveTo>
                  <a:lnTo>
                    <a:pt x="154" y="334"/>
                  </a:lnTo>
                  <a:lnTo>
                    <a:pt x="152" y="336"/>
                  </a:lnTo>
                  <a:lnTo>
                    <a:pt x="391" y="280"/>
                  </a:lnTo>
                  <a:lnTo>
                    <a:pt x="384" y="277"/>
                  </a:lnTo>
                  <a:moveTo>
                    <a:pt x="623" y="220"/>
                  </a:moveTo>
                  <a:lnTo>
                    <a:pt x="391" y="275"/>
                  </a:lnTo>
                  <a:lnTo>
                    <a:pt x="398" y="277"/>
                  </a:lnTo>
                  <a:lnTo>
                    <a:pt x="626" y="223"/>
                  </a:lnTo>
                  <a:lnTo>
                    <a:pt x="623" y="220"/>
                  </a:lnTo>
                  <a:moveTo>
                    <a:pt x="772" y="185"/>
                  </a:moveTo>
                  <a:lnTo>
                    <a:pt x="628" y="218"/>
                  </a:lnTo>
                  <a:lnTo>
                    <a:pt x="630" y="220"/>
                  </a:lnTo>
                  <a:lnTo>
                    <a:pt x="775" y="187"/>
                  </a:lnTo>
                  <a:lnTo>
                    <a:pt x="772" y="185"/>
                  </a:lnTo>
                  <a:moveTo>
                    <a:pt x="893" y="154"/>
                  </a:moveTo>
                  <a:lnTo>
                    <a:pt x="775" y="182"/>
                  </a:lnTo>
                  <a:lnTo>
                    <a:pt x="777" y="185"/>
                  </a:lnTo>
                  <a:lnTo>
                    <a:pt x="900" y="156"/>
                  </a:lnTo>
                  <a:lnTo>
                    <a:pt x="893" y="154"/>
                  </a:lnTo>
                  <a:moveTo>
                    <a:pt x="1216" y="76"/>
                  </a:moveTo>
                  <a:lnTo>
                    <a:pt x="900" y="154"/>
                  </a:lnTo>
                  <a:lnTo>
                    <a:pt x="907" y="154"/>
                  </a:lnTo>
                  <a:lnTo>
                    <a:pt x="1220" y="78"/>
                  </a:lnTo>
                  <a:lnTo>
                    <a:pt x="1216" y="76"/>
                  </a:lnTo>
                  <a:moveTo>
                    <a:pt x="1543" y="0"/>
                  </a:moveTo>
                  <a:lnTo>
                    <a:pt x="1543" y="0"/>
                  </a:lnTo>
                  <a:lnTo>
                    <a:pt x="1543" y="0"/>
                  </a:lnTo>
                  <a:lnTo>
                    <a:pt x="1512" y="5"/>
                  </a:lnTo>
                  <a:lnTo>
                    <a:pt x="1220" y="76"/>
                  </a:lnTo>
                  <a:lnTo>
                    <a:pt x="1225" y="78"/>
                  </a:lnTo>
                  <a:lnTo>
                    <a:pt x="1543" y="0"/>
                  </a:lnTo>
                  <a:lnTo>
                    <a:pt x="15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 name="Freeform 109">
              <a:extLst>
                <a:ext uri="{FF2B5EF4-FFF2-40B4-BE49-F238E27FC236}">
                  <a16:creationId xmlns:a16="http://schemas.microsoft.com/office/drawing/2014/main" id="{E2BD720E-169F-413A-82D6-ACF4734E6C15}"/>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close/>
                  <a:moveTo>
                    <a:pt x="426" y="1107"/>
                  </a:moveTo>
                  <a:lnTo>
                    <a:pt x="426" y="1109"/>
                  </a:lnTo>
                  <a:lnTo>
                    <a:pt x="445" y="1159"/>
                  </a:lnTo>
                  <a:lnTo>
                    <a:pt x="448" y="1159"/>
                  </a:lnTo>
                  <a:lnTo>
                    <a:pt x="426" y="1107"/>
                  </a:lnTo>
                  <a:close/>
                  <a:moveTo>
                    <a:pt x="419" y="1083"/>
                  </a:moveTo>
                  <a:lnTo>
                    <a:pt x="417" y="1085"/>
                  </a:lnTo>
                  <a:lnTo>
                    <a:pt x="424" y="1104"/>
                  </a:lnTo>
                  <a:lnTo>
                    <a:pt x="426" y="1104"/>
                  </a:lnTo>
                  <a:lnTo>
                    <a:pt x="419" y="1083"/>
                  </a:lnTo>
                  <a:close/>
                  <a:moveTo>
                    <a:pt x="407" y="1064"/>
                  </a:moveTo>
                  <a:lnTo>
                    <a:pt x="414" y="1083"/>
                  </a:lnTo>
                  <a:lnTo>
                    <a:pt x="417" y="1081"/>
                  </a:lnTo>
                  <a:lnTo>
                    <a:pt x="412" y="1066"/>
                  </a:lnTo>
                  <a:lnTo>
                    <a:pt x="407" y="1064"/>
                  </a:lnTo>
                  <a:close/>
                  <a:moveTo>
                    <a:pt x="355" y="917"/>
                  </a:moveTo>
                  <a:lnTo>
                    <a:pt x="353" y="920"/>
                  </a:lnTo>
                  <a:lnTo>
                    <a:pt x="407" y="1062"/>
                  </a:lnTo>
                  <a:lnTo>
                    <a:pt x="410" y="1062"/>
                  </a:lnTo>
                  <a:lnTo>
                    <a:pt x="355" y="917"/>
                  </a:lnTo>
                  <a:close/>
                  <a:moveTo>
                    <a:pt x="317" y="818"/>
                  </a:moveTo>
                  <a:lnTo>
                    <a:pt x="315" y="820"/>
                  </a:lnTo>
                  <a:lnTo>
                    <a:pt x="351" y="915"/>
                  </a:lnTo>
                  <a:lnTo>
                    <a:pt x="353" y="915"/>
                  </a:lnTo>
                  <a:lnTo>
                    <a:pt x="317" y="818"/>
                  </a:lnTo>
                  <a:close/>
                  <a:moveTo>
                    <a:pt x="0" y="0"/>
                  </a:moveTo>
                  <a:lnTo>
                    <a:pt x="0" y="0"/>
                  </a:lnTo>
                  <a:lnTo>
                    <a:pt x="313" y="815"/>
                  </a:lnTo>
                  <a:lnTo>
                    <a:pt x="315" y="815"/>
                  </a:lnTo>
                  <a:lnTo>
                    <a:pt x="12" y="24"/>
                  </a:lnTo>
                  <a:lnTo>
                    <a:pt x="0" y="0"/>
                  </a:ln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110">
              <a:extLst>
                <a:ext uri="{FF2B5EF4-FFF2-40B4-BE49-F238E27FC236}">
                  <a16:creationId xmlns:a16="http://schemas.microsoft.com/office/drawing/2014/main" id="{128669B7-769A-4B05-B5FF-50793ADF42EC}"/>
                </a:ext>
              </a:extLst>
            </p:cNvPr>
            <p:cNvSpPr>
              <a:spLocks noEditPoints="1"/>
            </p:cNvSpPr>
            <p:nvPr/>
          </p:nvSpPr>
          <p:spPr bwMode="auto">
            <a:xfrm>
              <a:off x="1299172" y="3122330"/>
              <a:ext cx="771525" cy="2001838"/>
            </a:xfrm>
            <a:custGeom>
              <a:avLst/>
              <a:gdLst>
                <a:gd name="T0" fmla="*/ 448 w 486"/>
                <a:gd name="T1" fmla="*/ 1161 h 1261"/>
                <a:gd name="T2" fmla="*/ 445 w 486"/>
                <a:gd name="T3" fmla="*/ 1161 h 1261"/>
                <a:gd name="T4" fmla="*/ 483 w 486"/>
                <a:gd name="T5" fmla="*/ 1258 h 1261"/>
                <a:gd name="T6" fmla="*/ 486 w 486"/>
                <a:gd name="T7" fmla="*/ 1261 h 1261"/>
                <a:gd name="T8" fmla="*/ 486 w 486"/>
                <a:gd name="T9" fmla="*/ 1256 h 1261"/>
                <a:gd name="T10" fmla="*/ 448 w 486"/>
                <a:gd name="T11" fmla="*/ 1161 h 1261"/>
                <a:gd name="T12" fmla="*/ 426 w 486"/>
                <a:gd name="T13" fmla="*/ 1107 h 1261"/>
                <a:gd name="T14" fmla="*/ 426 w 486"/>
                <a:gd name="T15" fmla="*/ 1109 h 1261"/>
                <a:gd name="T16" fmla="*/ 445 w 486"/>
                <a:gd name="T17" fmla="*/ 1159 h 1261"/>
                <a:gd name="T18" fmla="*/ 448 w 486"/>
                <a:gd name="T19" fmla="*/ 1159 h 1261"/>
                <a:gd name="T20" fmla="*/ 426 w 486"/>
                <a:gd name="T21" fmla="*/ 1107 h 1261"/>
                <a:gd name="T22" fmla="*/ 419 w 486"/>
                <a:gd name="T23" fmla="*/ 1083 h 1261"/>
                <a:gd name="T24" fmla="*/ 417 w 486"/>
                <a:gd name="T25" fmla="*/ 1085 h 1261"/>
                <a:gd name="T26" fmla="*/ 424 w 486"/>
                <a:gd name="T27" fmla="*/ 1104 h 1261"/>
                <a:gd name="T28" fmla="*/ 426 w 486"/>
                <a:gd name="T29" fmla="*/ 1104 h 1261"/>
                <a:gd name="T30" fmla="*/ 419 w 486"/>
                <a:gd name="T31" fmla="*/ 1083 h 1261"/>
                <a:gd name="T32" fmla="*/ 407 w 486"/>
                <a:gd name="T33" fmla="*/ 1064 h 1261"/>
                <a:gd name="T34" fmla="*/ 414 w 486"/>
                <a:gd name="T35" fmla="*/ 1083 h 1261"/>
                <a:gd name="T36" fmla="*/ 417 w 486"/>
                <a:gd name="T37" fmla="*/ 1081 h 1261"/>
                <a:gd name="T38" fmla="*/ 412 w 486"/>
                <a:gd name="T39" fmla="*/ 1066 h 1261"/>
                <a:gd name="T40" fmla="*/ 407 w 486"/>
                <a:gd name="T41" fmla="*/ 1064 h 1261"/>
                <a:gd name="T42" fmla="*/ 355 w 486"/>
                <a:gd name="T43" fmla="*/ 917 h 1261"/>
                <a:gd name="T44" fmla="*/ 353 w 486"/>
                <a:gd name="T45" fmla="*/ 920 h 1261"/>
                <a:gd name="T46" fmla="*/ 407 w 486"/>
                <a:gd name="T47" fmla="*/ 1062 h 1261"/>
                <a:gd name="T48" fmla="*/ 410 w 486"/>
                <a:gd name="T49" fmla="*/ 1062 h 1261"/>
                <a:gd name="T50" fmla="*/ 355 w 486"/>
                <a:gd name="T51" fmla="*/ 917 h 1261"/>
                <a:gd name="T52" fmla="*/ 317 w 486"/>
                <a:gd name="T53" fmla="*/ 818 h 1261"/>
                <a:gd name="T54" fmla="*/ 315 w 486"/>
                <a:gd name="T55" fmla="*/ 820 h 1261"/>
                <a:gd name="T56" fmla="*/ 351 w 486"/>
                <a:gd name="T57" fmla="*/ 915 h 1261"/>
                <a:gd name="T58" fmla="*/ 353 w 486"/>
                <a:gd name="T59" fmla="*/ 915 h 1261"/>
                <a:gd name="T60" fmla="*/ 317 w 486"/>
                <a:gd name="T61" fmla="*/ 818 h 1261"/>
                <a:gd name="T62" fmla="*/ 0 w 486"/>
                <a:gd name="T63" fmla="*/ 0 h 1261"/>
                <a:gd name="T64" fmla="*/ 0 w 486"/>
                <a:gd name="T65" fmla="*/ 0 h 1261"/>
                <a:gd name="T66" fmla="*/ 313 w 486"/>
                <a:gd name="T67" fmla="*/ 815 h 1261"/>
                <a:gd name="T68" fmla="*/ 315 w 486"/>
                <a:gd name="T69" fmla="*/ 815 h 1261"/>
                <a:gd name="T70" fmla="*/ 12 w 486"/>
                <a:gd name="T71" fmla="*/ 24 h 1261"/>
                <a:gd name="T72" fmla="*/ 0 w 486"/>
                <a:gd name="T73" fmla="*/ 0 h 1261"/>
                <a:gd name="T74" fmla="*/ 0 w 486"/>
                <a:gd name="T75" fmla="*/ 0 h 1261"/>
                <a:gd name="T76" fmla="*/ 0 w 486"/>
                <a:gd name="T77" fmla="*/ 0 h 1261"/>
                <a:gd name="T78" fmla="*/ 0 w 486"/>
                <a:gd name="T79" fmla="*/ 0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6" h="1261">
                  <a:moveTo>
                    <a:pt x="448" y="1161"/>
                  </a:moveTo>
                  <a:lnTo>
                    <a:pt x="445" y="1161"/>
                  </a:lnTo>
                  <a:lnTo>
                    <a:pt x="483" y="1258"/>
                  </a:lnTo>
                  <a:lnTo>
                    <a:pt x="486" y="1261"/>
                  </a:lnTo>
                  <a:lnTo>
                    <a:pt x="486" y="1256"/>
                  </a:lnTo>
                  <a:lnTo>
                    <a:pt x="448" y="1161"/>
                  </a:lnTo>
                  <a:moveTo>
                    <a:pt x="426" y="1107"/>
                  </a:moveTo>
                  <a:lnTo>
                    <a:pt x="426" y="1109"/>
                  </a:lnTo>
                  <a:lnTo>
                    <a:pt x="445" y="1159"/>
                  </a:lnTo>
                  <a:lnTo>
                    <a:pt x="448" y="1159"/>
                  </a:lnTo>
                  <a:lnTo>
                    <a:pt x="426" y="1107"/>
                  </a:lnTo>
                  <a:moveTo>
                    <a:pt x="419" y="1083"/>
                  </a:moveTo>
                  <a:lnTo>
                    <a:pt x="417" y="1085"/>
                  </a:lnTo>
                  <a:lnTo>
                    <a:pt x="424" y="1104"/>
                  </a:lnTo>
                  <a:lnTo>
                    <a:pt x="426" y="1104"/>
                  </a:lnTo>
                  <a:lnTo>
                    <a:pt x="419" y="1083"/>
                  </a:lnTo>
                  <a:moveTo>
                    <a:pt x="407" y="1064"/>
                  </a:moveTo>
                  <a:lnTo>
                    <a:pt x="414" y="1083"/>
                  </a:lnTo>
                  <a:lnTo>
                    <a:pt x="417" y="1081"/>
                  </a:lnTo>
                  <a:lnTo>
                    <a:pt x="412" y="1066"/>
                  </a:lnTo>
                  <a:lnTo>
                    <a:pt x="407" y="1064"/>
                  </a:lnTo>
                  <a:moveTo>
                    <a:pt x="355" y="917"/>
                  </a:moveTo>
                  <a:lnTo>
                    <a:pt x="353" y="920"/>
                  </a:lnTo>
                  <a:lnTo>
                    <a:pt x="407" y="1062"/>
                  </a:lnTo>
                  <a:lnTo>
                    <a:pt x="410" y="1062"/>
                  </a:lnTo>
                  <a:lnTo>
                    <a:pt x="355" y="917"/>
                  </a:lnTo>
                  <a:moveTo>
                    <a:pt x="317" y="818"/>
                  </a:moveTo>
                  <a:lnTo>
                    <a:pt x="315" y="820"/>
                  </a:lnTo>
                  <a:lnTo>
                    <a:pt x="351" y="915"/>
                  </a:lnTo>
                  <a:lnTo>
                    <a:pt x="353" y="915"/>
                  </a:lnTo>
                  <a:lnTo>
                    <a:pt x="317" y="818"/>
                  </a:lnTo>
                  <a:moveTo>
                    <a:pt x="0" y="0"/>
                  </a:moveTo>
                  <a:lnTo>
                    <a:pt x="0" y="0"/>
                  </a:lnTo>
                  <a:lnTo>
                    <a:pt x="313" y="815"/>
                  </a:lnTo>
                  <a:lnTo>
                    <a:pt x="315" y="815"/>
                  </a:lnTo>
                  <a:lnTo>
                    <a:pt x="12" y="24"/>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 name="Freeform 111">
              <a:extLst>
                <a:ext uri="{FF2B5EF4-FFF2-40B4-BE49-F238E27FC236}">
                  <a16:creationId xmlns:a16="http://schemas.microsoft.com/office/drawing/2014/main" id="{3EE8BBAE-7B92-4E61-A70B-6B0D612BC2AC}"/>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close/>
                  <a:moveTo>
                    <a:pt x="374" y="230"/>
                  </a:moveTo>
                  <a:lnTo>
                    <a:pt x="372" y="232"/>
                  </a:lnTo>
                  <a:lnTo>
                    <a:pt x="478" y="299"/>
                  </a:lnTo>
                  <a:lnTo>
                    <a:pt x="483" y="299"/>
                  </a:lnTo>
                  <a:lnTo>
                    <a:pt x="483" y="296"/>
                  </a:lnTo>
                  <a:lnTo>
                    <a:pt x="374" y="230"/>
                  </a:lnTo>
                  <a:close/>
                  <a:moveTo>
                    <a:pt x="351" y="216"/>
                  </a:moveTo>
                  <a:lnTo>
                    <a:pt x="348" y="216"/>
                  </a:lnTo>
                  <a:lnTo>
                    <a:pt x="369" y="230"/>
                  </a:lnTo>
                  <a:lnTo>
                    <a:pt x="372" y="228"/>
                  </a:lnTo>
                  <a:lnTo>
                    <a:pt x="351" y="216"/>
                  </a:lnTo>
                  <a:close/>
                  <a:moveTo>
                    <a:pt x="341" y="211"/>
                  </a:moveTo>
                  <a:lnTo>
                    <a:pt x="341" y="213"/>
                  </a:lnTo>
                  <a:lnTo>
                    <a:pt x="346" y="216"/>
                  </a:lnTo>
                  <a:lnTo>
                    <a:pt x="348" y="213"/>
                  </a:lnTo>
                  <a:lnTo>
                    <a:pt x="341" y="211"/>
                  </a:lnTo>
                  <a:close/>
                  <a:moveTo>
                    <a:pt x="0" y="0"/>
                  </a:moveTo>
                  <a:lnTo>
                    <a:pt x="0" y="3"/>
                  </a:lnTo>
                  <a:lnTo>
                    <a:pt x="339" y="211"/>
                  </a:lnTo>
                  <a:lnTo>
                    <a:pt x="339" y="209"/>
                  </a:lnTo>
                  <a:lnTo>
                    <a:pt x="9" y="5"/>
                  </a:lnTo>
                  <a:lnTo>
                    <a:pt x="0" y="3"/>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 name="Freeform 112">
              <a:extLst>
                <a:ext uri="{FF2B5EF4-FFF2-40B4-BE49-F238E27FC236}">
                  <a16:creationId xmlns:a16="http://schemas.microsoft.com/office/drawing/2014/main" id="{B2DF0AEE-53AC-4A31-B7E9-0B79013B9424}"/>
                </a:ext>
              </a:extLst>
            </p:cNvPr>
            <p:cNvSpPr>
              <a:spLocks noEditPoints="1"/>
            </p:cNvSpPr>
            <p:nvPr/>
          </p:nvSpPr>
          <p:spPr bwMode="auto">
            <a:xfrm>
              <a:off x="1299172" y="4649505"/>
              <a:ext cx="771525" cy="477838"/>
            </a:xfrm>
            <a:custGeom>
              <a:avLst/>
              <a:gdLst>
                <a:gd name="T0" fmla="*/ 486 w 486"/>
                <a:gd name="T1" fmla="*/ 301 h 301"/>
                <a:gd name="T2" fmla="*/ 486 w 486"/>
                <a:gd name="T3" fmla="*/ 301 h 301"/>
                <a:gd name="T4" fmla="*/ 486 w 486"/>
                <a:gd name="T5" fmla="*/ 301 h 301"/>
                <a:gd name="T6" fmla="*/ 486 w 486"/>
                <a:gd name="T7" fmla="*/ 301 h 301"/>
                <a:gd name="T8" fmla="*/ 374 w 486"/>
                <a:gd name="T9" fmla="*/ 230 h 301"/>
                <a:gd name="T10" fmla="*/ 372 w 486"/>
                <a:gd name="T11" fmla="*/ 232 h 301"/>
                <a:gd name="T12" fmla="*/ 478 w 486"/>
                <a:gd name="T13" fmla="*/ 299 h 301"/>
                <a:gd name="T14" fmla="*/ 483 w 486"/>
                <a:gd name="T15" fmla="*/ 299 h 301"/>
                <a:gd name="T16" fmla="*/ 483 w 486"/>
                <a:gd name="T17" fmla="*/ 296 h 301"/>
                <a:gd name="T18" fmla="*/ 374 w 486"/>
                <a:gd name="T19" fmla="*/ 230 h 301"/>
                <a:gd name="T20" fmla="*/ 351 w 486"/>
                <a:gd name="T21" fmla="*/ 216 h 301"/>
                <a:gd name="T22" fmla="*/ 348 w 486"/>
                <a:gd name="T23" fmla="*/ 216 h 301"/>
                <a:gd name="T24" fmla="*/ 369 w 486"/>
                <a:gd name="T25" fmla="*/ 230 h 301"/>
                <a:gd name="T26" fmla="*/ 372 w 486"/>
                <a:gd name="T27" fmla="*/ 228 h 301"/>
                <a:gd name="T28" fmla="*/ 351 w 486"/>
                <a:gd name="T29" fmla="*/ 216 h 301"/>
                <a:gd name="T30" fmla="*/ 341 w 486"/>
                <a:gd name="T31" fmla="*/ 211 h 301"/>
                <a:gd name="T32" fmla="*/ 341 w 486"/>
                <a:gd name="T33" fmla="*/ 213 h 301"/>
                <a:gd name="T34" fmla="*/ 346 w 486"/>
                <a:gd name="T35" fmla="*/ 216 h 301"/>
                <a:gd name="T36" fmla="*/ 348 w 486"/>
                <a:gd name="T37" fmla="*/ 213 h 301"/>
                <a:gd name="T38" fmla="*/ 341 w 486"/>
                <a:gd name="T39" fmla="*/ 211 h 301"/>
                <a:gd name="T40" fmla="*/ 0 w 486"/>
                <a:gd name="T41" fmla="*/ 0 h 301"/>
                <a:gd name="T42" fmla="*/ 0 w 486"/>
                <a:gd name="T43" fmla="*/ 3 h 301"/>
                <a:gd name="T44" fmla="*/ 339 w 486"/>
                <a:gd name="T45" fmla="*/ 211 h 301"/>
                <a:gd name="T46" fmla="*/ 339 w 486"/>
                <a:gd name="T47" fmla="*/ 209 h 301"/>
                <a:gd name="T48" fmla="*/ 9 w 486"/>
                <a:gd name="T49" fmla="*/ 5 h 301"/>
                <a:gd name="T50" fmla="*/ 0 w 486"/>
                <a:gd name="T51" fmla="*/ 3 h 301"/>
                <a:gd name="T52" fmla="*/ 0 w 486"/>
                <a:gd name="T5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6" h="301">
                  <a:moveTo>
                    <a:pt x="486" y="301"/>
                  </a:moveTo>
                  <a:lnTo>
                    <a:pt x="486" y="301"/>
                  </a:lnTo>
                  <a:lnTo>
                    <a:pt x="486" y="301"/>
                  </a:lnTo>
                  <a:lnTo>
                    <a:pt x="486" y="301"/>
                  </a:lnTo>
                  <a:moveTo>
                    <a:pt x="374" y="230"/>
                  </a:moveTo>
                  <a:lnTo>
                    <a:pt x="372" y="232"/>
                  </a:lnTo>
                  <a:lnTo>
                    <a:pt x="478" y="299"/>
                  </a:lnTo>
                  <a:lnTo>
                    <a:pt x="483" y="299"/>
                  </a:lnTo>
                  <a:lnTo>
                    <a:pt x="483" y="296"/>
                  </a:lnTo>
                  <a:lnTo>
                    <a:pt x="374" y="230"/>
                  </a:lnTo>
                  <a:moveTo>
                    <a:pt x="351" y="216"/>
                  </a:moveTo>
                  <a:lnTo>
                    <a:pt x="348" y="216"/>
                  </a:lnTo>
                  <a:lnTo>
                    <a:pt x="369" y="230"/>
                  </a:lnTo>
                  <a:lnTo>
                    <a:pt x="372" y="228"/>
                  </a:lnTo>
                  <a:lnTo>
                    <a:pt x="351" y="216"/>
                  </a:lnTo>
                  <a:moveTo>
                    <a:pt x="341" y="211"/>
                  </a:moveTo>
                  <a:lnTo>
                    <a:pt x="341" y="213"/>
                  </a:lnTo>
                  <a:lnTo>
                    <a:pt x="346" y="216"/>
                  </a:lnTo>
                  <a:lnTo>
                    <a:pt x="348" y="213"/>
                  </a:lnTo>
                  <a:lnTo>
                    <a:pt x="341" y="211"/>
                  </a:lnTo>
                  <a:moveTo>
                    <a:pt x="0" y="0"/>
                  </a:moveTo>
                  <a:lnTo>
                    <a:pt x="0" y="3"/>
                  </a:lnTo>
                  <a:lnTo>
                    <a:pt x="339" y="211"/>
                  </a:lnTo>
                  <a:lnTo>
                    <a:pt x="339" y="209"/>
                  </a:lnTo>
                  <a:lnTo>
                    <a:pt x="9" y="5"/>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 name="Freeform 183">
              <a:extLst>
                <a:ext uri="{FF2B5EF4-FFF2-40B4-BE49-F238E27FC236}">
                  <a16:creationId xmlns:a16="http://schemas.microsoft.com/office/drawing/2014/main" id="{7EEB9AFE-5A2E-4845-860D-DCC54F38F43B}"/>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 name="Freeform 184">
              <a:extLst>
                <a:ext uri="{FF2B5EF4-FFF2-40B4-BE49-F238E27FC236}">
                  <a16:creationId xmlns:a16="http://schemas.microsoft.com/office/drawing/2014/main" id="{891B4E09-4A80-4436-9544-BF58010FE602}"/>
                </a:ext>
              </a:extLst>
            </p:cNvPr>
            <p:cNvSpPr/>
            <p:nvPr/>
          </p:nvSpPr>
          <p:spPr bwMode="auto">
            <a:xfrm>
              <a:off x="1761134" y="5071780"/>
              <a:ext cx="309562" cy="55563"/>
            </a:xfrm>
            <a:custGeom>
              <a:avLst/>
              <a:gdLst>
                <a:gd name="T0" fmla="*/ 5 w 195"/>
                <a:gd name="T1" fmla="*/ 0 h 35"/>
                <a:gd name="T2" fmla="*/ 3 w 195"/>
                <a:gd name="T3" fmla="*/ 2 h 35"/>
                <a:gd name="T4" fmla="*/ 0 w 195"/>
                <a:gd name="T5" fmla="*/ 0 h 35"/>
                <a:gd name="T6" fmla="*/ 0 w 195"/>
                <a:gd name="T7" fmla="*/ 2 h 35"/>
                <a:gd name="T8" fmla="*/ 195 w 195"/>
                <a:gd name="T9" fmla="*/ 35 h 35"/>
                <a:gd name="T10" fmla="*/ 195 w 195"/>
                <a:gd name="T11" fmla="*/ 35 h 35"/>
                <a:gd name="T12" fmla="*/ 195 w 195"/>
                <a:gd name="T13" fmla="*/ 35 h 35"/>
                <a:gd name="T14" fmla="*/ 187 w 195"/>
                <a:gd name="T15" fmla="*/ 33 h 35"/>
                <a:gd name="T16" fmla="*/ 5 w 195"/>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35">
                  <a:moveTo>
                    <a:pt x="5" y="0"/>
                  </a:moveTo>
                  <a:lnTo>
                    <a:pt x="3" y="2"/>
                  </a:lnTo>
                  <a:lnTo>
                    <a:pt x="0" y="0"/>
                  </a:lnTo>
                  <a:lnTo>
                    <a:pt x="0" y="2"/>
                  </a:lnTo>
                  <a:lnTo>
                    <a:pt x="195" y="35"/>
                  </a:lnTo>
                  <a:lnTo>
                    <a:pt x="195" y="35"/>
                  </a:lnTo>
                  <a:lnTo>
                    <a:pt x="195" y="35"/>
                  </a:lnTo>
                  <a:lnTo>
                    <a:pt x="187" y="3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 name="Freeform 465">
              <a:extLst>
                <a:ext uri="{FF2B5EF4-FFF2-40B4-BE49-F238E27FC236}">
                  <a16:creationId xmlns:a16="http://schemas.microsoft.com/office/drawing/2014/main" id="{9BC3D622-C19F-408B-9CC2-86556F5A0CC7}"/>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close/>
                  <a:moveTo>
                    <a:pt x="400" y="768"/>
                  </a:moveTo>
                  <a:lnTo>
                    <a:pt x="398" y="768"/>
                  </a:lnTo>
                  <a:lnTo>
                    <a:pt x="462" y="892"/>
                  </a:lnTo>
                  <a:lnTo>
                    <a:pt x="464" y="892"/>
                  </a:lnTo>
                  <a:lnTo>
                    <a:pt x="400" y="768"/>
                  </a:lnTo>
                  <a:close/>
                  <a:moveTo>
                    <a:pt x="0" y="0"/>
                  </a:moveTo>
                  <a:lnTo>
                    <a:pt x="7" y="15"/>
                  </a:lnTo>
                  <a:lnTo>
                    <a:pt x="398" y="766"/>
                  </a:lnTo>
                  <a:lnTo>
                    <a:pt x="400" y="764"/>
                  </a:lnTo>
                  <a:lnTo>
                    <a:pt x="4" y="5"/>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 name="Freeform 466">
              <a:extLst>
                <a:ext uri="{FF2B5EF4-FFF2-40B4-BE49-F238E27FC236}">
                  <a16:creationId xmlns:a16="http://schemas.microsoft.com/office/drawing/2014/main" id="{10D566BA-BDA4-44A7-8DE7-F5C3DFF84C42}"/>
                </a:ext>
              </a:extLst>
            </p:cNvPr>
            <p:cNvSpPr>
              <a:spLocks noEditPoints="1"/>
            </p:cNvSpPr>
            <p:nvPr/>
          </p:nvSpPr>
          <p:spPr bwMode="auto">
            <a:xfrm>
              <a:off x="1307109" y="3136617"/>
              <a:ext cx="781050" cy="1504950"/>
            </a:xfrm>
            <a:custGeom>
              <a:avLst/>
              <a:gdLst>
                <a:gd name="T0" fmla="*/ 466 w 492"/>
                <a:gd name="T1" fmla="*/ 894 h 948"/>
                <a:gd name="T2" fmla="*/ 464 w 492"/>
                <a:gd name="T3" fmla="*/ 894 h 948"/>
                <a:gd name="T4" fmla="*/ 492 w 492"/>
                <a:gd name="T5" fmla="*/ 948 h 948"/>
                <a:gd name="T6" fmla="*/ 492 w 492"/>
                <a:gd name="T7" fmla="*/ 944 h 948"/>
                <a:gd name="T8" fmla="*/ 466 w 492"/>
                <a:gd name="T9" fmla="*/ 894 h 948"/>
                <a:gd name="T10" fmla="*/ 400 w 492"/>
                <a:gd name="T11" fmla="*/ 768 h 948"/>
                <a:gd name="T12" fmla="*/ 398 w 492"/>
                <a:gd name="T13" fmla="*/ 768 h 948"/>
                <a:gd name="T14" fmla="*/ 462 w 492"/>
                <a:gd name="T15" fmla="*/ 892 h 948"/>
                <a:gd name="T16" fmla="*/ 464 w 492"/>
                <a:gd name="T17" fmla="*/ 892 h 948"/>
                <a:gd name="T18" fmla="*/ 400 w 492"/>
                <a:gd name="T19" fmla="*/ 768 h 948"/>
                <a:gd name="T20" fmla="*/ 0 w 492"/>
                <a:gd name="T21" fmla="*/ 0 h 948"/>
                <a:gd name="T22" fmla="*/ 7 w 492"/>
                <a:gd name="T23" fmla="*/ 15 h 948"/>
                <a:gd name="T24" fmla="*/ 398 w 492"/>
                <a:gd name="T25" fmla="*/ 766 h 948"/>
                <a:gd name="T26" fmla="*/ 400 w 492"/>
                <a:gd name="T27" fmla="*/ 764 h 948"/>
                <a:gd name="T28" fmla="*/ 4 w 492"/>
                <a:gd name="T29" fmla="*/ 5 h 948"/>
                <a:gd name="T30" fmla="*/ 0 w 492"/>
                <a:gd name="T31"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948">
                  <a:moveTo>
                    <a:pt x="466" y="894"/>
                  </a:moveTo>
                  <a:lnTo>
                    <a:pt x="464" y="894"/>
                  </a:lnTo>
                  <a:lnTo>
                    <a:pt x="492" y="948"/>
                  </a:lnTo>
                  <a:lnTo>
                    <a:pt x="492" y="944"/>
                  </a:lnTo>
                  <a:lnTo>
                    <a:pt x="466" y="894"/>
                  </a:lnTo>
                  <a:moveTo>
                    <a:pt x="400" y="768"/>
                  </a:moveTo>
                  <a:lnTo>
                    <a:pt x="398" y="768"/>
                  </a:lnTo>
                  <a:lnTo>
                    <a:pt x="462" y="892"/>
                  </a:lnTo>
                  <a:lnTo>
                    <a:pt x="464" y="892"/>
                  </a:lnTo>
                  <a:lnTo>
                    <a:pt x="400" y="768"/>
                  </a:lnTo>
                  <a:moveTo>
                    <a:pt x="0" y="0"/>
                  </a:moveTo>
                  <a:lnTo>
                    <a:pt x="7" y="15"/>
                  </a:lnTo>
                  <a:lnTo>
                    <a:pt x="398" y="766"/>
                  </a:lnTo>
                  <a:lnTo>
                    <a:pt x="400" y="764"/>
                  </a:lnTo>
                  <a:lnTo>
                    <a:pt x="4" y="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1" name="Freeform 467">
              <a:extLst>
                <a:ext uri="{FF2B5EF4-FFF2-40B4-BE49-F238E27FC236}">
                  <a16:creationId xmlns:a16="http://schemas.microsoft.com/office/drawing/2014/main" id="{3DCD52DC-40F0-4EDC-B4D4-202EA42C5D3C}"/>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 name="Freeform 468">
              <a:extLst>
                <a:ext uri="{FF2B5EF4-FFF2-40B4-BE49-F238E27FC236}">
                  <a16:creationId xmlns:a16="http://schemas.microsoft.com/office/drawing/2014/main" id="{8CFAB825-E9B8-44FD-8EC6-6C42407D6072}"/>
                </a:ext>
              </a:extLst>
            </p:cNvPr>
            <p:cNvSpPr/>
            <p:nvPr/>
          </p:nvSpPr>
          <p:spPr bwMode="auto">
            <a:xfrm>
              <a:off x="1299172" y="3122329"/>
              <a:ext cx="19050" cy="38100"/>
            </a:xfrm>
            <a:custGeom>
              <a:avLst/>
              <a:gdLst>
                <a:gd name="T0" fmla="*/ 0 w 12"/>
                <a:gd name="T1" fmla="*/ 0 h 24"/>
                <a:gd name="T2" fmla="*/ 0 w 12"/>
                <a:gd name="T3" fmla="*/ 0 h 24"/>
                <a:gd name="T4" fmla="*/ 12 w 12"/>
                <a:gd name="T5" fmla="*/ 24 h 24"/>
                <a:gd name="T6" fmla="*/ 5 w 12"/>
                <a:gd name="T7" fmla="*/ 9 h 24"/>
                <a:gd name="T8" fmla="*/ 0 w 12"/>
                <a:gd name="T9" fmla="*/ 2 h 24"/>
                <a:gd name="T10" fmla="*/ 0 w 12"/>
                <a:gd name="T11" fmla="*/ 0 h 24"/>
              </a:gdLst>
              <a:ahLst/>
              <a:cxnLst>
                <a:cxn ang="0">
                  <a:pos x="T0" y="T1"/>
                </a:cxn>
                <a:cxn ang="0">
                  <a:pos x="T2" y="T3"/>
                </a:cxn>
                <a:cxn ang="0">
                  <a:pos x="T4" y="T5"/>
                </a:cxn>
                <a:cxn ang="0">
                  <a:pos x="T6" y="T7"/>
                </a:cxn>
                <a:cxn ang="0">
                  <a:pos x="T8" y="T9"/>
                </a:cxn>
                <a:cxn ang="0">
                  <a:pos x="T10" y="T11"/>
                </a:cxn>
              </a:cxnLst>
              <a:rect l="0" t="0" r="r" b="b"/>
              <a:pathLst>
                <a:path w="12" h="24">
                  <a:moveTo>
                    <a:pt x="0" y="0"/>
                  </a:moveTo>
                  <a:lnTo>
                    <a:pt x="0" y="0"/>
                  </a:lnTo>
                  <a:lnTo>
                    <a:pt x="12" y="24"/>
                  </a:lnTo>
                  <a:lnTo>
                    <a:pt x="5" y="9"/>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3" name="Freeform 491">
              <a:extLst>
                <a:ext uri="{FF2B5EF4-FFF2-40B4-BE49-F238E27FC236}">
                  <a16:creationId xmlns:a16="http://schemas.microsoft.com/office/drawing/2014/main" id="{F9B0F29A-9492-4CC5-8E53-C958AB943137}"/>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close/>
                  <a:moveTo>
                    <a:pt x="433" y="104"/>
                  </a:moveTo>
                  <a:lnTo>
                    <a:pt x="431" y="109"/>
                  </a:lnTo>
                  <a:lnTo>
                    <a:pt x="457" y="114"/>
                  </a:lnTo>
                  <a:lnTo>
                    <a:pt x="460" y="112"/>
                  </a:lnTo>
                  <a:lnTo>
                    <a:pt x="433" y="104"/>
                  </a:lnTo>
                  <a:close/>
                  <a:moveTo>
                    <a:pt x="410" y="100"/>
                  </a:moveTo>
                  <a:lnTo>
                    <a:pt x="412" y="104"/>
                  </a:lnTo>
                  <a:lnTo>
                    <a:pt x="426" y="107"/>
                  </a:lnTo>
                  <a:lnTo>
                    <a:pt x="429" y="104"/>
                  </a:lnTo>
                  <a:lnTo>
                    <a:pt x="410" y="100"/>
                  </a:lnTo>
                  <a:close/>
                  <a:moveTo>
                    <a:pt x="9" y="0"/>
                  </a:moveTo>
                  <a:lnTo>
                    <a:pt x="5" y="3"/>
                  </a:lnTo>
                  <a:lnTo>
                    <a:pt x="9" y="5"/>
                  </a:lnTo>
                  <a:lnTo>
                    <a:pt x="407" y="102"/>
                  </a:lnTo>
                  <a:lnTo>
                    <a:pt x="407" y="100"/>
                  </a:lnTo>
                  <a:lnTo>
                    <a:pt x="9" y="0"/>
                  </a:lnTo>
                  <a:close/>
                  <a:moveTo>
                    <a:pt x="0" y="0"/>
                  </a:moveTo>
                  <a:lnTo>
                    <a:pt x="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4" name="Freeform 492">
              <a:extLst>
                <a:ext uri="{FF2B5EF4-FFF2-40B4-BE49-F238E27FC236}">
                  <a16:creationId xmlns:a16="http://schemas.microsoft.com/office/drawing/2014/main" id="{11214094-5C66-4DF4-9434-012CC132D0E9}"/>
                </a:ext>
              </a:extLst>
            </p:cNvPr>
            <p:cNvSpPr>
              <a:spLocks noEditPoints="1"/>
            </p:cNvSpPr>
            <p:nvPr/>
          </p:nvSpPr>
          <p:spPr bwMode="auto">
            <a:xfrm>
              <a:off x="1299172" y="4649504"/>
              <a:ext cx="782637" cy="195263"/>
            </a:xfrm>
            <a:custGeom>
              <a:avLst/>
              <a:gdLst>
                <a:gd name="T0" fmla="*/ 462 w 493"/>
                <a:gd name="T1" fmla="*/ 114 h 123"/>
                <a:gd name="T2" fmla="*/ 460 w 493"/>
                <a:gd name="T3" fmla="*/ 116 h 123"/>
                <a:gd name="T4" fmla="*/ 493 w 493"/>
                <a:gd name="T5" fmla="*/ 123 h 123"/>
                <a:gd name="T6" fmla="*/ 493 w 493"/>
                <a:gd name="T7" fmla="*/ 121 h 123"/>
                <a:gd name="T8" fmla="*/ 462 w 493"/>
                <a:gd name="T9" fmla="*/ 114 h 123"/>
                <a:gd name="T10" fmla="*/ 433 w 493"/>
                <a:gd name="T11" fmla="*/ 104 h 123"/>
                <a:gd name="T12" fmla="*/ 431 w 493"/>
                <a:gd name="T13" fmla="*/ 109 h 123"/>
                <a:gd name="T14" fmla="*/ 457 w 493"/>
                <a:gd name="T15" fmla="*/ 114 h 123"/>
                <a:gd name="T16" fmla="*/ 460 w 493"/>
                <a:gd name="T17" fmla="*/ 112 h 123"/>
                <a:gd name="T18" fmla="*/ 433 w 493"/>
                <a:gd name="T19" fmla="*/ 104 h 123"/>
                <a:gd name="T20" fmla="*/ 410 w 493"/>
                <a:gd name="T21" fmla="*/ 100 h 123"/>
                <a:gd name="T22" fmla="*/ 412 w 493"/>
                <a:gd name="T23" fmla="*/ 104 h 123"/>
                <a:gd name="T24" fmla="*/ 426 w 493"/>
                <a:gd name="T25" fmla="*/ 107 h 123"/>
                <a:gd name="T26" fmla="*/ 429 w 493"/>
                <a:gd name="T27" fmla="*/ 104 h 123"/>
                <a:gd name="T28" fmla="*/ 410 w 493"/>
                <a:gd name="T29" fmla="*/ 100 h 123"/>
                <a:gd name="T30" fmla="*/ 9 w 493"/>
                <a:gd name="T31" fmla="*/ 0 h 123"/>
                <a:gd name="T32" fmla="*/ 5 w 493"/>
                <a:gd name="T33" fmla="*/ 3 h 123"/>
                <a:gd name="T34" fmla="*/ 9 w 493"/>
                <a:gd name="T35" fmla="*/ 5 h 123"/>
                <a:gd name="T36" fmla="*/ 407 w 493"/>
                <a:gd name="T37" fmla="*/ 102 h 123"/>
                <a:gd name="T38" fmla="*/ 407 w 493"/>
                <a:gd name="T39" fmla="*/ 100 h 123"/>
                <a:gd name="T40" fmla="*/ 9 w 493"/>
                <a:gd name="T41" fmla="*/ 0 h 123"/>
                <a:gd name="T42" fmla="*/ 0 w 493"/>
                <a:gd name="T43" fmla="*/ 0 h 123"/>
                <a:gd name="T44" fmla="*/ 0 w 493"/>
                <a:gd name="T45" fmla="*/ 0 h 123"/>
                <a:gd name="T46" fmla="*/ 0 w 493"/>
                <a:gd name="T47" fmla="*/ 0 h 123"/>
                <a:gd name="T48" fmla="*/ 0 w 49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123">
                  <a:moveTo>
                    <a:pt x="462" y="114"/>
                  </a:moveTo>
                  <a:lnTo>
                    <a:pt x="460" y="116"/>
                  </a:lnTo>
                  <a:lnTo>
                    <a:pt x="493" y="123"/>
                  </a:lnTo>
                  <a:lnTo>
                    <a:pt x="493" y="121"/>
                  </a:lnTo>
                  <a:lnTo>
                    <a:pt x="462" y="114"/>
                  </a:lnTo>
                  <a:moveTo>
                    <a:pt x="433" y="104"/>
                  </a:moveTo>
                  <a:lnTo>
                    <a:pt x="431" y="109"/>
                  </a:lnTo>
                  <a:lnTo>
                    <a:pt x="457" y="114"/>
                  </a:lnTo>
                  <a:lnTo>
                    <a:pt x="460" y="112"/>
                  </a:lnTo>
                  <a:lnTo>
                    <a:pt x="433" y="104"/>
                  </a:lnTo>
                  <a:moveTo>
                    <a:pt x="410" y="100"/>
                  </a:moveTo>
                  <a:lnTo>
                    <a:pt x="412" y="104"/>
                  </a:lnTo>
                  <a:lnTo>
                    <a:pt x="426" y="107"/>
                  </a:lnTo>
                  <a:lnTo>
                    <a:pt x="429" y="104"/>
                  </a:lnTo>
                  <a:lnTo>
                    <a:pt x="410" y="100"/>
                  </a:lnTo>
                  <a:moveTo>
                    <a:pt x="9" y="0"/>
                  </a:moveTo>
                  <a:lnTo>
                    <a:pt x="5" y="3"/>
                  </a:lnTo>
                  <a:lnTo>
                    <a:pt x="9" y="5"/>
                  </a:lnTo>
                  <a:lnTo>
                    <a:pt x="407" y="102"/>
                  </a:lnTo>
                  <a:lnTo>
                    <a:pt x="407" y="100"/>
                  </a:lnTo>
                  <a:lnTo>
                    <a:pt x="9" y="0"/>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5" name="Freeform 495">
              <a:extLst>
                <a:ext uri="{FF2B5EF4-FFF2-40B4-BE49-F238E27FC236}">
                  <a16:creationId xmlns:a16="http://schemas.microsoft.com/office/drawing/2014/main" id="{6A4472C4-5335-4099-B02B-C71A8F7F9559}"/>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6" name="Freeform 496">
              <a:extLst>
                <a:ext uri="{FF2B5EF4-FFF2-40B4-BE49-F238E27FC236}">
                  <a16:creationId xmlns:a16="http://schemas.microsoft.com/office/drawing/2014/main" id="{26E6F5CE-C650-4D59-8DCD-A7C510DC7C0B}"/>
                </a:ext>
              </a:extLst>
            </p:cNvPr>
            <p:cNvSpPr/>
            <p:nvPr/>
          </p:nvSpPr>
          <p:spPr bwMode="auto">
            <a:xfrm>
              <a:off x="1299172" y="4649504"/>
              <a:ext cx="14287" cy="7938"/>
            </a:xfrm>
            <a:custGeom>
              <a:avLst/>
              <a:gdLst>
                <a:gd name="T0" fmla="*/ 0 w 9"/>
                <a:gd name="T1" fmla="*/ 0 h 5"/>
                <a:gd name="T2" fmla="*/ 0 w 9"/>
                <a:gd name="T3" fmla="*/ 0 h 5"/>
                <a:gd name="T4" fmla="*/ 0 w 9"/>
                <a:gd name="T5" fmla="*/ 3 h 5"/>
                <a:gd name="T6" fmla="*/ 9 w 9"/>
                <a:gd name="T7" fmla="*/ 5 h 5"/>
                <a:gd name="T8" fmla="*/ 5 w 9"/>
                <a:gd name="T9" fmla="*/ 3 h 5"/>
                <a:gd name="T10" fmla="*/ 0 w 9"/>
                <a:gd name="T11" fmla="*/ 3 h 5"/>
                <a:gd name="T12" fmla="*/ 0 w 9"/>
                <a:gd name="T13" fmla="*/ 0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lnTo>
                    <a:pt x="0" y="0"/>
                  </a:lnTo>
                  <a:lnTo>
                    <a:pt x="0" y="3"/>
                  </a:lnTo>
                  <a:lnTo>
                    <a:pt x="9" y="5"/>
                  </a:lnTo>
                  <a:lnTo>
                    <a:pt x="5" y="3"/>
                  </a:lnTo>
                  <a:lnTo>
                    <a:pt x="0" y="3"/>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7" name="Freeform 906">
              <a:extLst>
                <a:ext uri="{FF2B5EF4-FFF2-40B4-BE49-F238E27FC236}">
                  <a16:creationId xmlns:a16="http://schemas.microsoft.com/office/drawing/2014/main" id="{8F13AD3E-6130-49FC-AC59-57B6568F9DF4}"/>
                </a:ext>
              </a:extLst>
            </p:cNvPr>
            <p:cNvSpPr>
              <a:spLocks noEditPoints="1"/>
            </p:cNvSpPr>
            <p:nvPr/>
          </p:nvSpPr>
          <p:spPr bwMode="auto">
            <a:xfrm>
              <a:off x="1761134" y="4879692"/>
              <a:ext cx="428625" cy="192088"/>
            </a:xfrm>
            <a:custGeom>
              <a:avLst/>
              <a:gdLst>
                <a:gd name="T0" fmla="*/ 0 w 270"/>
                <a:gd name="T1" fmla="*/ 121 h 121"/>
                <a:gd name="T2" fmla="*/ 0 w 270"/>
                <a:gd name="T3" fmla="*/ 121 h 121"/>
                <a:gd name="T4" fmla="*/ 0 w 270"/>
                <a:gd name="T5" fmla="*/ 121 h 121"/>
                <a:gd name="T6" fmla="*/ 0 w 270"/>
                <a:gd name="T7" fmla="*/ 121 h 121"/>
                <a:gd name="T8" fmla="*/ 78 w 270"/>
                <a:gd name="T9" fmla="*/ 85 h 121"/>
                <a:gd name="T10" fmla="*/ 7 w 270"/>
                <a:gd name="T11" fmla="*/ 116 h 121"/>
                <a:gd name="T12" fmla="*/ 5 w 270"/>
                <a:gd name="T13" fmla="*/ 121 h 121"/>
                <a:gd name="T14" fmla="*/ 5 w 270"/>
                <a:gd name="T15" fmla="*/ 121 h 121"/>
                <a:gd name="T16" fmla="*/ 81 w 270"/>
                <a:gd name="T17" fmla="*/ 87 h 121"/>
                <a:gd name="T18" fmla="*/ 78 w 270"/>
                <a:gd name="T19" fmla="*/ 85 h 121"/>
                <a:gd name="T20" fmla="*/ 154 w 270"/>
                <a:gd name="T21" fmla="*/ 52 h 121"/>
                <a:gd name="T22" fmla="*/ 81 w 270"/>
                <a:gd name="T23" fmla="*/ 83 h 121"/>
                <a:gd name="T24" fmla="*/ 83 w 270"/>
                <a:gd name="T25" fmla="*/ 85 h 121"/>
                <a:gd name="T26" fmla="*/ 154 w 270"/>
                <a:gd name="T27" fmla="*/ 54 h 121"/>
                <a:gd name="T28" fmla="*/ 154 w 270"/>
                <a:gd name="T29" fmla="*/ 52 h 121"/>
                <a:gd name="T30" fmla="*/ 199 w 270"/>
                <a:gd name="T31" fmla="*/ 33 h 121"/>
                <a:gd name="T32" fmla="*/ 157 w 270"/>
                <a:gd name="T33" fmla="*/ 52 h 121"/>
                <a:gd name="T34" fmla="*/ 157 w 270"/>
                <a:gd name="T35" fmla="*/ 54 h 121"/>
                <a:gd name="T36" fmla="*/ 199 w 270"/>
                <a:gd name="T37" fmla="*/ 35 h 121"/>
                <a:gd name="T38" fmla="*/ 199 w 270"/>
                <a:gd name="T39" fmla="*/ 33 h 121"/>
                <a:gd name="T40" fmla="*/ 218 w 270"/>
                <a:gd name="T41" fmla="*/ 23 h 121"/>
                <a:gd name="T42" fmla="*/ 202 w 270"/>
                <a:gd name="T43" fmla="*/ 31 h 121"/>
                <a:gd name="T44" fmla="*/ 202 w 270"/>
                <a:gd name="T45" fmla="*/ 35 h 121"/>
                <a:gd name="T46" fmla="*/ 218 w 270"/>
                <a:gd name="T47" fmla="*/ 26 h 121"/>
                <a:gd name="T48" fmla="*/ 218 w 270"/>
                <a:gd name="T49" fmla="*/ 23 h 121"/>
                <a:gd name="T50" fmla="*/ 225 w 270"/>
                <a:gd name="T51" fmla="*/ 21 h 121"/>
                <a:gd name="T52" fmla="*/ 223 w 270"/>
                <a:gd name="T53" fmla="*/ 21 h 121"/>
                <a:gd name="T54" fmla="*/ 223 w 270"/>
                <a:gd name="T55" fmla="*/ 26 h 121"/>
                <a:gd name="T56" fmla="*/ 223 w 270"/>
                <a:gd name="T57" fmla="*/ 23 h 121"/>
                <a:gd name="T58" fmla="*/ 225 w 270"/>
                <a:gd name="T59" fmla="*/ 21 h 121"/>
                <a:gd name="T60" fmla="*/ 270 w 270"/>
                <a:gd name="T61" fmla="*/ 0 h 121"/>
                <a:gd name="T62" fmla="*/ 230 w 270"/>
                <a:gd name="T63" fmla="*/ 19 h 121"/>
                <a:gd name="T64" fmla="*/ 230 w 270"/>
                <a:gd name="T65" fmla="*/ 21 h 121"/>
                <a:gd name="T66" fmla="*/ 268 w 270"/>
                <a:gd name="T67" fmla="*/ 4 h 121"/>
                <a:gd name="T68" fmla="*/ 270 w 270"/>
                <a:gd name="T6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121">
                  <a:moveTo>
                    <a:pt x="0" y="121"/>
                  </a:moveTo>
                  <a:lnTo>
                    <a:pt x="0" y="121"/>
                  </a:lnTo>
                  <a:lnTo>
                    <a:pt x="0" y="121"/>
                  </a:lnTo>
                  <a:lnTo>
                    <a:pt x="0" y="121"/>
                  </a:lnTo>
                  <a:moveTo>
                    <a:pt x="78" y="85"/>
                  </a:moveTo>
                  <a:lnTo>
                    <a:pt x="7" y="116"/>
                  </a:lnTo>
                  <a:lnTo>
                    <a:pt x="5" y="121"/>
                  </a:lnTo>
                  <a:lnTo>
                    <a:pt x="5" y="121"/>
                  </a:lnTo>
                  <a:lnTo>
                    <a:pt x="81" y="87"/>
                  </a:lnTo>
                  <a:lnTo>
                    <a:pt x="78" y="85"/>
                  </a:lnTo>
                  <a:moveTo>
                    <a:pt x="154" y="52"/>
                  </a:moveTo>
                  <a:lnTo>
                    <a:pt x="81" y="83"/>
                  </a:lnTo>
                  <a:lnTo>
                    <a:pt x="83" y="85"/>
                  </a:lnTo>
                  <a:lnTo>
                    <a:pt x="154" y="54"/>
                  </a:lnTo>
                  <a:lnTo>
                    <a:pt x="154" y="52"/>
                  </a:lnTo>
                  <a:moveTo>
                    <a:pt x="199" y="33"/>
                  </a:moveTo>
                  <a:lnTo>
                    <a:pt x="157" y="52"/>
                  </a:lnTo>
                  <a:lnTo>
                    <a:pt x="157" y="54"/>
                  </a:lnTo>
                  <a:lnTo>
                    <a:pt x="199" y="35"/>
                  </a:lnTo>
                  <a:lnTo>
                    <a:pt x="199" y="33"/>
                  </a:lnTo>
                  <a:moveTo>
                    <a:pt x="218" y="23"/>
                  </a:moveTo>
                  <a:lnTo>
                    <a:pt x="202" y="31"/>
                  </a:lnTo>
                  <a:lnTo>
                    <a:pt x="202" y="35"/>
                  </a:lnTo>
                  <a:lnTo>
                    <a:pt x="218" y="26"/>
                  </a:lnTo>
                  <a:lnTo>
                    <a:pt x="218" y="23"/>
                  </a:lnTo>
                  <a:moveTo>
                    <a:pt x="225" y="21"/>
                  </a:moveTo>
                  <a:lnTo>
                    <a:pt x="223" y="21"/>
                  </a:lnTo>
                  <a:lnTo>
                    <a:pt x="223" y="26"/>
                  </a:lnTo>
                  <a:lnTo>
                    <a:pt x="223" y="23"/>
                  </a:lnTo>
                  <a:lnTo>
                    <a:pt x="225" y="21"/>
                  </a:lnTo>
                  <a:moveTo>
                    <a:pt x="270" y="0"/>
                  </a:moveTo>
                  <a:lnTo>
                    <a:pt x="230" y="19"/>
                  </a:lnTo>
                  <a:lnTo>
                    <a:pt x="230" y="21"/>
                  </a:lnTo>
                  <a:lnTo>
                    <a:pt x="268" y="4"/>
                  </a:lnTo>
                  <a:lnTo>
                    <a:pt x="2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8" name="Freeform 909">
              <a:extLst>
                <a:ext uri="{FF2B5EF4-FFF2-40B4-BE49-F238E27FC236}">
                  <a16:creationId xmlns:a16="http://schemas.microsoft.com/office/drawing/2014/main" id="{1DFBF4C6-A9BE-45D1-BBD4-97609BDF1250}"/>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9" name="Freeform 910">
              <a:extLst>
                <a:ext uri="{FF2B5EF4-FFF2-40B4-BE49-F238E27FC236}">
                  <a16:creationId xmlns:a16="http://schemas.microsoft.com/office/drawing/2014/main" id="{978DCBA3-968B-4FF9-802E-F6BA680D9522}"/>
                </a:ext>
              </a:extLst>
            </p:cNvPr>
            <p:cNvSpPr/>
            <p:nvPr/>
          </p:nvSpPr>
          <p:spPr bwMode="auto">
            <a:xfrm>
              <a:off x="1884959" y="5011455"/>
              <a:ext cx="7938" cy="6350"/>
            </a:xfrm>
            <a:custGeom>
              <a:avLst/>
              <a:gdLst>
                <a:gd name="T0" fmla="*/ 3 w 5"/>
                <a:gd name="T1" fmla="*/ 0 h 4"/>
                <a:gd name="T2" fmla="*/ 0 w 5"/>
                <a:gd name="T3" fmla="*/ 2 h 4"/>
                <a:gd name="T4" fmla="*/ 3 w 5"/>
                <a:gd name="T5" fmla="*/ 4 h 4"/>
                <a:gd name="T6" fmla="*/ 5 w 5"/>
                <a:gd name="T7" fmla="*/ 2 h 4"/>
                <a:gd name="T8" fmla="*/ 3 w 5"/>
                <a:gd name="T9" fmla="*/ 0 h 4"/>
              </a:gdLst>
              <a:ahLst/>
              <a:cxnLst>
                <a:cxn ang="0">
                  <a:pos x="T0" y="T1"/>
                </a:cxn>
                <a:cxn ang="0">
                  <a:pos x="T2" y="T3"/>
                </a:cxn>
                <a:cxn ang="0">
                  <a:pos x="T4" y="T5"/>
                </a:cxn>
                <a:cxn ang="0">
                  <a:pos x="T6" y="T7"/>
                </a:cxn>
                <a:cxn ang="0">
                  <a:pos x="T8" y="T9"/>
                </a:cxn>
              </a:cxnLst>
              <a:rect l="0" t="0" r="r" b="b"/>
              <a:pathLst>
                <a:path w="5" h="4">
                  <a:moveTo>
                    <a:pt x="3" y="0"/>
                  </a:moveTo>
                  <a:lnTo>
                    <a:pt x="0" y="2"/>
                  </a:lnTo>
                  <a:lnTo>
                    <a:pt x="3" y="4"/>
                  </a:lnTo>
                  <a:lnTo>
                    <a:pt x="5"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0" name="Freeform 929">
              <a:extLst>
                <a:ext uri="{FF2B5EF4-FFF2-40B4-BE49-F238E27FC236}">
                  <a16:creationId xmlns:a16="http://schemas.microsoft.com/office/drawing/2014/main" id="{EC88C4A7-A572-4EE6-97FD-A4A784F67CE2}"/>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1" name="Freeform 930">
              <a:extLst>
                <a:ext uri="{FF2B5EF4-FFF2-40B4-BE49-F238E27FC236}">
                  <a16:creationId xmlns:a16="http://schemas.microsoft.com/office/drawing/2014/main" id="{A85054BF-ED43-4462-B8D9-8850B2E981EB}"/>
                </a:ext>
              </a:extLst>
            </p:cNvPr>
            <p:cNvSpPr/>
            <p:nvPr/>
          </p:nvSpPr>
          <p:spPr bwMode="auto">
            <a:xfrm>
              <a:off x="1761134" y="5071780"/>
              <a:ext cx="7938" cy="3175"/>
            </a:xfrm>
            <a:custGeom>
              <a:avLst/>
              <a:gdLst>
                <a:gd name="T0" fmla="*/ 5 w 5"/>
                <a:gd name="T1" fmla="*/ 0 h 2"/>
                <a:gd name="T2" fmla="*/ 3 w 5"/>
                <a:gd name="T3" fmla="*/ 0 h 2"/>
                <a:gd name="T4" fmla="*/ 0 w 5"/>
                <a:gd name="T5" fmla="*/ 0 h 2"/>
                <a:gd name="T6" fmla="*/ 0 w 5"/>
                <a:gd name="T7" fmla="*/ 0 h 2"/>
                <a:gd name="T8" fmla="*/ 3 w 5"/>
                <a:gd name="T9" fmla="*/ 2 h 2"/>
                <a:gd name="T10" fmla="*/ 5 w 5"/>
                <a:gd name="T11" fmla="*/ 0 h 2"/>
                <a:gd name="T12" fmla="*/ 5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0"/>
                  </a:moveTo>
                  <a:lnTo>
                    <a:pt x="3" y="0"/>
                  </a:lnTo>
                  <a:lnTo>
                    <a:pt x="0" y="0"/>
                  </a:lnTo>
                  <a:lnTo>
                    <a:pt x="0" y="0"/>
                  </a:lnTo>
                  <a:lnTo>
                    <a:pt x="3" y="2"/>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2" name="Freeform 1682">
              <a:extLst>
                <a:ext uri="{FF2B5EF4-FFF2-40B4-BE49-F238E27FC236}">
                  <a16:creationId xmlns:a16="http://schemas.microsoft.com/office/drawing/2014/main" id="{1540AC69-F056-4062-B9C1-1B411A06BA0B}"/>
                </a:ext>
              </a:extLst>
            </p:cNvPr>
            <p:cNvSpPr>
              <a:spLocks noEditPoints="1"/>
            </p:cNvSpPr>
            <p:nvPr/>
          </p:nvSpPr>
          <p:spPr bwMode="auto">
            <a:xfrm>
              <a:off x="3089872" y="4465354"/>
              <a:ext cx="1920875" cy="38100"/>
            </a:xfrm>
            <a:custGeom>
              <a:avLst/>
              <a:gdLst>
                <a:gd name="T0" fmla="*/ 83 w 1210"/>
                <a:gd name="T1" fmla="*/ 19 h 24"/>
                <a:gd name="T2" fmla="*/ 0 w 1210"/>
                <a:gd name="T3" fmla="*/ 19 h 24"/>
                <a:gd name="T4" fmla="*/ 2 w 1210"/>
                <a:gd name="T5" fmla="*/ 24 h 24"/>
                <a:gd name="T6" fmla="*/ 78 w 1210"/>
                <a:gd name="T7" fmla="*/ 21 h 24"/>
                <a:gd name="T8" fmla="*/ 83 w 1210"/>
                <a:gd name="T9" fmla="*/ 19 h 24"/>
                <a:gd name="T10" fmla="*/ 248 w 1210"/>
                <a:gd name="T11" fmla="*/ 17 h 24"/>
                <a:gd name="T12" fmla="*/ 90 w 1210"/>
                <a:gd name="T13" fmla="*/ 19 h 24"/>
                <a:gd name="T14" fmla="*/ 83 w 1210"/>
                <a:gd name="T15" fmla="*/ 21 h 24"/>
                <a:gd name="T16" fmla="*/ 239 w 1210"/>
                <a:gd name="T17" fmla="*/ 19 h 24"/>
                <a:gd name="T18" fmla="*/ 248 w 1210"/>
                <a:gd name="T19" fmla="*/ 17 h 24"/>
                <a:gd name="T20" fmla="*/ 301 w 1210"/>
                <a:gd name="T21" fmla="*/ 14 h 24"/>
                <a:gd name="T22" fmla="*/ 258 w 1210"/>
                <a:gd name="T23" fmla="*/ 17 h 24"/>
                <a:gd name="T24" fmla="*/ 248 w 1210"/>
                <a:gd name="T25" fmla="*/ 19 h 24"/>
                <a:gd name="T26" fmla="*/ 293 w 1210"/>
                <a:gd name="T27" fmla="*/ 19 h 24"/>
                <a:gd name="T28" fmla="*/ 301 w 1210"/>
                <a:gd name="T29" fmla="*/ 14 h 24"/>
                <a:gd name="T30" fmla="*/ 388 w 1210"/>
                <a:gd name="T31" fmla="*/ 14 h 24"/>
                <a:gd name="T32" fmla="*/ 308 w 1210"/>
                <a:gd name="T33" fmla="*/ 14 h 24"/>
                <a:gd name="T34" fmla="*/ 301 w 1210"/>
                <a:gd name="T35" fmla="*/ 19 h 24"/>
                <a:gd name="T36" fmla="*/ 393 w 1210"/>
                <a:gd name="T37" fmla="*/ 17 h 24"/>
                <a:gd name="T38" fmla="*/ 388 w 1210"/>
                <a:gd name="T39" fmla="*/ 14 h 24"/>
                <a:gd name="T40" fmla="*/ 575 w 1210"/>
                <a:gd name="T41" fmla="*/ 10 h 24"/>
                <a:gd name="T42" fmla="*/ 395 w 1210"/>
                <a:gd name="T43" fmla="*/ 14 h 24"/>
                <a:gd name="T44" fmla="*/ 400 w 1210"/>
                <a:gd name="T45" fmla="*/ 17 h 24"/>
                <a:gd name="T46" fmla="*/ 583 w 1210"/>
                <a:gd name="T47" fmla="*/ 14 h 24"/>
                <a:gd name="T48" fmla="*/ 575 w 1210"/>
                <a:gd name="T49" fmla="*/ 10 h 24"/>
                <a:gd name="T50" fmla="*/ 812 w 1210"/>
                <a:gd name="T51" fmla="*/ 7 h 24"/>
                <a:gd name="T52" fmla="*/ 583 w 1210"/>
                <a:gd name="T53" fmla="*/ 10 h 24"/>
                <a:gd name="T54" fmla="*/ 592 w 1210"/>
                <a:gd name="T55" fmla="*/ 14 h 24"/>
                <a:gd name="T56" fmla="*/ 824 w 1210"/>
                <a:gd name="T57" fmla="*/ 10 h 24"/>
                <a:gd name="T58" fmla="*/ 812 w 1210"/>
                <a:gd name="T59" fmla="*/ 7 h 24"/>
                <a:gd name="T60" fmla="*/ 1199 w 1210"/>
                <a:gd name="T61" fmla="*/ 0 h 24"/>
                <a:gd name="T62" fmla="*/ 824 w 1210"/>
                <a:gd name="T63" fmla="*/ 7 h 24"/>
                <a:gd name="T64" fmla="*/ 834 w 1210"/>
                <a:gd name="T65" fmla="*/ 10 h 24"/>
                <a:gd name="T66" fmla="*/ 1210 w 1210"/>
                <a:gd name="T67" fmla="*/ 2 h 24"/>
                <a:gd name="T68" fmla="*/ 1210 w 1210"/>
                <a:gd name="T69" fmla="*/ 2 h 24"/>
                <a:gd name="T70" fmla="*/ 1210 w 1210"/>
                <a:gd name="T71" fmla="*/ 2 h 24"/>
                <a:gd name="T72" fmla="*/ 1199 w 1210"/>
                <a:gd name="T7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0" h="24">
                  <a:moveTo>
                    <a:pt x="83" y="19"/>
                  </a:moveTo>
                  <a:lnTo>
                    <a:pt x="0" y="19"/>
                  </a:lnTo>
                  <a:lnTo>
                    <a:pt x="2" y="24"/>
                  </a:lnTo>
                  <a:lnTo>
                    <a:pt x="78" y="21"/>
                  </a:lnTo>
                  <a:lnTo>
                    <a:pt x="83" y="19"/>
                  </a:lnTo>
                  <a:moveTo>
                    <a:pt x="248" y="17"/>
                  </a:moveTo>
                  <a:lnTo>
                    <a:pt x="90" y="19"/>
                  </a:lnTo>
                  <a:lnTo>
                    <a:pt x="83" y="21"/>
                  </a:lnTo>
                  <a:lnTo>
                    <a:pt x="239" y="19"/>
                  </a:lnTo>
                  <a:lnTo>
                    <a:pt x="248" y="17"/>
                  </a:lnTo>
                  <a:moveTo>
                    <a:pt x="301" y="14"/>
                  </a:moveTo>
                  <a:lnTo>
                    <a:pt x="258" y="17"/>
                  </a:lnTo>
                  <a:lnTo>
                    <a:pt x="248" y="19"/>
                  </a:lnTo>
                  <a:lnTo>
                    <a:pt x="293" y="19"/>
                  </a:lnTo>
                  <a:lnTo>
                    <a:pt x="301" y="14"/>
                  </a:lnTo>
                  <a:moveTo>
                    <a:pt x="388" y="14"/>
                  </a:moveTo>
                  <a:lnTo>
                    <a:pt x="308" y="14"/>
                  </a:lnTo>
                  <a:lnTo>
                    <a:pt x="301" y="19"/>
                  </a:lnTo>
                  <a:lnTo>
                    <a:pt x="393" y="17"/>
                  </a:lnTo>
                  <a:lnTo>
                    <a:pt x="388" y="14"/>
                  </a:lnTo>
                  <a:moveTo>
                    <a:pt x="575" y="10"/>
                  </a:moveTo>
                  <a:lnTo>
                    <a:pt x="395" y="14"/>
                  </a:lnTo>
                  <a:lnTo>
                    <a:pt x="400" y="17"/>
                  </a:lnTo>
                  <a:lnTo>
                    <a:pt x="583" y="14"/>
                  </a:lnTo>
                  <a:lnTo>
                    <a:pt x="575" y="10"/>
                  </a:lnTo>
                  <a:moveTo>
                    <a:pt x="812" y="7"/>
                  </a:moveTo>
                  <a:lnTo>
                    <a:pt x="583" y="10"/>
                  </a:lnTo>
                  <a:lnTo>
                    <a:pt x="592" y="14"/>
                  </a:lnTo>
                  <a:lnTo>
                    <a:pt x="824" y="10"/>
                  </a:lnTo>
                  <a:lnTo>
                    <a:pt x="812" y="7"/>
                  </a:lnTo>
                  <a:moveTo>
                    <a:pt x="1199" y="0"/>
                  </a:moveTo>
                  <a:lnTo>
                    <a:pt x="824" y="7"/>
                  </a:lnTo>
                  <a:lnTo>
                    <a:pt x="834" y="10"/>
                  </a:lnTo>
                  <a:lnTo>
                    <a:pt x="1210" y="2"/>
                  </a:lnTo>
                  <a:lnTo>
                    <a:pt x="1210" y="2"/>
                  </a:lnTo>
                  <a:lnTo>
                    <a:pt x="1210" y="2"/>
                  </a:lnTo>
                  <a:lnTo>
                    <a:pt x="1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3" name="Freeform 1803">
              <a:extLst>
                <a:ext uri="{FF2B5EF4-FFF2-40B4-BE49-F238E27FC236}">
                  <a16:creationId xmlns:a16="http://schemas.microsoft.com/office/drawing/2014/main" id="{5E48A21D-7351-412E-907B-9319426C679D}"/>
                </a:ext>
              </a:extLst>
            </p:cNvPr>
            <p:cNvSpPr>
              <a:spLocks noEditPoints="1"/>
            </p:cNvSpPr>
            <p:nvPr/>
          </p:nvSpPr>
          <p:spPr bwMode="auto">
            <a:xfrm>
              <a:off x="1307110" y="3130267"/>
              <a:ext cx="966787" cy="1254676"/>
            </a:xfrm>
            <a:custGeom>
              <a:avLst/>
              <a:gdLst>
                <a:gd name="T0" fmla="*/ 507 w 511"/>
                <a:gd name="T1" fmla="*/ 651 h 663"/>
                <a:gd name="T2" fmla="*/ 507 w 511"/>
                <a:gd name="T3" fmla="*/ 656 h 663"/>
                <a:gd name="T4" fmla="*/ 511 w 511"/>
                <a:gd name="T5" fmla="*/ 663 h 663"/>
                <a:gd name="T6" fmla="*/ 511 w 511"/>
                <a:gd name="T7" fmla="*/ 656 h 663"/>
                <a:gd name="T8" fmla="*/ 507 w 511"/>
                <a:gd name="T9" fmla="*/ 651 h 663"/>
                <a:gd name="T10" fmla="*/ 0 w 511"/>
                <a:gd name="T11" fmla="*/ 0 h 663"/>
                <a:gd name="T12" fmla="*/ 4 w 511"/>
                <a:gd name="T13" fmla="*/ 9 h 663"/>
                <a:gd name="T14" fmla="*/ 504 w 511"/>
                <a:gd name="T15" fmla="*/ 651 h 663"/>
                <a:gd name="T16" fmla="*/ 504 w 511"/>
                <a:gd name="T17" fmla="*/ 647 h 663"/>
                <a:gd name="T18" fmla="*/ 2 w 511"/>
                <a:gd name="T19" fmla="*/ 2 h 663"/>
                <a:gd name="T20" fmla="*/ 0 w 511"/>
                <a:gd name="T21"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1" h="663">
                  <a:moveTo>
                    <a:pt x="507" y="651"/>
                  </a:moveTo>
                  <a:lnTo>
                    <a:pt x="507" y="656"/>
                  </a:lnTo>
                  <a:lnTo>
                    <a:pt x="511" y="663"/>
                  </a:lnTo>
                  <a:lnTo>
                    <a:pt x="511" y="656"/>
                  </a:lnTo>
                  <a:lnTo>
                    <a:pt x="507" y="651"/>
                  </a:lnTo>
                  <a:close/>
                  <a:moveTo>
                    <a:pt x="0" y="0"/>
                  </a:moveTo>
                  <a:lnTo>
                    <a:pt x="4" y="9"/>
                  </a:lnTo>
                  <a:lnTo>
                    <a:pt x="504" y="651"/>
                  </a:lnTo>
                  <a:lnTo>
                    <a:pt x="504" y="647"/>
                  </a:lnTo>
                  <a:lnTo>
                    <a:pt x="2" y="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24" name="Rectangle 1805">
              <a:extLst>
                <a:ext uri="{FF2B5EF4-FFF2-40B4-BE49-F238E27FC236}">
                  <a16:creationId xmlns:a16="http://schemas.microsoft.com/office/drawing/2014/main" id="{6295CFD0-0C23-495D-9853-65893773B034}"/>
                </a:ext>
              </a:extLst>
            </p:cNvPr>
            <p:cNvSpPr>
              <a:spLocks noChangeArrowheads="1"/>
            </p:cNvSpPr>
            <p:nvPr/>
          </p:nvSpPr>
          <p:spPr bwMode="auto">
            <a:xfrm>
              <a:off x="1299172" y="3122329"/>
              <a:ext cx="1588"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5" name="Freeform 1806">
              <a:extLst>
                <a:ext uri="{FF2B5EF4-FFF2-40B4-BE49-F238E27FC236}">
                  <a16:creationId xmlns:a16="http://schemas.microsoft.com/office/drawing/2014/main" id="{B550A90F-6CF0-42FB-9CAB-FBC43C2E2EF9}"/>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6" name="Freeform 1809">
              <a:extLst>
                <a:ext uri="{FF2B5EF4-FFF2-40B4-BE49-F238E27FC236}">
                  <a16:creationId xmlns:a16="http://schemas.microsoft.com/office/drawing/2014/main" id="{A9FB6049-D0A4-4AAA-BB3D-AA303C8ADC76}"/>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Freeform 1810">
              <a:extLst>
                <a:ext uri="{FF2B5EF4-FFF2-40B4-BE49-F238E27FC236}">
                  <a16:creationId xmlns:a16="http://schemas.microsoft.com/office/drawing/2014/main" id="{DD9E439E-FF2F-4A50-A307-67D141D3865A}"/>
                </a:ext>
              </a:extLst>
            </p:cNvPr>
            <p:cNvSpPr/>
            <p:nvPr/>
          </p:nvSpPr>
          <p:spPr bwMode="auto">
            <a:xfrm>
              <a:off x="1307110" y="3130267"/>
              <a:ext cx="6350" cy="14288"/>
            </a:xfrm>
            <a:custGeom>
              <a:avLst/>
              <a:gdLst>
                <a:gd name="T0" fmla="*/ 0 w 4"/>
                <a:gd name="T1" fmla="*/ 0 h 9"/>
                <a:gd name="T2" fmla="*/ 0 w 4"/>
                <a:gd name="T3" fmla="*/ 4 h 9"/>
                <a:gd name="T4" fmla="*/ 4 w 4"/>
                <a:gd name="T5" fmla="*/ 9 h 9"/>
                <a:gd name="T6" fmla="*/ 0 w 4"/>
                <a:gd name="T7" fmla="*/ 0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0" y="4"/>
                  </a:lnTo>
                  <a:lnTo>
                    <a:pt x="4" y="9"/>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Freeform 1811">
              <a:extLst>
                <a:ext uri="{FF2B5EF4-FFF2-40B4-BE49-F238E27FC236}">
                  <a16:creationId xmlns:a16="http://schemas.microsoft.com/office/drawing/2014/main" id="{A19B6CC8-2249-4C78-8400-8CE55787DBEA}"/>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9" name="Freeform 1812">
              <a:extLst>
                <a:ext uri="{FF2B5EF4-FFF2-40B4-BE49-F238E27FC236}">
                  <a16:creationId xmlns:a16="http://schemas.microsoft.com/office/drawing/2014/main" id="{72B2BF80-3DD5-4107-B8D3-FFE4E294D4A6}"/>
                </a:ext>
              </a:extLst>
            </p:cNvPr>
            <p:cNvSpPr/>
            <p:nvPr/>
          </p:nvSpPr>
          <p:spPr bwMode="auto">
            <a:xfrm>
              <a:off x="1299172" y="3122329"/>
              <a:ext cx="7938" cy="14288"/>
            </a:xfrm>
            <a:custGeom>
              <a:avLst/>
              <a:gdLst>
                <a:gd name="T0" fmla="*/ 0 w 5"/>
                <a:gd name="T1" fmla="*/ 0 h 9"/>
                <a:gd name="T2" fmla="*/ 0 w 5"/>
                <a:gd name="T3" fmla="*/ 0 h 9"/>
                <a:gd name="T4" fmla="*/ 0 w 5"/>
                <a:gd name="T5" fmla="*/ 2 h 9"/>
                <a:gd name="T6" fmla="*/ 5 w 5"/>
                <a:gd name="T7" fmla="*/ 9 h 9"/>
                <a:gd name="T8" fmla="*/ 5 w 5"/>
                <a:gd name="T9" fmla="*/ 5 h 9"/>
                <a:gd name="T10" fmla="*/ 0 w 5"/>
                <a:gd name="T11" fmla="*/ 2 h 9"/>
                <a:gd name="T12" fmla="*/ 0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0"/>
                  </a:moveTo>
                  <a:lnTo>
                    <a:pt x="0" y="0"/>
                  </a:lnTo>
                  <a:lnTo>
                    <a:pt x="0" y="2"/>
                  </a:lnTo>
                  <a:lnTo>
                    <a:pt x="5" y="9"/>
                  </a:lnTo>
                  <a:lnTo>
                    <a:pt x="5" y="5"/>
                  </a:lnTo>
                  <a:lnTo>
                    <a:pt x="0" y="2"/>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Freeform 1882">
              <a:extLst>
                <a:ext uri="{FF2B5EF4-FFF2-40B4-BE49-F238E27FC236}">
                  <a16:creationId xmlns:a16="http://schemas.microsoft.com/office/drawing/2014/main" id="{360833EF-2E2C-4E96-B45C-52F40ABA82B8}"/>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close/>
                  <a:moveTo>
                    <a:pt x="462" y="10"/>
                  </a:moveTo>
                  <a:lnTo>
                    <a:pt x="348" y="24"/>
                  </a:lnTo>
                  <a:lnTo>
                    <a:pt x="350" y="26"/>
                  </a:lnTo>
                  <a:lnTo>
                    <a:pt x="464" y="12"/>
                  </a:lnTo>
                  <a:lnTo>
                    <a:pt x="462" y="10"/>
                  </a:lnTo>
                  <a:close/>
                  <a:moveTo>
                    <a:pt x="495" y="5"/>
                  </a:moveTo>
                  <a:lnTo>
                    <a:pt x="464" y="10"/>
                  </a:lnTo>
                  <a:lnTo>
                    <a:pt x="466" y="12"/>
                  </a:lnTo>
                  <a:lnTo>
                    <a:pt x="495" y="10"/>
                  </a:lnTo>
                  <a:lnTo>
                    <a:pt x="495" y="5"/>
                  </a:lnTo>
                  <a:close/>
                  <a:moveTo>
                    <a:pt x="540" y="0"/>
                  </a:moveTo>
                  <a:lnTo>
                    <a:pt x="497" y="5"/>
                  </a:lnTo>
                  <a:lnTo>
                    <a:pt x="497" y="7"/>
                  </a:lnTo>
                  <a:lnTo>
                    <a:pt x="542" y="2"/>
                  </a:lnTo>
                  <a:lnTo>
                    <a:pt x="54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1" name="Freeform 1883">
              <a:extLst>
                <a:ext uri="{FF2B5EF4-FFF2-40B4-BE49-F238E27FC236}">
                  <a16:creationId xmlns:a16="http://schemas.microsoft.com/office/drawing/2014/main" id="{35614758-6B1B-44C3-A8B9-D14D339FBCC4}"/>
                </a:ext>
              </a:extLst>
            </p:cNvPr>
            <p:cNvSpPr>
              <a:spLocks noEditPoints="1"/>
            </p:cNvSpPr>
            <p:nvPr/>
          </p:nvSpPr>
          <p:spPr bwMode="auto">
            <a:xfrm>
              <a:off x="1307109" y="4536792"/>
              <a:ext cx="860425" cy="112713"/>
            </a:xfrm>
            <a:custGeom>
              <a:avLst/>
              <a:gdLst>
                <a:gd name="T0" fmla="*/ 346 w 542"/>
                <a:gd name="T1" fmla="*/ 24 h 71"/>
                <a:gd name="T2" fmla="*/ 4 w 542"/>
                <a:gd name="T3" fmla="*/ 69 h 71"/>
                <a:gd name="T4" fmla="*/ 0 w 542"/>
                <a:gd name="T5" fmla="*/ 71 h 71"/>
                <a:gd name="T6" fmla="*/ 4 w 542"/>
                <a:gd name="T7" fmla="*/ 71 h 71"/>
                <a:gd name="T8" fmla="*/ 348 w 542"/>
                <a:gd name="T9" fmla="*/ 29 h 71"/>
                <a:gd name="T10" fmla="*/ 346 w 542"/>
                <a:gd name="T11" fmla="*/ 24 h 71"/>
                <a:gd name="T12" fmla="*/ 462 w 542"/>
                <a:gd name="T13" fmla="*/ 10 h 71"/>
                <a:gd name="T14" fmla="*/ 348 w 542"/>
                <a:gd name="T15" fmla="*/ 24 h 71"/>
                <a:gd name="T16" fmla="*/ 350 w 542"/>
                <a:gd name="T17" fmla="*/ 26 h 71"/>
                <a:gd name="T18" fmla="*/ 464 w 542"/>
                <a:gd name="T19" fmla="*/ 12 h 71"/>
                <a:gd name="T20" fmla="*/ 462 w 542"/>
                <a:gd name="T21" fmla="*/ 10 h 71"/>
                <a:gd name="T22" fmla="*/ 495 w 542"/>
                <a:gd name="T23" fmla="*/ 5 h 71"/>
                <a:gd name="T24" fmla="*/ 464 w 542"/>
                <a:gd name="T25" fmla="*/ 10 h 71"/>
                <a:gd name="T26" fmla="*/ 466 w 542"/>
                <a:gd name="T27" fmla="*/ 12 h 71"/>
                <a:gd name="T28" fmla="*/ 495 w 542"/>
                <a:gd name="T29" fmla="*/ 10 h 71"/>
                <a:gd name="T30" fmla="*/ 495 w 542"/>
                <a:gd name="T31" fmla="*/ 5 h 71"/>
                <a:gd name="T32" fmla="*/ 540 w 542"/>
                <a:gd name="T33" fmla="*/ 0 h 71"/>
                <a:gd name="T34" fmla="*/ 497 w 542"/>
                <a:gd name="T35" fmla="*/ 5 h 71"/>
                <a:gd name="T36" fmla="*/ 497 w 542"/>
                <a:gd name="T37" fmla="*/ 7 h 71"/>
                <a:gd name="T38" fmla="*/ 542 w 542"/>
                <a:gd name="T39" fmla="*/ 2 h 71"/>
                <a:gd name="T40" fmla="*/ 540 w 542"/>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2" h="71">
                  <a:moveTo>
                    <a:pt x="346" y="24"/>
                  </a:moveTo>
                  <a:lnTo>
                    <a:pt x="4" y="69"/>
                  </a:lnTo>
                  <a:lnTo>
                    <a:pt x="0" y="71"/>
                  </a:lnTo>
                  <a:lnTo>
                    <a:pt x="4" y="71"/>
                  </a:lnTo>
                  <a:lnTo>
                    <a:pt x="348" y="29"/>
                  </a:lnTo>
                  <a:lnTo>
                    <a:pt x="346" y="24"/>
                  </a:lnTo>
                  <a:moveTo>
                    <a:pt x="462" y="10"/>
                  </a:moveTo>
                  <a:lnTo>
                    <a:pt x="348" y="24"/>
                  </a:lnTo>
                  <a:lnTo>
                    <a:pt x="350" y="26"/>
                  </a:lnTo>
                  <a:lnTo>
                    <a:pt x="464" y="12"/>
                  </a:lnTo>
                  <a:lnTo>
                    <a:pt x="462" y="10"/>
                  </a:lnTo>
                  <a:moveTo>
                    <a:pt x="495" y="5"/>
                  </a:moveTo>
                  <a:lnTo>
                    <a:pt x="464" y="10"/>
                  </a:lnTo>
                  <a:lnTo>
                    <a:pt x="466" y="12"/>
                  </a:lnTo>
                  <a:lnTo>
                    <a:pt x="495" y="10"/>
                  </a:lnTo>
                  <a:lnTo>
                    <a:pt x="495" y="5"/>
                  </a:lnTo>
                  <a:moveTo>
                    <a:pt x="540" y="0"/>
                  </a:moveTo>
                  <a:lnTo>
                    <a:pt x="497" y="5"/>
                  </a:lnTo>
                  <a:lnTo>
                    <a:pt x="497" y="7"/>
                  </a:lnTo>
                  <a:lnTo>
                    <a:pt x="542" y="2"/>
                  </a:lnTo>
                  <a:lnTo>
                    <a:pt x="5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2" name="Freeform 1884">
              <a:extLst>
                <a:ext uri="{FF2B5EF4-FFF2-40B4-BE49-F238E27FC236}">
                  <a16:creationId xmlns:a16="http://schemas.microsoft.com/office/drawing/2014/main" id="{4CF35E5D-14B0-49B4-9C1B-2B9399E2ACF1}"/>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3" name="Freeform 1885">
              <a:extLst>
                <a:ext uri="{FF2B5EF4-FFF2-40B4-BE49-F238E27FC236}">
                  <a16:creationId xmlns:a16="http://schemas.microsoft.com/office/drawing/2014/main" id="{8CB7088F-BBCC-4D75-B2EA-C9ECCDA1498A}"/>
                </a:ext>
              </a:extLst>
            </p:cNvPr>
            <p:cNvSpPr/>
            <p:nvPr/>
          </p:nvSpPr>
          <p:spPr bwMode="auto">
            <a:xfrm>
              <a:off x="1856384" y="4574892"/>
              <a:ext cx="6350" cy="7938"/>
            </a:xfrm>
            <a:custGeom>
              <a:avLst/>
              <a:gdLst>
                <a:gd name="T0" fmla="*/ 2 w 4"/>
                <a:gd name="T1" fmla="*/ 0 h 5"/>
                <a:gd name="T2" fmla="*/ 0 w 4"/>
                <a:gd name="T3" fmla="*/ 0 h 5"/>
                <a:gd name="T4" fmla="*/ 2 w 4"/>
                <a:gd name="T5" fmla="*/ 5 h 5"/>
                <a:gd name="T6" fmla="*/ 4 w 4"/>
                <a:gd name="T7" fmla="*/ 2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4" name="Freeform 1890">
              <a:extLst>
                <a:ext uri="{FF2B5EF4-FFF2-40B4-BE49-F238E27FC236}">
                  <a16:creationId xmlns:a16="http://schemas.microsoft.com/office/drawing/2014/main" id="{A5827AC3-B708-42D0-90BF-2331009E984D}"/>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5" name="Freeform 1891">
              <a:extLst>
                <a:ext uri="{FF2B5EF4-FFF2-40B4-BE49-F238E27FC236}">
                  <a16:creationId xmlns:a16="http://schemas.microsoft.com/office/drawing/2014/main" id="{5F06B7F8-0CAE-41EE-A6E3-554A9318566E}"/>
                </a:ext>
              </a:extLst>
            </p:cNvPr>
            <p:cNvSpPr/>
            <p:nvPr/>
          </p:nvSpPr>
          <p:spPr bwMode="auto">
            <a:xfrm>
              <a:off x="1307109" y="4649504"/>
              <a:ext cx="6350" cy="4763"/>
            </a:xfrm>
            <a:custGeom>
              <a:avLst/>
              <a:gdLst>
                <a:gd name="T0" fmla="*/ 0 w 4"/>
                <a:gd name="T1" fmla="*/ 0 h 3"/>
                <a:gd name="T2" fmla="*/ 0 w 4"/>
                <a:gd name="T3" fmla="*/ 0 h 3"/>
                <a:gd name="T4" fmla="*/ 0 w 4"/>
                <a:gd name="T5" fmla="*/ 3 h 3"/>
                <a:gd name="T6" fmla="*/ 4 w 4"/>
                <a:gd name="T7" fmla="*/ 0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0" y="3"/>
                  </a:lnTo>
                  <a:lnTo>
                    <a:pt x="4"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6" name="Freeform 1892">
              <a:extLst>
                <a:ext uri="{FF2B5EF4-FFF2-40B4-BE49-F238E27FC236}">
                  <a16:creationId xmlns:a16="http://schemas.microsoft.com/office/drawing/2014/main" id="{5D2ECCCC-2ED0-425D-BFAA-5BD3AA9B0478}"/>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7" name="Freeform 1893">
              <a:extLst>
                <a:ext uri="{FF2B5EF4-FFF2-40B4-BE49-F238E27FC236}">
                  <a16:creationId xmlns:a16="http://schemas.microsoft.com/office/drawing/2014/main" id="{6D9DA28D-51F9-48EC-B764-B468EC472B54}"/>
                </a:ext>
              </a:extLst>
            </p:cNvPr>
            <p:cNvSpPr/>
            <p:nvPr/>
          </p:nvSpPr>
          <p:spPr bwMode="auto">
            <a:xfrm>
              <a:off x="1299172" y="4649504"/>
              <a:ext cx="7937" cy="4763"/>
            </a:xfrm>
            <a:custGeom>
              <a:avLst/>
              <a:gdLst>
                <a:gd name="T0" fmla="*/ 0 w 5"/>
                <a:gd name="T1" fmla="*/ 0 h 3"/>
                <a:gd name="T2" fmla="*/ 0 w 5"/>
                <a:gd name="T3" fmla="*/ 3 h 3"/>
                <a:gd name="T4" fmla="*/ 5 w 5"/>
                <a:gd name="T5" fmla="*/ 3 h 3"/>
                <a:gd name="T6" fmla="*/ 5 w 5"/>
                <a:gd name="T7" fmla="*/ 0 h 3"/>
                <a:gd name="T8" fmla="*/ 2 w 5"/>
                <a:gd name="T9" fmla="*/ 3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3"/>
                  </a:lnTo>
                  <a:lnTo>
                    <a:pt x="5" y="3"/>
                  </a:lnTo>
                  <a:lnTo>
                    <a:pt x="5" y="0"/>
                  </a:lnTo>
                  <a:lnTo>
                    <a:pt x="2" y="3"/>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8" name="Freeform 1951">
              <a:extLst>
                <a:ext uri="{FF2B5EF4-FFF2-40B4-BE49-F238E27FC236}">
                  <a16:creationId xmlns:a16="http://schemas.microsoft.com/office/drawing/2014/main" id="{2CAE10F6-0F79-4F75-964D-FB0A64DB6F15}"/>
                </a:ext>
              </a:extLst>
            </p:cNvPr>
            <p:cNvSpPr>
              <a:spLocks noEditPoints="1"/>
            </p:cNvSpPr>
            <p:nvPr/>
          </p:nvSpPr>
          <p:spPr bwMode="auto">
            <a:xfrm>
              <a:off x="2488209" y="2309529"/>
              <a:ext cx="269875" cy="1568450"/>
            </a:xfrm>
            <a:custGeom>
              <a:avLst/>
              <a:gdLst>
                <a:gd name="T0" fmla="*/ 21 w 170"/>
                <a:gd name="T1" fmla="*/ 875 h 988"/>
                <a:gd name="T2" fmla="*/ 0 w 170"/>
                <a:gd name="T3" fmla="*/ 988 h 988"/>
                <a:gd name="T4" fmla="*/ 2 w 170"/>
                <a:gd name="T5" fmla="*/ 988 h 988"/>
                <a:gd name="T6" fmla="*/ 21 w 170"/>
                <a:gd name="T7" fmla="*/ 877 h 988"/>
                <a:gd name="T8" fmla="*/ 21 w 170"/>
                <a:gd name="T9" fmla="*/ 875 h 988"/>
                <a:gd name="T10" fmla="*/ 59 w 170"/>
                <a:gd name="T11" fmla="*/ 640 h 988"/>
                <a:gd name="T12" fmla="*/ 21 w 170"/>
                <a:gd name="T13" fmla="*/ 870 h 988"/>
                <a:gd name="T14" fmla="*/ 21 w 170"/>
                <a:gd name="T15" fmla="*/ 872 h 988"/>
                <a:gd name="T16" fmla="*/ 61 w 170"/>
                <a:gd name="T17" fmla="*/ 642 h 988"/>
                <a:gd name="T18" fmla="*/ 59 w 170"/>
                <a:gd name="T19" fmla="*/ 640 h 988"/>
                <a:gd name="T20" fmla="*/ 109 w 170"/>
                <a:gd name="T21" fmla="*/ 356 h 988"/>
                <a:gd name="T22" fmla="*/ 61 w 170"/>
                <a:gd name="T23" fmla="*/ 630 h 988"/>
                <a:gd name="T24" fmla="*/ 61 w 170"/>
                <a:gd name="T25" fmla="*/ 635 h 988"/>
                <a:gd name="T26" fmla="*/ 109 w 170"/>
                <a:gd name="T27" fmla="*/ 365 h 988"/>
                <a:gd name="T28" fmla="*/ 109 w 170"/>
                <a:gd name="T29" fmla="*/ 356 h 988"/>
                <a:gd name="T30" fmla="*/ 118 w 170"/>
                <a:gd name="T31" fmla="*/ 308 h 988"/>
                <a:gd name="T32" fmla="*/ 111 w 170"/>
                <a:gd name="T33" fmla="*/ 341 h 988"/>
                <a:gd name="T34" fmla="*/ 111 w 170"/>
                <a:gd name="T35" fmla="*/ 351 h 988"/>
                <a:gd name="T36" fmla="*/ 118 w 170"/>
                <a:gd name="T37" fmla="*/ 308 h 988"/>
                <a:gd name="T38" fmla="*/ 132 w 170"/>
                <a:gd name="T39" fmla="*/ 213 h 988"/>
                <a:gd name="T40" fmla="*/ 128 w 170"/>
                <a:gd name="T41" fmla="*/ 244 h 988"/>
                <a:gd name="T42" fmla="*/ 132 w 170"/>
                <a:gd name="T43" fmla="*/ 220 h 988"/>
                <a:gd name="T44" fmla="*/ 132 w 170"/>
                <a:gd name="T45" fmla="*/ 213 h 988"/>
                <a:gd name="T46" fmla="*/ 149 w 170"/>
                <a:gd name="T47" fmla="*/ 109 h 988"/>
                <a:gd name="T48" fmla="*/ 135 w 170"/>
                <a:gd name="T49" fmla="*/ 194 h 988"/>
                <a:gd name="T50" fmla="*/ 135 w 170"/>
                <a:gd name="T51" fmla="*/ 206 h 988"/>
                <a:gd name="T52" fmla="*/ 137 w 170"/>
                <a:gd name="T53" fmla="*/ 202 h 988"/>
                <a:gd name="T54" fmla="*/ 149 w 170"/>
                <a:gd name="T55" fmla="*/ 126 h 988"/>
                <a:gd name="T56" fmla="*/ 149 w 170"/>
                <a:gd name="T57" fmla="*/ 109 h 988"/>
                <a:gd name="T58" fmla="*/ 168 w 170"/>
                <a:gd name="T59" fmla="*/ 17 h 988"/>
                <a:gd name="T60" fmla="*/ 156 w 170"/>
                <a:gd name="T61" fmla="*/ 74 h 988"/>
                <a:gd name="T62" fmla="*/ 154 w 170"/>
                <a:gd name="T63" fmla="*/ 88 h 988"/>
                <a:gd name="T64" fmla="*/ 154 w 170"/>
                <a:gd name="T65" fmla="*/ 88 h 988"/>
                <a:gd name="T66" fmla="*/ 154 w 170"/>
                <a:gd name="T67" fmla="*/ 107 h 988"/>
                <a:gd name="T68" fmla="*/ 168 w 170"/>
                <a:gd name="T69" fmla="*/ 24 h 988"/>
                <a:gd name="T70" fmla="*/ 168 w 170"/>
                <a:gd name="T71" fmla="*/ 17 h 988"/>
                <a:gd name="T72" fmla="*/ 170 w 170"/>
                <a:gd name="T73" fmla="*/ 0 h 988"/>
                <a:gd name="T74" fmla="*/ 170 w 170"/>
                <a:gd name="T75" fmla="*/ 0 h 988"/>
                <a:gd name="T76" fmla="*/ 170 w 170"/>
                <a:gd name="T77" fmla="*/ 0 h 988"/>
                <a:gd name="T78" fmla="*/ 170 w 170"/>
                <a:gd name="T79" fmla="*/ 0 h 988"/>
                <a:gd name="T80" fmla="*/ 168 w 170"/>
                <a:gd name="T81" fmla="*/ 0 h 988"/>
                <a:gd name="T82" fmla="*/ 168 w 170"/>
                <a:gd name="T83" fmla="*/ 0 h 988"/>
                <a:gd name="T84" fmla="*/ 168 w 170"/>
                <a:gd name="T85" fmla="*/ 0 h 988"/>
                <a:gd name="T86" fmla="*/ 168 w 170"/>
                <a:gd name="T8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988">
                  <a:moveTo>
                    <a:pt x="21" y="875"/>
                  </a:moveTo>
                  <a:lnTo>
                    <a:pt x="0" y="988"/>
                  </a:lnTo>
                  <a:lnTo>
                    <a:pt x="2" y="988"/>
                  </a:lnTo>
                  <a:lnTo>
                    <a:pt x="21" y="877"/>
                  </a:lnTo>
                  <a:lnTo>
                    <a:pt x="21" y="875"/>
                  </a:lnTo>
                  <a:moveTo>
                    <a:pt x="59" y="640"/>
                  </a:moveTo>
                  <a:lnTo>
                    <a:pt x="21" y="870"/>
                  </a:lnTo>
                  <a:lnTo>
                    <a:pt x="21" y="872"/>
                  </a:lnTo>
                  <a:lnTo>
                    <a:pt x="61" y="642"/>
                  </a:lnTo>
                  <a:lnTo>
                    <a:pt x="59" y="640"/>
                  </a:lnTo>
                  <a:moveTo>
                    <a:pt x="109" y="356"/>
                  </a:moveTo>
                  <a:lnTo>
                    <a:pt x="61" y="630"/>
                  </a:lnTo>
                  <a:lnTo>
                    <a:pt x="61" y="635"/>
                  </a:lnTo>
                  <a:lnTo>
                    <a:pt x="109" y="365"/>
                  </a:lnTo>
                  <a:lnTo>
                    <a:pt x="109" y="356"/>
                  </a:lnTo>
                  <a:moveTo>
                    <a:pt x="118" y="308"/>
                  </a:moveTo>
                  <a:lnTo>
                    <a:pt x="111" y="341"/>
                  </a:lnTo>
                  <a:lnTo>
                    <a:pt x="111" y="351"/>
                  </a:lnTo>
                  <a:lnTo>
                    <a:pt x="118" y="308"/>
                  </a:lnTo>
                  <a:moveTo>
                    <a:pt x="132" y="213"/>
                  </a:moveTo>
                  <a:lnTo>
                    <a:pt x="128" y="244"/>
                  </a:lnTo>
                  <a:lnTo>
                    <a:pt x="132" y="220"/>
                  </a:lnTo>
                  <a:lnTo>
                    <a:pt x="132" y="213"/>
                  </a:lnTo>
                  <a:moveTo>
                    <a:pt x="149" y="109"/>
                  </a:moveTo>
                  <a:lnTo>
                    <a:pt x="135" y="194"/>
                  </a:lnTo>
                  <a:lnTo>
                    <a:pt x="135" y="206"/>
                  </a:lnTo>
                  <a:lnTo>
                    <a:pt x="137" y="202"/>
                  </a:lnTo>
                  <a:lnTo>
                    <a:pt x="149" y="126"/>
                  </a:lnTo>
                  <a:lnTo>
                    <a:pt x="149" y="109"/>
                  </a:lnTo>
                  <a:moveTo>
                    <a:pt x="168" y="17"/>
                  </a:moveTo>
                  <a:lnTo>
                    <a:pt x="156" y="74"/>
                  </a:lnTo>
                  <a:lnTo>
                    <a:pt x="154" y="88"/>
                  </a:lnTo>
                  <a:lnTo>
                    <a:pt x="154" y="88"/>
                  </a:lnTo>
                  <a:lnTo>
                    <a:pt x="154" y="107"/>
                  </a:lnTo>
                  <a:lnTo>
                    <a:pt x="168" y="24"/>
                  </a:lnTo>
                  <a:lnTo>
                    <a:pt x="168" y="17"/>
                  </a:lnTo>
                  <a:moveTo>
                    <a:pt x="170" y="0"/>
                  </a:moveTo>
                  <a:lnTo>
                    <a:pt x="170" y="0"/>
                  </a:lnTo>
                  <a:lnTo>
                    <a:pt x="170" y="0"/>
                  </a:lnTo>
                  <a:lnTo>
                    <a:pt x="170" y="0"/>
                  </a:lnTo>
                  <a:moveTo>
                    <a:pt x="168" y="0"/>
                  </a:moveTo>
                  <a:lnTo>
                    <a:pt x="168" y="0"/>
                  </a:lnTo>
                  <a:lnTo>
                    <a:pt x="168" y="0"/>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39" name="Freeform 2340">
              <a:extLst>
                <a:ext uri="{FF2B5EF4-FFF2-40B4-BE49-F238E27FC236}">
                  <a16:creationId xmlns:a16="http://schemas.microsoft.com/office/drawing/2014/main" id="{F2A7E32F-CCDD-4D01-8321-16E1069A86DD}"/>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close/>
                  <a:moveTo>
                    <a:pt x="0" y="290"/>
                  </a:moveTo>
                  <a:lnTo>
                    <a:pt x="0" y="290"/>
                  </a:lnTo>
                  <a:lnTo>
                    <a:pt x="0" y="290"/>
                  </a:lnTo>
                  <a:lnTo>
                    <a:pt x="0" y="290"/>
                  </a:lnTo>
                  <a:close/>
                  <a:moveTo>
                    <a:pt x="55" y="240"/>
                  </a:moveTo>
                  <a:lnTo>
                    <a:pt x="19" y="271"/>
                  </a:lnTo>
                  <a:lnTo>
                    <a:pt x="7" y="285"/>
                  </a:lnTo>
                  <a:lnTo>
                    <a:pt x="7" y="285"/>
                  </a:lnTo>
                  <a:lnTo>
                    <a:pt x="57" y="240"/>
                  </a:lnTo>
                  <a:lnTo>
                    <a:pt x="55" y="240"/>
                  </a:lnTo>
                  <a:close/>
                  <a:moveTo>
                    <a:pt x="133" y="166"/>
                  </a:moveTo>
                  <a:lnTo>
                    <a:pt x="57" y="237"/>
                  </a:lnTo>
                  <a:lnTo>
                    <a:pt x="60" y="240"/>
                  </a:lnTo>
                  <a:lnTo>
                    <a:pt x="135" y="171"/>
                  </a:lnTo>
                  <a:lnTo>
                    <a:pt x="133" y="166"/>
                  </a:lnTo>
                  <a:close/>
                  <a:moveTo>
                    <a:pt x="166" y="138"/>
                  </a:moveTo>
                  <a:lnTo>
                    <a:pt x="135" y="166"/>
                  </a:lnTo>
                  <a:lnTo>
                    <a:pt x="135" y="169"/>
                  </a:lnTo>
                  <a:lnTo>
                    <a:pt x="169" y="140"/>
                  </a:lnTo>
                  <a:lnTo>
                    <a:pt x="166" y="138"/>
                  </a:lnTo>
                  <a:close/>
                  <a:moveTo>
                    <a:pt x="202" y="105"/>
                  </a:moveTo>
                  <a:lnTo>
                    <a:pt x="169" y="136"/>
                  </a:lnTo>
                  <a:lnTo>
                    <a:pt x="171" y="138"/>
                  </a:lnTo>
                  <a:lnTo>
                    <a:pt x="202" y="107"/>
                  </a:lnTo>
                  <a:lnTo>
                    <a:pt x="202" y="105"/>
                  </a:lnTo>
                  <a:close/>
                  <a:moveTo>
                    <a:pt x="235" y="76"/>
                  </a:moveTo>
                  <a:lnTo>
                    <a:pt x="206" y="102"/>
                  </a:lnTo>
                  <a:lnTo>
                    <a:pt x="206" y="105"/>
                  </a:lnTo>
                  <a:lnTo>
                    <a:pt x="235" y="79"/>
                  </a:lnTo>
                  <a:lnTo>
                    <a:pt x="235" y="76"/>
                  </a:lnTo>
                  <a:close/>
                  <a:moveTo>
                    <a:pt x="244" y="67"/>
                  </a:moveTo>
                  <a:lnTo>
                    <a:pt x="237" y="74"/>
                  </a:lnTo>
                  <a:lnTo>
                    <a:pt x="237" y="76"/>
                  </a:lnTo>
                  <a:lnTo>
                    <a:pt x="242" y="72"/>
                  </a:lnTo>
                  <a:lnTo>
                    <a:pt x="244" y="67"/>
                  </a:lnTo>
                  <a:close/>
                  <a:moveTo>
                    <a:pt x="256" y="55"/>
                  </a:moveTo>
                  <a:lnTo>
                    <a:pt x="247" y="64"/>
                  </a:lnTo>
                  <a:lnTo>
                    <a:pt x="247" y="69"/>
                  </a:lnTo>
                  <a:lnTo>
                    <a:pt x="254" y="60"/>
                  </a:lnTo>
                  <a:lnTo>
                    <a:pt x="256" y="55"/>
                  </a:lnTo>
                  <a:close/>
                  <a:moveTo>
                    <a:pt x="261" y="50"/>
                  </a:moveTo>
                  <a:lnTo>
                    <a:pt x="259" y="53"/>
                  </a:lnTo>
                  <a:lnTo>
                    <a:pt x="259" y="57"/>
                  </a:lnTo>
                  <a:lnTo>
                    <a:pt x="259" y="57"/>
                  </a:lnTo>
                  <a:lnTo>
                    <a:pt x="261" y="50"/>
                  </a:lnTo>
                  <a:close/>
                  <a:moveTo>
                    <a:pt x="266" y="46"/>
                  </a:moveTo>
                  <a:lnTo>
                    <a:pt x="266" y="48"/>
                  </a:lnTo>
                  <a:lnTo>
                    <a:pt x="263" y="53"/>
                  </a:lnTo>
                  <a:lnTo>
                    <a:pt x="268" y="50"/>
                  </a:lnTo>
                  <a:lnTo>
                    <a:pt x="266" y="46"/>
                  </a:lnTo>
                  <a:close/>
                  <a:moveTo>
                    <a:pt x="301" y="15"/>
                  </a:moveTo>
                  <a:lnTo>
                    <a:pt x="270" y="43"/>
                  </a:lnTo>
                  <a:lnTo>
                    <a:pt x="270" y="48"/>
                  </a:lnTo>
                  <a:lnTo>
                    <a:pt x="301" y="19"/>
                  </a:lnTo>
                  <a:lnTo>
                    <a:pt x="301" y="15"/>
                  </a:lnTo>
                  <a:close/>
                  <a:moveTo>
                    <a:pt x="313" y="5"/>
                  </a:moveTo>
                  <a:lnTo>
                    <a:pt x="306" y="12"/>
                  </a:lnTo>
                  <a:lnTo>
                    <a:pt x="304" y="15"/>
                  </a:lnTo>
                  <a:lnTo>
                    <a:pt x="311" y="10"/>
                  </a:lnTo>
                  <a:lnTo>
                    <a:pt x="313" y="5"/>
                  </a:lnTo>
                  <a:close/>
                  <a:moveTo>
                    <a:pt x="318" y="0"/>
                  </a:moveTo>
                  <a:lnTo>
                    <a:pt x="315" y="0"/>
                  </a:lnTo>
                  <a:lnTo>
                    <a:pt x="315" y="5"/>
                  </a:lnTo>
                  <a:lnTo>
                    <a:pt x="315" y="5"/>
                  </a:lnTo>
                  <a:lnTo>
                    <a:pt x="318"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0" name="Freeform 2341">
              <a:extLst>
                <a:ext uri="{FF2B5EF4-FFF2-40B4-BE49-F238E27FC236}">
                  <a16:creationId xmlns:a16="http://schemas.microsoft.com/office/drawing/2014/main" id="{7E0C6F9F-7FD1-427A-9816-8CA04A988851}"/>
                </a:ext>
              </a:extLst>
            </p:cNvPr>
            <p:cNvSpPr>
              <a:spLocks noEditPoints="1"/>
            </p:cNvSpPr>
            <p:nvPr/>
          </p:nvSpPr>
          <p:spPr bwMode="auto">
            <a:xfrm>
              <a:off x="1761134" y="4611405"/>
              <a:ext cx="504825" cy="460375"/>
            </a:xfrm>
            <a:custGeom>
              <a:avLst/>
              <a:gdLst>
                <a:gd name="T0" fmla="*/ 0 w 318"/>
                <a:gd name="T1" fmla="*/ 290 h 290"/>
                <a:gd name="T2" fmla="*/ 0 w 318"/>
                <a:gd name="T3" fmla="*/ 290 h 290"/>
                <a:gd name="T4" fmla="*/ 0 w 318"/>
                <a:gd name="T5" fmla="*/ 290 h 290"/>
                <a:gd name="T6" fmla="*/ 0 w 318"/>
                <a:gd name="T7" fmla="*/ 290 h 290"/>
                <a:gd name="T8" fmla="*/ 19 w 318"/>
                <a:gd name="T9" fmla="*/ 271 h 290"/>
                <a:gd name="T10" fmla="*/ 7 w 318"/>
                <a:gd name="T11" fmla="*/ 285 h 290"/>
                <a:gd name="T12" fmla="*/ 55 w 318"/>
                <a:gd name="T13" fmla="*/ 240 h 290"/>
                <a:gd name="T14" fmla="*/ 57 w 318"/>
                <a:gd name="T15" fmla="*/ 237 h 290"/>
                <a:gd name="T16" fmla="*/ 135 w 318"/>
                <a:gd name="T17" fmla="*/ 171 h 290"/>
                <a:gd name="T18" fmla="*/ 166 w 318"/>
                <a:gd name="T19" fmla="*/ 138 h 290"/>
                <a:gd name="T20" fmla="*/ 135 w 318"/>
                <a:gd name="T21" fmla="*/ 169 h 290"/>
                <a:gd name="T22" fmla="*/ 166 w 318"/>
                <a:gd name="T23" fmla="*/ 138 h 290"/>
                <a:gd name="T24" fmla="*/ 169 w 318"/>
                <a:gd name="T25" fmla="*/ 136 h 290"/>
                <a:gd name="T26" fmla="*/ 202 w 318"/>
                <a:gd name="T27" fmla="*/ 107 h 290"/>
                <a:gd name="T28" fmla="*/ 235 w 318"/>
                <a:gd name="T29" fmla="*/ 76 h 290"/>
                <a:gd name="T30" fmla="*/ 206 w 318"/>
                <a:gd name="T31" fmla="*/ 105 h 290"/>
                <a:gd name="T32" fmla="*/ 235 w 318"/>
                <a:gd name="T33" fmla="*/ 76 h 290"/>
                <a:gd name="T34" fmla="*/ 237 w 318"/>
                <a:gd name="T35" fmla="*/ 74 h 290"/>
                <a:gd name="T36" fmla="*/ 242 w 318"/>
                <a:gd name="T37" fmla="*/ 72 h 290"/>
                <a:gd name="T38" fmla="*/ 256 w 318"/>
                <a:gd name="T39" fmla="*/ 55 h 290"/>
                <a:gd name="T40" fmla="*/ 247 w 318"/>
                <a:gd name="T41" fmla="*/ 69 h 290"/>
                <a:gd name="T42" fmla="*/ 256 w 318"/>
                <a:gd name="T43" fmla="*/ 55 h 290"/>
                <a:gd name="T44" fmla="*/ 259 w 318"/>
                <a:gd name="T45" fmla="*/ 53 h 290"/>
                <a:gd name="T46" fmla="*/ 259 w 318"/>
                <a:gd name="T47" fmla="*/ 57 h 290"/>
                <a:gd name="T48" fmla="*/ 266 w 318"/>
                <a:gd name="T49" fmla="*/ 46 h 290"/>
                <a:gd name="T50" fmla="*/ 263 w 318"/>
                <a:gd name="T51" fmla="*/ 53 h 290"/>
                <a:gd name="T52" fmla="*/ 266 w 318"/>
                <a:gd name="T53" fmla="*/ 46 h 290"/>
                <a:gd name="T54" fmla="*/ 270 w 318"/>
                <a:gd name="T55" fmla="*/ 43 h 290"/>
                <a:gd name="T56" fmla="*/ 301 w 318"/>
                <a:gd name="T57" fmla="*/ 19 h 290"/>
                <a:gd name="T58" fmla="*/ 313 w 318"/>
                <a:gd name="T59" fmla="*/ 5 h 290"/>
                <a:gd name="T60" fmla="*/ 304 w 318"/>
                <a:gd name="T61" fmla="*/ 15 h 290"/>
                <a:gd name="T62" fmla="*/ 313 w 318"/>
                <a:gd name="T63" fmla="*/ 5 h 290"/>
                <a:gd name="T64" fmla="*/ 315 w 318"/>
                <a:gd name="T65" fmla="*/ 0 h 290"/>
                <a:gd name="T66" fmla="*/ 315 w 318"/>
                <a:gd name="T67" fmla="*/ 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8" h="290">
                  <a:moveTo>
                    <a:pt x="0" y="290"/>
                  </a:moveTo>
                  <a:lnTo>
                    <a:pt x="0" y="290"/>
                  </a:lnTo>
                  <a:lnTo>
                    <a:pt x="0" y="290"/>
                  </a:lnTo>
                  <a:lnTo>
                    <a:pt x="0" y="290"/>
                  </a:lnTo>
                  <a:moveTo>
                    <a:pt x="0" y="290"/>
                  </a:moveTo>
                  <a:lnTo>
                    <a:pt x="0" y="290"/>
                  </a:lnTo>
                  <a:lnTo>
                    <a:pt x="0" y="290"/>
                  </a:lnTo>
                  <a:lnTo>
                    <a:pt x="0" y="290"/>
                  </a:lnTo>
                  <a:moveTo>
                    <a:pt x="55" y="240"/>
                  </a:moveTo>
                  <a:lnTo>
                    <a:pt x="19" y="271"/>
                  </a:lnTo>
                  <a:lnTo>
                    <a:pt x="7" y="285"/>
                  </a:lnTo>
                  <a:lnTo>
                    <a:pt x="7" y="285"/>
                  </a:lnTo>
                  <a:lnTo>
                    <a:pt x="57" y="240"/>
                  </a:lnTo>
                  <a:lnTo>
                    <a:pt x="55" y="240"/>
                  </a:lnTo>
                  <a:moveTo>
                    <a:pt x="133" y="166"/>
                  </a:moveTo>
                  <a:lnTo>
                    <a:pt x="57" y="237"/>
                  </a:lnTo>
                  <a:lnTo>
                    <a:pt x="60" y="240"/>
                  </a:lnTo>
                  <a:lnTo>
                    <a:pt x="135" y="171"/>
                  </a:lnTo>
                  <a:lnTo>
                    <a:pt x="133" y="166"/>
                  </a:lnTo>
                  <a:moveTo>
                    <a:pt x="166" y="138"/>
                  </a:moveTo>
                  <a:lnTo>
                    <a:pt x="135" y="166"/>
                  </a:lnTo>
                  <a:lnTo>
                    <a:pt x="135" y="169"/>
                  </a:lnTo>
                  <a:lnTo>
                    <a:pt x="169" y="140"/>
                  </a:lnTo>
                  <a:lnTo>
                    <a:pt x="166" y="138"/>
                  </a:lnTo>
                  <a:moveTo>
                    <a:pt x="202" y="105"/>
                  </a:moveTo>
                  <a:lnTo>
                    <a:pt x="169" y="136"/>
                  </a:lnTo>
                  <a:lnTo>
                    <a:pt x="171" y="138"/>
                  </a:lnTo>
                  <a:lnTo>
                    <a:pt x="202" y="107"/>
                  </a:lnTo>
                  <a:lnTo>
                    <a:pt x="202" y="105"/>
                  </a:lnTo>
                  <a:moveTo>
                    <a:pt x="235" y="76"/>
                  </a:moveTo>
                  <a:lnTo>
                    <a:pt x="206" y="102"/>
                  </a:lnTo>
                  <a:lnTo>
                    <a:pt x="206" y="105"/>
                  </a:lnTo>
                  <a:lnTo>
                    <a:pt x="235" y="79"/>
                  </a:lnTo>
                  <a:lnTo>
                    <a:pt x="235" y="76"/>
                  </a:lnTo>
                  <a:moveTo>
                    <a:pt x="244" y="67"/>
                  </a:moveTo>
                  <a:lnTo>
                    <a:pt x="237" y="74"/>
                  </a:lnTo>
                  <a:lnTo>
                    <a:pt x="237" y="76"/>
                  </a:lnTo>
                  <a:lnTo>
                    <a:pt x="242" y="72"/>
                  </a:lnTo>
                  <a:lnTo>
                    <a:pt x="244" y="67"/>
                  </a:lnTo>
                  <a:moveTo>
                    <a:pt x="256" y="55"/>
                  </a:moveTo>
                  <a:lnTo>
                    <a:pt x="247" y="64"/>
                  </a:lnTo>
                  <a:lnTo>
                    <a:pt x="247" y="69"/>
                  </a:lnTo>
                  <a:lnTo>
                    <a:pt x="254" y="60"/>
                  </a:lnTo>
                  <a:lnTo>
                    <a:pt x="256" y="55"/>
                  </a:lnTo>
                  <a:moveTo>
                    <a:pt x="261" y="50"/>
                  </a:moveTo>
                  <a:lnTo>
                    <a:pt x="259" y="53"/>
                  </a:lnTo>
                  <a:lnTo>
                    <a:pt x="259" y="57"/>
                  </a:lnTo>
                  <a:lnTo>
                    <a:pt x="259" y="57"/>
                  </a:lnTo>
                  <a:lnTo>
                    <a:pt x="261" y="50"/>
                  </a:lnTo>
                  <a:moveTo>
                    <a:pt x="266" y="46"/>
                  </a:moveTo>
                  <a:lnTo>
                    <a:pt x="266" y="48"/>
                  </a:lnTo>
                  <a:lnTo>
                    <a:pt x="263" y="53"/>
                  </a:lnTo>
                  <a:lnTo>
                    <a:pt x="268" y="50"/>
                  </a:lnTo>
                  <a:lnTo>
                    <a:pt x="266" y="46"/>
                  </a:lnTo>
                  <a:moveTo>
                    <a:pt x="301" y="15"/>
                  </a:moveTo>
                  <a:lnTo>
                    <a:pt x="270" y="43"/>
                  </a:lnTo>
                  <a:lnTo>
                    <a:pt x="270" y="48"/>
                  </a:lnTo>
                  <a:lnTo>
                    <a:pt x="301" y="19"/>
                  </a:lnTo>
                  <a:lnTo>
                    <a:pt x="301" y="15"/>
                  </a:lnTo>
                  <a:moveTo>
                    <a:pt x="313" y="5"/>
                  </a:moveTo>
                  <a:lnTo>
                    <a:pt x="306" y="12"/>
                  </a:lnTo>
                  <a:lnTo>
                    <a:pt x="304" y="15"/>
                  </a:lnTo>
                  <a:lnTo>
                    <a:pt x="311" y="10"/>
                  </a:lnTo>
                  <a:lnTo>
                    <a:pt x="313" y="5"/>
                  </a:lnTo>
                  <a:moveTo>
                    <a:pt x="318" y="0"/>
                  </a:moveTo>
                  <a:lnTo>
                    <a:pt x="315" y="0"/>
                  </a:lnTo>
                  <a:lnTo>
                    <a:pt x="315" y="5"/>
                  </a:lnTo>
                  <a:lnTo>
                    <a:pt x="315" y="5"/>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1" name="Freeform 2344">
              <a:extLst>
                <a:ext uri="{FF2B5EF4-FFF2-40B4-BE49-F238E27FC236}">
                  <a16:creationId xmlns:a16="http://schemas.microsoft.com/office/drawing/2014/main" id="{0AEF625D-475B-4904-96C7-FEE6AD9A250C}"/>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2" name="Freeform 2345">
              <a:extLst>
                <a:ext uri="{FF2B5EF4-FFF2-40B4-BE49-F238E27FC236}">
                  <a16:creationId xmlns:a16="http://schemas.microsoft.com/office/drawing/2014/main" id="{2B4B139D-4681-439C-86E5-FC09F56C7272}"/>
                </a:ext>
              </a:extLst>
            </p:cNvPr>
            <p:cNvSpPr/>
            <p:nvPr/>
          </p:nvSpPr>
          <p:spPr bwMode="auto">
            <a:xfrm>
              <a:off x="1848446" y="4987642"/>
              <a:ext cx="7937" cy="4763"/>
            </a:xfrm>
            <a:custGeom>
              <a:avLst/>
              <a:gdLst>
                <a:gd name="T0" fmla="*/ 2 w 5"/>
                <a:gd name="T1" fmla="*/ 0 h 3"/>
                <a:gd name="T2" fmla="*/ 0 w 5"/>
                <a:gd name="T3" fmla="*/ 3 h 3"/>
                <a:gd name="T4" fmla="*/ 2 w 5"/>
                <a:gd name="T5" fmla="*/ 3 h 3"/>
                <a:gd name="T6" fmla="*/ 5 w 5"/>
                <a:gd name="T7" fmla="*/ 3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0" y="3"/>
                  </a:lnTo>
                  <a:lnTo>
                    <a:pt x="2" y="3"/>
                  </a:lnTo>
                  <a:lnTo>
                    <a:pt x="5"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3" name="Freeform 2390">
              <a:extLst>
                <a:ext uri="{FF2B5EF4-FFF2-40B4-BE49-F238E27FC236}">
                  <a16:creationId xmlns:a16="http://schemas.microsoft.com/office/drawing/2014/main" id="{9C46427D-CB63-400E-AB57-9B867F9A69FA}"/>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close/>
                  <a:moveTo>
                    <a:pt x="7" y="0"/>
                  </a:moveTo>
                  <a:lnTo>
                    <a:pt x="7" y="0"/>
                  </a:lnTo>
                  <a:lnTo>
                    <a:pt x="3" y="5"/>
                  </a:lnTo>
                  <a:lnTo>
                    <a:pt x="5" y="5"/>
                  </a:lnTo>
                  <a:lnTo>
                    <a:pt x="7"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4" name="Freeform 2391">
              <a:extLst>
                <a:ext uri="{FF2B5EF4-FFF2-40B4-BE49-F238E27FC236}">
                  <a16:creationId xmlns:a16="http://schemas.microsoft.com/office/drawing/2014/main" id="{4663E59A-1EE9-4D4F-B962-99A999E0794C}"/>
                </a:ext>
              </a:extLst>
            </p:cNvPr>
            <p:cNvSpPr>
              <a:spLocks noEditPoints="1"/>
            </p:cNvSpPr>
            <p:nvPr/>
          </p:nvSpPr>
          <p:spPr bwMode="auto">
            <a:xfrm>
              <a:off x="1761134" y="5063842"/>
              <a:ext cx="11112" cy="7938"/>
            </a:xfrm>
            <a:custGeom>
              <a:avLst/>
              <a:gdLst>
                <a:gd name="T0" fmla="*/ 0 w 7"/>
                <a:gd name="T1" fmla="*/ 5 h 5"/>
                <a:gd name="T2" fmla="*/ 0 w 7"/>
                <a:gd name="T3" fmla="*/ 5 h 5"/>
                <a:gd name="T4" fmla="*/ 0 w 7"/>
                <a:gd name="T5" fmla="*/ 5 h 5"/>
                <a:gd name="T6" fmla="*/ 0 w 7"/>
                <a:gd name="T7" fmla="*/ 5 h 5"/>
                <a:gd name="T8" fmla="*/ 0 w 7"/>
                <a:gd name="T9" fmla="*/ 5 h 5"/>
                <a:gd name="T10" fmla="*/ 7 w 7"/>
                <a:gd name="T11" fmla="*/ 0 h 5"/>
                <a:gd name="T12" fmla="*/ 7 w 7"/>
                <a:gd name="T13" fmla="*/ 0 h 5"/>
                <a:gd name="T14" fmla="*/ 3 w 7"/>
                <a:gd name="T15" fmla="*/ 5 h 5"/>
                <a:gd name="T16" fmla="*/ 5 w 7"/>
                <a:gd name="T17" fmla="*/ 5 h 5"/>
                <a:gd name="T18" fmla="*/ 7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0" y="5"/>
                  </a:moveTo>
                  <a:lnTo>
                    <a:pt x="0" y="5"/>
                  </a:lnTo>
                  <a:lnTo>
                    <a:pt x="0" y="5"/>
                  </a:lnTo>
                  <a:lnTo>
                    <a:pt x="0" y="5"/>
                  </a:lnTo>
                  <a:lnTo>
                    <a:pt x="0" y="5"/>
                  </a:lnTo>
                  <a:moveTo>
                    <a:pt x="7" y="0"/>
                  </a:moveTo>
                  <a:lnTo>
                    <a:pt x="7" y="0"/>
                  </a:lnTo>
                  <a:lnTo>
                    <a:pt x="3" y="5"/>
                  </a:lnTo>
                  <a:lnTo>
                    <a:pt x="5"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5" name="Freeform 2392">
              <a:extLst>
                <a:ext uri="{FF2B5EF4-FFF2-40B4-BE49-F238E27FC236}">
                  <a16:creationId xmlns:a16="http://schemas.microsoft.com/office/drawing/2014/main" id="{602150D0-D32F-4B2C-B85A-A5F827256CFB}"/>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6" name="Freeform 2393">
              <a:extLst>
                <a:ext uri="{FF2B5EF4-FFF2-40B4-BE49-F238E27FC236}">
                  <a16:creationId xmlns:a16="http://schemas.microsoft.com/office/drawing/2014/main" id="{08725690-3E16-49ED-B250-6B176CC67D30}"/>
                </a:ext>
              </a:extLst>
            </p:cNvPr>
            <p:cNvSpPr/>
            <p:nvPr/>
          </p:nvSpPr>
          <p:spPr bwMode="auto">
            <a:xfrm>
              <a:off x="1761134" y="5071780"/>
              <a:ext cx="7937" cy="0"/>
            </a:xfrm>
            <a:custGeom>
              <a:avLst/>
              <a:gdLst>
                <a:gd name="T0" fmla="*/ 3 w 5"/>
                <a:gd name="T1" fmla="*/ 3 w 5"/>
                <a:gd name="T2" fmla="*/ 0 w 5"/>
                <a:gd name="T3" fmla="*/ 0 w 5"/>
                <a:gd name="T4" fmla="*/ 3 w 5"/>
                <a:gd name="T5" fmla="*/ 5 w 5"/>
                <a:gd name="T6" fmla="*/ 3 w 5"/>
              </a:gdLst>
              <a:ahLst/>
              <a:cxnLst>
                <a:cxn ang="0">
                  <a:pos x="T0" y="0"/>
                </a:cxn>
                <a:cxn ang="0">
                  <a:pos x="T1" y="0"/>
                </a:cxn>
                <a:cxn ang="0">
                  <a:pos x="T2" y="0"/>
                </a:cxn>
                <a:cxn ang="0">
                  <a:pos x="T3" y="0"/>
                </a:cxn>
                <a:cxn ang="0">
                  <a:pos x="T4" y="0"/>
                </a:cxn>
                <a:cxn ang="0">
                  <a:pos x="T5" y="0"/>
                </a:cxn>
                <a:cxn ang="0">
                  <a:pos x="T6" y="0"/>
                </a:cxn>
              </a:cxnLst>
              <a:rect l="0" t="0" r="r" b="b"/>
              <a:pathLst>
                <a:path w="5">
                  <a:moveTo>
                    <a:pt x="3" y="0"/>
                  </a:moveTo>
                  <a:lnTo>
                    <a:pt x="3" y="0"/>
                  </a:lnTo>
                  <a:lnTo>
                    <a:pt x="0" y="0"/>
                  </a:lnTo>
                  <a:lnTo>
                    <a:pt x="0" y="0"/>
                  </a:lnTo>
                  <a:lnTo>
                    <a:pt x="3" y="0"/>
                  </a:lnTo>
                  <a:lnTo>
                    <a:pt x="5"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7" name="Freeform 5926">
              <a:extLst>
                <a:ext uri="{FF2B5EF4-FFF2-40B4-BE49-F238E27FC236}">
                  <a16:creationId xmlns:a16="http://schemas.microsoft.com/office/drawing/2014/main" id="{766C90F0-1C82-4EE7-B4D2-2FBC10225B32}"/>
                </a:ext>
              </a:extLst>
            </p:cNvPr>
            <p:cNvSpPr>
              <a:spLocks noEditPoints="1"/>
            </p:cNvSpPr>
            <p:nvPr/>
          </p:nvSpPr>
          <p:spPr bwMode="auto">
            <a:xfrm>
              <a:off x="3401061" y="3927191"/>
              <a:ext cx="1614448" cy="541339"/>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close/>
                  <a:moveTo>
                    <a:pt x="440" y="88"/>
                  </a:moveTo>
                  <a:lnTo>
                    <a:pt x="436" y="90"/>
                  </a:lnTo>
                  <a:lnTo>
                    <a:pt x="454" y="95"/>
                  </a:lnTo>
                  <a:lnTo>
                    <a:pt x="459" y="92"/>
                  </a:lnTo>
                  <a:lnTo>
                    <a:pt x="440" y="88"/>
                  </a:lnTo>
                  <a:close/>
                  <a:moveTo>
                    <a:pt x="372" y="73"/>
                  </a:moveTo>
                  <a:lnTo>
                    <a:pt x="364" y="76"/>
                  </a:lnTo>
                  <a:lnTo>
                    <a:pt x="431" y="90"/>
                  </a:lnTo>
                  <a:lnTo>
                    <a:pt x="436" y="88"/>
                  </a:lnTo>
                  <a:lnTo>
                    <a:pt x="372" y="73"/>
                  </a:lnTo>
                  <a:close/>
                  <a:moveTo>
                    <a:pt x="2" y="0"/>
                  </a:moveTo>
                  <a:lnTo>
                    <a:pt x="0" y="2"/>
                  </a:lnTo>
                  <a:lnTo>
                    <a:pt x="360" y="76"/>
                  </a:lnTo>
                  <a:lnTo>
                    <a:pt x="364" y="73"/>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8" name="Freeform 5927">
              <a:extLst>
                <a:ext uri="{FF2B5EF4-FFF2-40B4-BE49-F238E27FC236}">
                  <a16:creationId xmlns:a16="http://schemas.microsoft.com/office/drawing/2014/main" id="{899E8D52-86C9-457A-A64A-BAEA02F80CDA}"/>
                </a:ext>
              </a:extLst>
            </p:cNvPr>
            <p:cNvSpPr>
              <a:spLocks noEditPoints="1"/>
            </p:cNvSpPr>
            <p:nvPr/>
          </p:nvSpPr>
          <p:spPr bwMode="auto">
            <a:xfrm>
              <a:off x="3007322" y="4066892"/>
              <a:ext cx="2008187" cy="401638"/>
            </a:xfrm>
            <a:custGeom>
              <a:avLst/>
              <a:gdLst>
                <a:gd name="T0" fmla="*/ 464 w 1265"/>
                <a:gd name="T1" fmla="*/ 92 h 253"/>
                <a:gd name="T2" fmla="*/ 459 w 1265"/>
                <a:gd name="T3" fmla="*/ 95 h 253"/>
                <a:gd name="T4" fmla="*/ 1251 w 1265"/>
                <a:gd name="T5" fmla="*/ 251 h 253"/>
                <a:gd name="T6" fmla="*/ 1262 w 1265"/>
                <a:gd name="T7" fmla="*/ 251 h 253"/>
                <a:gd name="T8" fmla="*/ 1262 w 1265"/>
                <a:gd name="T9" fmla="*/ 253 h 253"/>
                <a:gd name="T10" fmla="*/ 1265 w 1265"/>
                <a:gd name="T11" fmla="*/ 251 h 253"/>
                <a:gd name="T12" fmla="*/ 464 w 1265"/>
                <a:gd name="T13" fmla="*/ 92 h 253"/>
                <a:gd name="T14" fmla="*/ 440 w 1265"/>
                <a:gd name="T15" fmla="*/ 88 h 253"/>
                <a:gd name="T16" fmla="*/ 436 w 1265"/>
                <a:gd name="T17" fmla="*/ 90 h 253"/>
                <a:gd name="T18" fmla="*/ 454 w 1265"/>
                <a:gd name="T19" fmla="*/ 95 h 253"/>
                <a:gd name="T20" fmla="*/ 459 w 1265"/>
                <a:gd name="T21" fmla="*/ 92 h 253"/>
                <a:gd name="T22" fmla="*/ 440 w 1265"/>
                <a:gd name="T23" fmla="*/ 88 h 253"/>
                <a:gd name="T24" fmla="*/ 372 w 1265"/>
                <a:gd name="T25" fmla="*/ 73 h 253"/>
                <a:gd name="T26" fmla="*/ 364 w 1265"/>
                <a:gd name="T27" fmla="*/ 76 h 253"/>
                <a:gd name="T28" fmla="*/ 431 w 1265"/>
                <a:gd name="T29" fmla="*/ 90 h 253"/>
                <a:gd name="T30" fmla="*/ 436 w 1265"/>
                <a:gd name="T31" fmla="*/ 88 h 253"/>
                <a:gd name="T32" fmla="*/ 372 w 1265"/>
                <a:gd name="T33" fmla="*/ 73 h 253"/>
                <a:gd name="T34" fmla="*/ 2 w 1265"/>
                <a:gd name="T35" fmla="*/ 0 h 253"/>
                <a:gd name="T36" fmla="*/ 0 w 1265"/>
                <a:gd name="T37" fmla="*/ 2 h 253"/>
                <a:gd name="T38" fmla="*/ 360 w 1265"/>
                <a:gd name="T39" fmla="*/ 76 h 253"/>
                <a:gd name="T40" fmla="*/ 364 w 1265"/>
                <a:gd name="T41" fmla="*/ 73 h 253"/>
                <a:gd name="T42" fmla="*/ 2 w 1265"/>
                <a:gd name="T43"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5" h="253">
                  <a:moveTo>
                    <a:pt x="464" y="92"/>
                  </a:moveTo>
                  <a:lnTo>
                    <a:pt x="459" y="95"/>
                  </a:lnTo>
                  <a:lnTo>
                    <a:pt x="1251" y="251"/>
                  </a:lnTo>
                  <a:lnTo>
                    <a:pt x="1262" y="251"/>
                  </a:lnTo>
                  <a:lnTo>
                    <a:pt x="1262" y="253"/>
                  </a:lnTo>
                  <a:lnTo>
                    <a:pt x="1265" y="251"/>
                  </a:lnTo>
                  <a:lnTo>
                    <a:pt x="464" y="92"/>
                  </a:lnTo>
                  <a:moveTo>
                    <a:pt x="440" y="88"/>
                  </a:moveTo>
                  <a:lnTo>
                    <a:pt x="436" y="90"/>
                  </a:lnTo>
                  <a:lnTo>
                    <a:pt x="454" y="95"/>
                  </a:lnTo>
                  <a:lnTo>
                    <a:pt x="459" y="92"/>
                  </a:lnTo>
                  <a:lnTo>
                    <a:pt x="440" y="88"/>
                  </a:lnTo>
                  <a:moveTo>
                    <a:pt x="372" y="73"/>
                  </a:moveTo>
                  <a:lnTo>
                    <a:pt x="364" y="76"/>
                  </a:lnTo>
                  <a:lnTo>
                    <a:pt x="431" y="90"/>
                  </a:lnTo>
                  <a:lnTo>
                    <a:pt x="436" y="88"/>
                  </a:lnTo>
                  <a:lnTo>
                    <a:pt x="372" y="73"/>
                  </a:lnTo>
                  <a:moveTo>
                    <a:pt x="2" y="0"/>
                  </a:moveTo>
                  <a:lnTo>
                    <a:pt x="0" y="2"/>
                  </a:lnTo>
                  <a:lnTo>
                    <a:pt x="360" y="76"/>
                  </a:lnTo>
                  <a:lnTo>
                    <a:pt x="364" y="7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9" name="Freeform 5988">
              <a:extLst>
                <a:ext uri="{FF2B5EF4-FFF2-40B4-BE49-F238E27FC236}">
                  <a16:creationId xmlns:a16="http://schemas.microsoft.com/office/drawing/2014/main" id="{21513162-4930-43DD-AA74-288666698C90}"/>
                </a:ext>
              </a:extLst>
            </p:cNvPr>
            <p:cNvSpPr>
              <a:spLocks noEditPoints="1"/>
            </p:cNvSpPr>
            <p:nvPr/>
          </p:nvSpPr>
          <p:spPr bwMode="auto">
            <a:xfrm>
              <a:off x="1299172" y="3122329"/>
              <a:ext cx="1349374" cy="874713"/>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0" name="Freeform 5989">
              <a:extLst>
                <a:ext uri="{FF2B5EF4-FFF2-40B4-BE49-F238E27FC236}">
                  <a16:creationId xmlns:a16="http://schemas.microsoft.com/office/drawing/2014/main" id="{3DC4F5ED-D328-47AC-A18A-B03F11411747}"/>
                </a:ext>
              </a:extLst>
            </p:cNvPr>
            <p:cNvSpPr>
              <a:spLocks noEditPoints="1"/>
            </p:cNvSpPr>
            <p:nvPr/>
          </p:nvSpPr>
          <p:spPr bwMode="auto">
            <a:xfrm>
              <a:off x="1299172" y="3122329"/>
              <a:ext cx="1049337" cy="669925"/>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moveTo>
                    <a:pt x="2" y="0"/>
                  </a:moveTo>
                  <a:lnTo>
                    <a:pt x="0" y="0"/>
                  </a:lnTo>
                  <a:lnTo>
                    <a:pt x="0" y="0"/>
                  </a:lnTo>
                  <a:lnTo>
                    <a:pt x="2" y="0"/>
                  </a:lnTo>
                  <a:lnTo>
                    <a:pt x="7" y="7"/>
                  </a:lnTo>
                  <a:lnTo>
                    <a:pt x="649" y="415"/>
                  </a:lnTo>
                  <a:lnTo>
                    <a:pt x="649" y="41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51" name="Rectangle 5990">
              <a:extLst>
                <a:ext uri="{FF2B5EF4-FFF2-40B4-BE49-F238E27FC236}">
                  <a16:creationId xmlns:a16="http://schemas.microsoft.com/office/drawing/2014/main" id="{2AA54D32-7789-4D03-92F1-3792758BE95B}"/>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2" name="Freeform 5991">
              <a:extLst>
                <a:ext uri="{FF2B5EF4-FFF2-40B4-BE49-F238E27FC236}">
                  <a16:creationId xmlns:a16="http://schemas.microsoft.com/office/drawing/2014/main" id="{57AF91F0-3263-41AE-B9CA-046AC4A39B9D}"/>
                </a:ext>
              </a:extLst>
            </p:cNvPr>
            <p:cNvSpPr/>
            <p:nvPr/>
          </p:nvSpPr>
          <p:spPr bwMode="auto">
            <a:xfrm>
              <a:off x="1299172" y="312232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3" name="Freeform 6000">
              <a:extLst>
                <a:ext uri="{FF2B5EF4-FFF2-40B4-BE49-F238E27FC236}">
                  <a16:creationId xmlns:a16="http://schemas.microsoft.com/office/drawing/2014/main" id="{2E3CA841-64D3-478F-80B1-6F785A20941E}"/>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4" name="Freeform 6001">
              <a:extLst>
                <a:ext uri="{FF2B5EF4-FFF2-40B4-BE49-F238E27FC236}">
                  <a16:creationId xmlns:a16="http://schemas.microsoft.com/office/drawing/2014/main" id="{D781DAE4-A65E-4C30-AB63-61BA0C9CF431}"/>
                </a:ext>
              </a:extLst>
            </p:cNvPr>
            <p:cNvSpPr/>
            <p:nvPr/>
          </p:nvSpPr>
          <p:spPr bwMode="auto">
            <a:xfrm>
              <a:off x="1299172" y="3122329"/>
              <a:ext cx="11112" cy="11113"/>
            </a:xfrm>
            <a:custGeom>
              <a:avLst/>
              <a:gdLst>
                <a:gd name="T0" fmla="*/ 2 w 7"/>
                <a:gd name="T1" fmla="*/ 0 h 7"/>
                <a:gd name="T2" fmla="*/ 0 w 7"/>
                <a:gd name="T3" fmla="*/ 0 h 7"/>
                <a:gd name="T4" fmla="*/ 0 w 7"/>
                <a:gd name="T5" fmla="*/ 0 h 7"/>
                <a:gd name="T6" fmla="*/ 2 w 7"/>
                <a:gd name="T7" fmla="*/ 0 h 7"/>
                <a:gd name="T8" fmla="*/ 5 w 7"/>
                <a:gd name="T9" fmla="*/ 5 h 7"/>
                <a:gd name="T10" fmla="*/ 7 w 7"/>
                <a:gd name="T11" fmla="*/ 7 h 7"/>
                <a:gd name="T12" fmla="*/ 2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2" y="0"/>
                  </a:moveTo>
                  <a:lnTo>
                    <a:pt x="0" y="0"/>
                  </a:lnTo>
                  <a:lnTo>
                    <a:pt x="0" y="0"/>
                  </a:lnTo>
                  <a:lnTo>
                    <a:pt x="2" y="0"/>
                  </a:lnTo>
                  <a:lnTo>
                    <a:pt x="5" y="5"/>
                  </a:lnTo>
                  <a:lnTo>
                    <a:pt x="7" y="7"/>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5" name="Rectangle 6002">
              <a:extLst>
                <a:ext uri="{FF2B5EF4-FFF2-40B4-BE49-F238E27FC236}">
                  <a16:creationId xmlns:a16="http://schemas.microsoft.com/office/drawing/2014/main" id="{0D79331D-8BED-4F98-98EC-2C0A5FCDCF98}"/>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6" name="Rectangle 6003">
              <a:extLst>
                <a:ext uri="{FF2B5EF4-FFF2-40B4-BE49-F238E27FC236}">
                  <a16:creationId xmlns:a16="http://schemas.microsoft.com/office/drawing/2014/main" id="{3D264B1E-6043-4FB3-9770-013A6F8E9FC1}"/>
                </a:ext>
              </a:extLst>
            </p:cNvPr>
            <p:cNvSpPr>
              <a:spLocks noChangeArrowheads="1"/>
            </p:cNvSpPr>
            <p:nvPr/>
          </p:nvSpPr>
          <p:spPr bwMode="auto">
            <a:xfrm>
              <a:off x="1299172" y="3122329"/>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7" name="Freeform 6004">
              <a:extLst>
                <a:ext uri="{FF2B5EF4-FFF2-40B4-BE49-F238E27FC236}">
                  <a16:creationId xmlns:a16="http://schemas.microsoft.com/office/drawing/2014/main" id="{D5A79E98-8073-4622-ADC8-3677E8ED9A99}"/>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8" name="Freeform 6005">
              <a:extLst>
                <a:ext uri="{FF2B5EF4-FFF2-40B4-BE49-F238E27FC236}">
                  <a16:creationId xmlns:a16="http://schemas.microsoft.com/office/drawing/2014/main" id="{DBB11859-4E41-4BFD-A151-167812C9F90F}"/>
                </a:ext>
              </a:extLst>
            </p:cNvPr>
            <p:cNvSpPr/>
            <p:nvPr/>
          </p:nvSpPr>
          <p:spPr bwMode="auto">
            <a:xfrm>
              <a:off x="1299172" y="3122329"/>
              <a:ext cx="7937" cy="7938"/>
            </a:xfrm>
            <a:custGeom>
              <a:avLst/>
              <a:gdLst>
                <a:gd name="T0" fmla="*/ 2 w 5"/>
                <a:gd name="T1" fmla="*/ 0 h 5"/>
                <a:gd name="T2" fmla="*/ 0 w 5"/>
                <a:gd name="T3" fmla="*/ 0 h 5"/>
                <a:gd name="T4" fmla="*/ 2 w 5"/>
                <a:gd name="T5" fmla="*/ 0 h 5"/>
                <a:gd name="T6" fmla="*/ 5 w 5"/>
                <a:gd name="T7" fmla="*/ 5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2" y="0"/>
                  </a:lnTo>
                  <a:lnTo>
                    <a:pt x="5" y="5"/>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9" name="Freeform 6006">
              <a:extLst>
                <a:ext uri="{FF2B5EF4-FFF2-40B4-BE49-F238E27FC236}">
                  <a16:creationId xmlns:a16="http://schemas.microsoft.com/office/drawing/2014/main" id="{1D472CDB-7AAE-4E2E-A93C-35F72712F87A}"/>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0" name="Freeform 6007">
              <a:extLst>
                <a:ext uri="{FF2B5EF4-FFF2-40B4-BE49-F238E27FC236}">
                  <a16:creationId xmlns:a16="http://schemas.microsoft.com/office/drawing/2014/main" id="{27B02FE6-9B34-4FB2-9D8C-DDE05FDC3EA4}"/>
                </a:ext>
              </a:extLst>
            </p:cNvPr>
            <p:cNvSpPr/>
            <p:nvPr/>
          </p:nvSpPr>
          <p:spPr bwMode="auto">
            <a:xfrm>
              <a:off x="1299172" y="3122329"/>
              <a:ext cx="7937" cy="7938"/>
            </a:xfrm>
            <a:custGeom>
              <a:avLst/>
              <a:gdLst>
                <a:gd name="T0" fmla="*/ 2 w 5"/>
                <a:gd name="T1" fmla="*/ 0 h 5"/>
                <a:gd name="T2" fmla="*/ 0 w 5"/>
                <a:gd name="T3" fmla="*/ 0 h 5"/>
                <a:gd name="T4" fmla="*/ 0 w 5"/>
                <a:gd name="T5" fmla="*/ 0 h 5"/>
                <a:gd name="T6" fmla="*/ 0 w 5"/>
                <a:gd name="T7" fmla="*/ 2 h 5"/>
                <a:gd name="T8" fmla="*/ 5 w 5"/>
                <a:gd name="T9" fmla="*/ 5 h 5"/>
                <a:gd name="T10" fmla="*/ 2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2" y="0"/>
                  </a:moveTo>
                  <a:lnTo>
                    <a:pt x="0" y="0"/>
                  </a:lnTo>
                  <a:lnTo>
                    <a:pt x="0" y="0"/>
                  </a:lnTo>
                  <a:lnTo>
                    <a:pt x="0" y="2"/>
                  </a:lnTo>
                  <a:lnTo>
                    <a:pt x="5" y="5"/>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1" name="Freeform 6160">
              <a:extLst>
                <a:ext uri="{FF2B5EF4-FFF2-40B4-BE49-F238E27FC236}">
                  <a16:creationId xmlns:a16="http://schemas.microsoft.com/office/drawing/2014/main" id="{02EB1D54-5E87-477E-BD8C-E2C1467CF96C}"/>
                </a:ext>
              </a:extLst>
            </p:cNvPr>
            <p:cNvSpPr>
              <a:spLocks noEditPoints="1"/>
            </p:cNvSpPr>
            <p:nvPr/>
          </p:nvSpPr>
          <p:spPr bwMode="auto">
            <a:xfrm>
              <a:off x="1299172" y="4231992"/>
              <a:ext cx="898525" cy="417513"/>
            </a:xfrm>
            <a:custGeom>
              <a:avLst/>
              <a:gdLst>
                <a:gd name="T0" fmla="*/ 313 w 566"/>
                <a:gd name="T1" fmla="*/ 116 h 263"/>
                <a:gd name="T2" fmla="*/ 0 w 566"/>
                <a:gd name="T3" fmla="*/ 263 h 263"/>
                <a:gd name="T4" fmla="*/ 0 w 566"/>
                <a:gd name="T5" fmla="*/ 263 h 263"/>
                <a:gd name="T6" fmla="*/ 0 w 566"/>
                <a:gd name="T7" fmla="*/ 263 h 263"/>
                <a:gd name="T8" fmla="*/ 0 w 566"/>
                <a:gd name="T9" fmla="*/ 263 h 263"/>
                <a:gd name="T10" fmla="*/ 9 w 566"/>
                <a:gd name="T11" fmla="*/ 261 h 263"/>
                <a:gd name="T12" fmla="*/ 315 w 566"/>
                <a:gd name="T13" fmla="*/ 121 h 263"/>
                <a:gd name="T14" fmla="*/ 313 w 566"/>
                <a:gd name="T15" fmla="*/ 116 h 263"/>
                <a:gd name="T16" fmla="*/ 403 w 566"/>
                <a:gd name="T17" fmla="*/ 76 h 263"/>
                <a:gd name="T18" fmla="*/ 315 w 566"/>
                <a:gd name="T19" fmla="*/ 116 h 263"/>
                <a:gd name="T20" fmla="*/ 317 w 566"/>
                <a:gd name="T21" fmla="*/ 119 h 263"/>
                <a:gd name="T22" fmla="*/ 403 w 566"/>
                <a:gd name="T23" fmla="*/ 78 h 263"/>
                <a:gd name="T24" fmla="*/ 403 w 566"/>
                <a:gd name="T25" fmla="*/ 76 h 263"/>
                <a:gd name="T26" fmla="*/ 507 w 566"/>
                <a:gd name="T27" fmla="*/ 26 h 263"/>
                <a:gd name="T28" fmla="*/ 405 w 566"/>
                <a:gd name="T29" fmla="*/ 74 h 263"/>
                <a:gd name="T30" fmla="*/ 405 w 566"/>
                <a:gd name="T31" fmla="*/ 78 h 263"/>
                <a:gd name="T32" fmla="*/ 507 w 566"/>
                <a:gd name="T33" fmla="*/ 31 h 263"/>
                <a:gd name="T34" fmla="*/ 507 w 566"/>
                <a:gd name="T35" fmla="*/ 26 h 263"/>
                <a:gd name="T36" fmla="*/ 523 w 566"/>
                <a:gd name="T37" fmla="*/ 19 h 263"/>
                <a:gd name="T38" fmla="*/ 509 w 566"/>
                <a:gd name="T39" fmla="*/ 26 h 263"/>
                <a:gd name="T40" fmla="*/ 509 w 566"/>
                <a:gd name="T41" fmla="*/ 29 h 263"/>
                <a:gd name="T42" fmla="*/ 523 w 566"/>
                <a:gd name="T43" fmla="*/ 21 h 263"/>
                <a:gd name="T44" fmla="*/ 523 w 566"/>
                <a:gd name="T45" fmla="*/ 19 h 263"/>
                <a:gd name="T46" fmla="*/ 547 w 566"/>
                <a:gd name="T47" fmla="*/ 7 h 263"/>
                <a:gd name="T48" fmla="*/ 526 w 566"/>
                <a:gd name="T49" fmla="*/ 17 h 263"/>
                <a:gd name="T50" fmla="*/ 526 w 566"/>
                <a:gd name="T51" fmla="*/ 21 h 263"/>
                <a:gd name="T52" fmla="*/ 550 w 566"/>
                <a:gd name="T53" fmla="*/ 10 h 263"/>
                <a:gd name="T54" fmla="*/ 547 w 566"/>
                <a:gd name="T55" fmla="*/ 7 h 263"/>
                <a:gd name="T56" fmla="*/ 564 w 566"/>
                <a:gd name="T57" fmla="*/ 0 h 263"/>
                <a:gd name="T58" fmla="*/ 552 w 566"/>
                <a:gd name="T59" fmla="*/ 7 h 263"/>
                <a:gd name="T60" fmla="*/ 552 w 566"/>
                <a:gd name="T61" fmla="*/ 10 h 263"/>
                <a:gd name="T62" fmla="*/ 566 w 566"/>
                <a:gd name="T63" fmla="*/ 2 h 263"/>
                <a:gd name="T64" fmla="*/ 564 w 566"/>
                <a:gd name="T6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6" h="263">
                  <a:moveTo>
                    <a:pt x="313" y="116"/>
                  </a:moveTo>
                  <a:lnTo>
                    <a:pt x="0" y="263"/>
                  </a:lnTo>
                  <a:lnTo>
                    <a:pt x="0" y="263"/>
                  </a:lnTo>
                  <a:lnTo>
                    <a:pt x="0" y="263"/>
                  </a:lnTo>
                  <a:lnTo>
                    <a:pt x="0" y="263"/>
                  </a:lnTo>
                  <a:lnTo>
                    <a:pt x="9" y="261"/>
                  </a:lnTo>
                  <a:lnTo>
                    <a:pt x="315" y="121"/>
                  </a:lnTo>
                  <a:lnTo>
                    <a:pt x="313" y="116"/>
                  </a:lnTo>
                  <a:moveTo>
                    <a:pt x="403" y="76"/>
                  </a:moveTo>
                  <a:lnTo>
                    <a:pt x="315" y="116"/>
                  </a:lnTo>
                  <a:lnTo>
                    <a:pt x="317" y="119"/>
                  </a:lnTo>
                  <a:lnTo>
                    <a:pt x="403" y="78"/>
                  </a:lnTo>
                  <a:lnTo>
                    <a:pt x="403" y="76"/>
                  </a:lnTo>
                  <a:moveTo>
                    <a:pt x="507" y="26"/>
                  </a:moveTo>
                  <a:lnTo>
                    <a:pt x="405" y="74"/>
                  </a:lnTo>
                  <a:lnTo>
                    <a:pt x="405" y="78"/>
                  </a:lnTo>
                  <a:lnTo>
                    <a:pt x="507" y="31"/>
                  </a:lnTo>
                  <a:lnTo>
                    <a:pt x="507" y="26"/>
                  </a:lnTo>
                  <a:moveTo>
                    <a:pt x="523" y="19"/>
                  </a:moveTo>
                  <a:lnTo>
                    <a:pt x="509" y="26"/>
                  </a:lnTo>
                  <a:lnTo>
                    <a:pt x="509" y="29"/>
                  </a:lnTo>
                  <a:lnTo>
                    <a:pt x="523" y="21"/>
                  </a:lnTo>
                  <a:lnTo>
                    <a:pt x="523" y="19"/>
                  </a:lnTo>
                  <a:moveTo>
                    <a:pt x="547" y="7"/>
                  </a:moveTo>
                  <a:lnTo>
                    <a:pt x="526" y="17"/>
                  </a:lnTo>
                  <a:lnTo>
                    <a:pt x="526" y="21"/>
                  </a:lnTo>
                  <a:lnTo>
                    <a:pt x="550" y="10"/>
                  </a:lnTo>
                  <a:lnTo>
                    <a:pt x="547" y="7"/>
                  </a:lnTo>
                  <a:moveTo>
                    <a:pt x="564" y="0"/>
                  </a:moveTo>
                  <a:lnTo>
                    <a:pt x="552" y="7"/>
                  </a:lnTo>
                  <a:lnTo>
                    <a:pt x="552" y="10"/>
                  </a:lnTo>
                  <a:lnTo>
                    <a:pt x="566" y="2"/>
                  </a:lnTo>
                  <a:lnTo>
                    <a:pt x="5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2" name="Freeform 6161">
              <a:extLst>
                <a:ext uri="{FF2B5EF4-FFF2-40B4-BE49-F238E27FC236}">
                  <a16:creationId xmlns:a16="http://schemas.microsoft.com/office/drawing/2014/main" id="{FFDF705E-C8B1-45F2-9EA3-D1D7E797A5B4}"/>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3" name="Freeform 6162">
              <a:extLst>
                <a:ext uri="{FF2B5EF4-FFF2-40B4-BE49-F238E27FC236}">
                  <a16:creationId xmlns:a16="http://schemas.microsoft.com/office/drawing/2014/main" id="{7CC4D43A-07EA-42D7-B8AB-10AA4DCFFA32}"/>
                </a:ext>
              </a:extLst>
            </p:cNvPr>
            <p:cNvSpPr/>
            <p:nvPr/>
          </p:nvSpPr>
          <p:spPr bwMode="auto">
            <a:xfrm>
              <a:off x="1796059" y="4416142"/>
              <a:ext cx="6350" cy="7938"/>
            </a:xfrm>
            <a:custGeom>
              <a:avLst/>
              <a:gdLst>
                <a:gd name="T0" fmla="*/ 2 w 4"/>
                <a:gd name="T1" fmla="*/ 0 h 5"/>
                <a:gd name="T2" fmla="*/ 0 w 4"/>
                <a:gd name="T3" fmla="*/ 0 h 5"/>
                <a:gd name="T4" fmla="*/ 2 w 4"/>
                <a:gd name="T5" fmla="*/ 5 h 5"/>
                <a:gd name="T6" fmla="*/ 4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lnTo>
                    <a:pt x="0" y="0"/>
                  </a:lnTo>
                  <a:lnTo>
                    <a:pt x="2" y="5"/>
                  </a:lnTo>
                  <a:lnTo>
                    <a:pt x="4"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64" name="Rectangle 6167">
              <a:extLst>
                <a:ext uri="{FF2B5EF4-FFF2-40B4-BE49-F238E27FC236}">
                  <a16:creationId xmlns:a16="http://schemas.microsoft.com/office/drawing/2014/main" id="{8B108A87-D689-41B3-A523-84A30348707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5" name="Rectangle 6168">
              <a:extLst>
                <a:ext uri="{FF2B5EF4-FFF2-40B4-BE49-F238E27FC236}">
                  <a16:creationId xmlns:a16="http://schemas.microsoft.com/office/drawing/2014/main" id="{8F145071-0C1C-44FF-BDBB-7C295024EE5F}"/>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6" name="Rectangle 6169">
              <a:extLst>
                <a:ext uri="{FF2B5EF4-FFF2-40B4-BE49-F238E27FC236}">
                  <a16:creationId xmlns:a16="http://schemas.microsoft.com/office/drawing/2014/main" id="{B515909A-2051-4080-A38B-06BDFE0703BA}"/>
                </a:ext>
              </a:extLst>
            </p:cNvPr>
            <p:cNvSpPr>
              <a:spLocks noChangeArrowheads="1"/>
            </p:cNvSpPr>
            <p:nvPr/>
          </p:nvSpPr>
          <p:spPr bwMode="auto">
            <a:xfrm>
              <a:off x="1299172" y="4649504"/>
              <a:ext cx="1587" cy="1588"/>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7" name="Freeform 6170">
              <a:extLst>
                <a:ext uri="{FF2B5EF4-FFF2-40B4-BE49-F238E27FC236}">
                  <a16:creationId xmlns:a16="http://schemas.microsoft.com/office/drawing/2014/main" id="{8F7AA1E7-6F6E-4304-8228-073E79AE0D99}"/>
                </a:ext>
              </a:extLst>
            </p:cNvPr>
            <p:cNvSpPr/>
            <p:nvPr/>
          </p:nvSpPr>
          <p:spPr bwMode="auto">
            <a:xfrm>
              <a:off x="1299172" y="4649504"/>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8" name="Freeform 6175">
              <a:extLst>
                <a:ext uri="{FF2B5EF4-FFF2-40B4-BE49-F238E27FC236}">
                  <a16:creationId xmlns:a16="http://schemas.microsoft.com/office/drawing/2014/main" id="{1682BED4-CBDD-4E4A-A384-A9746FA2C07A}"/>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69" name="Freeform 6176">
              <a:extLst>
                <a:ext uri="{FF2B5EF4-FFF2-40B4-BE49-F238E27FC236}">
                  <a16:creationId xmlns:a16="http://schemas.microsoft.com/office/drawing/2014/main" id="{3E07C434-584D-4723-A575-BA56476B5334}"/>
                </a:ext>
              </a:extLst>
            </p:cNvPr>
            <p:cNvSpPr/>
            <p:nvPr/>
          </p:nvSpPr>
          <p:spPr bwMode="auto">
            <a:xfrm>
              <a:off x="1299172" y="4646329"/>
              <a:ext cx="14287" cy="3175"/>
            </a:xfrm>
            <a:custGeom>
              <a:avLst/>
              <a:gdLst>
                <a:gd name="T0" fmla="*/ 9 w 9"/>
                <a:gd name="T1" fmla="*/ 0 h 2"/>
                <a:gd name="T2" fmla="*/ 0 w 9"/>
                <a:gd name="T3" fmla="*/ 2 h 2"/>
                <a:gd name="T4" fmla="*/ 0 w 9"/>
                <a:gd name="T5" fmla="*/ 2 h 2"/>
                <a:gd name="T6" fmla="*/ 2 w 9"/>
                <a:gd name="T7" fmla="*/ 2 h 2"/>
                <a:gd name="T8" fmla="*/ 5 w 9"/>
                <a:gd name="T9" fmla="*/ 2 h 2"/>
                <a:gd name="T10" fmla="*/ 9 w 9"/>
                <a:gd name="T11" fmla="*/ 0 h 2"/>
              </a:gdLst>
              <a:ahLst/>
              <a:cxnLst>
                <a:cxn ang="0">
                  <a:pos x="T0" y="T1"/>
                </a:cxn>
                <a:cxn ang="0">
                  <a:pos x="T2" y="T3"/>
                </a:cxn>
                <a:cxn ang="0">
                  <a:pos x="T4" y="T5"/>
                </a:cxn>
                <a:cxn ang="0">
                  <a:pos x="T6" y="T7"/>
                </a:cxn>
                <a:cxn ang="0">
                  <a:pos x="T8" y="T9"/>
                </a:cxn>
                <a:cxn ang="0">
                  <a:pos x="T10" y="T11"/>
                </a:cxn>
              </a:cxnLst>
              <a:rect l="0" t="0" r="r" b="b"/>
              <a:pathLst>
                <a:path w="9" h="2">
                  <a:moveTo>
                    <a:pt x="9" y="0"/>
                  </a:moveTo>
                  <a:lnTo>
                    <a:pt x="0" y="2"/>
                  </a:lnTo>
                  <a:lnTo>
                    <a:pt x="0" y="2"/>
                  </a:lnTo>
                  <a:lnTo>
                    <a:pt x="2" y="2"/>
                  </a:lnTo>
                  <a:lnTo>
                    <a:pt x="5" y="2"/>
                  </a:lnTo>
                  <a:lnTo>
                    <a:pt x="9"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0" name="Freeform 6177">
              <a:extLst>
                <a:ext uri="{FF2B5EF4-FFF2-40B4-BE49-F238E27FC236}">
                  <a16:creationId xmlns:a16="http://schemas.microsoft.com/office/drawing/2014/main" id="{A88B8493-6BA6-41BC-AEE8-C8112FC153C1}"/>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1" name="Freeform 6178">
              <a:extLst>
                <a:ext uri="{FF2B5EF4-FFF2-40B4-BE49-F238E27FC236}">
                  <a16:creationId xmlns:a16="http://schemas.microsoft.com/office/drawing/2014/main" id="{12E21A5D-E12E-4C39-A1EE-06E4C6F87FF8}"/>
                </a:ext>
              </a:extLst>
            </p:cNvPr>
            <p:cNvSpPr/>
            <p:nvPr/>
          </p:nvSpPr>
          <p:spPr bwMode="auto">
            <a:xfrm>
              <a:off x="1299172" y="4649504"/>
              <a:ext cx="7937" cy="0"/>
            </a:xfrm>
            <a:custGeom>
              <a:avLst/>
              <a:gdLst>
                <a:gd name="T0" fmla="*/ 2 w 5"/>
                <a:gd name="T1" fmla="*/ 0 w 5"/>
                <a:gd name="T2" fmla="*/ 0 w 5"/>
                <a:gd name="T3" fmla="*/ 2 w 5"/>
                <a:gd name="T4" fmla="*/ 5 w 5"/>
                <a:gd name="T5" fmla="*/ 5 w 5"/>
                <a:gd name="T6" fmla="*/ 2 w 5"/>
              </a:gdLst>
              <a:ahLst/>
              <a:cxnLst>
                <a:cxn ang="0">
                  <a:pos x="T0" y="0"/>
                </a:cxn>
                <a:cxn ang="0">
                  <a:pos x="T1" y="0"/>
                </a:cxn>
                <a:cxn ang="0">
                  <a:pos x="T2" y="0"/>
                </a:cxn>
                <a:cxn ang="0">
                  <a:pos x="T3" y="0"/>
                </a:cxn>
                <a:cxn ang="0">
                  <a:pos x="T4" y="0"/>
                </a:cxn>
                <a:cxn ang="0">
                  <a:pos x="T5" y="0"/>
                </a:cxn>
                <a:cxn ang="0">
                  <a:pos x="T6" y="0"/>
                </a:cxn>
              </a:cxnLst>
              <a:rect l="0" t="0" r="r" b="b"/>
              <a:pathLst>
                <a:path w="5">
                  <a:moveTo>
                    <a:pt x="2" y="0"/>
                  </a:moveTo>
                  <a:lnTo>
                    <a:pt x="0" y="0"/>
                  </a:lnTo>
                  <a:lnTo>
                    <a:pt x="0" y="0"/>
                  </a:lnTo>
                  <a:lnTo>
                    <a:pt x="2" y="0"/>
                  </a:lnTo>
                  <a:lnTo>
                    <a:pt x="5" y="0"/>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2" name="Freeform 6179">
              <a:extLst>
                <a:ext uri="{FF2B5EF4-FFF2-40B4-BE49-F238E27FC236}">
                  <a16:creationId xmlns:a16="http://schemas.microsoft.com/office/drawing/2014/main" id="{D036E774-6527-4256-B5A1-81FA5B168755}"/>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3" name="Freeform 6180">
              <a:extLst>
                <a:ext uri="{FF2B5EF4-FFF2-40B4-BE49-F238E27FC236}">
                  <a16:creationId xmlns:a16="http://schemas.microsoft.com/office/drawing/2014/main" id="{56BDD1F2-E6A9-4231-B37C-A9CAF6FEEF36}"/>
                </a:ext>
              </a:extLst>
            </p:cNvPr>
            <p:cNvSpPr/>
            <p:nvPr/>
          </p:nvSpPr>
          <p:spPr bwMode="auto">
            <a:xfrm>
              <a:off x="1299172" y="4649504"/>
              <a:ext cx="7937" cy="4763"/>
            </a:xfrm>
            <a:custGeom>
              <a:avLst/>
              <a:gdLst>
                <a:gd name="T0" fmla="*/ 2 w 5"/>
                <a:gd name="T1" fmla="*/ 0 h 3"/>
                <a:gd name="T2" fmla="*/ 0 w 5"/>
                <a:gd name="T3" fmla="*/ 0 h 3"/>
                <a:gd name="T4" fmla="*/ 0 w 5"/>
                <a:gd name="T5" fmla="*/ 0 h 3"/>
                <a:gd name="T6" fmla="*/ 2 w 5"/>
                <a:gd name="T7" fmla="*/ 3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lnTo>
                    <a:pt x="0" y="0"/>
                  </a:lnTo>
                  <a:lnTo>
                    <a:pt x="0" y="0"/>
                  </a:lnTo>
                  <a:lnTo>
                    <a:pt x="2" y="3"/>
                  </a:lnTo>
                  <a:lnTo>
                    <a:pt x="5" y="0"/>
                  </a:lnTo>
                  <a:lnTo>
                    <a:pt x="2" y="0"/>
                  </a:lnTo>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Freeform 6221">
              <a:extLst>
                <a:ext uri="{FF2B5EF4-FFF2-40B4-BE49-F238E27FC236}">
                  <a16:creationId xmlns:a16="http://schemas.microsoft.com/office/drawing/2014/main" id="{FC6A7116-78B3-4B17-9117-8BF47511BC13}"/>
                </a:ext>
              </a:extLst>
            </p:cNvPr>
            <p:cNvSpPr/>
            <p:nvPr/>
          </p:nvSpPr>
          <p:spPr bwMode="auto">
            <a:xfrm>
              <a:off x="3085108" y="3437389"/>
              <a:ext cx="738271" cy="624739"/>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5" name="Freeform 6222">
              <a:extLst>
                <a:ext uri="{FF2B5EF4-FFF2-40B4-BE49-F238E27FC236}">
                  <a16:creationId xmlns:a16="http://schemas.microsoft.com/office/drawing/2014/main" id="{71730148-1CBB-45A4-9C77-0A3C63978581}"/>
                </a:ext>
              </a:extLst>
            </p:cNvPr>
            <p:cNvSpPr/>
            <p:nvPr/>
          </p:nvSpPr>
          <p:spPr bwMode="auto">
            <a:xfrm>
              <a:off x="2694584" y="1831692"/>
              <a:ext cx="1409700" cy="2166938"/>
            </a:xfrm>
            <a:custGeom>
              <a:avLst/>
              <a:gdLst>
                <a:gd name="T0" fmla="*/ 886 w 888"/>
                <a:gd name="T1" fmla="*/ 0 h 1365"/>
                <a:gd name="T2" fmla="*/ 9 w 888"/>
                <a:gd name="T3" fmla="*/ 1349 h 1365"/>
                <a:gd name="T4" fmla="*/ 0 w 888"/>
                <a:gd name="T5" fmla="*/ 1365 h 1365"/>
                <a:gd name="T6" fmla="*/ 0 w 888"/>
                <a:gd name="T7" fmla="*/ 1365 h 1365"/>
                <a:gd name="T8" fmla="*/ 888 w 888"/>
                <a:gd name="T9" fmla="*/ 2 h 1365"/>
                <a:gd name="T10" fmla="*/ 886 w 888"/>
                <a:gd name="T11" fmla="*/ 0 h 1365"/>
              </a:gdLst>
              <a:ahLst/>
              <a:cxnLst>
                <a:cxn ang="0">
                  <a:pos x="T0" y="T1"/>
                </a:cxn>
                <a:cxn ang="0">
                  <a:pos x="T2" y="T3"/>
                </a:cxn>
                <a:cxn ang="0">
                  <a:pos x="T4" y="T5"/>
                </a:cxn>
                <a:cxn ang="0">
                  <a:pos x="T6" y="T7"/>
                </a:cxn>
                <a:cxn ang="0">
                  <a:pos x="T8" y="T9"/>
                </a:cxn>
                <a:cxn ang="0">
                  <a:pos x="T10" y="T11"/>
                </a:cxn>
              </a:cxnLst>
              <a:rect l="0" t="0" r="r" b="b"/>
              <a:pathLst>
                <a:path w="888" h="1365">
                  <a:moveTo>
                    <a:pt x="886" y="0"/>
                  </a:moveTo>
                  <a:lnTo>
                    <a:pt x="9" y="1349"/>
                  </a:lnTo>
                  <a:lnTo>
                    <a:pt x="0" y="1365"/>
                  </a:lnTo>
                  <a:lnTo>
                    <a:pt x="0" y="1365"/>
                  </a:lnTo>
                  <a:lnTo>
                    <a:pt x="888" y="2"/>
                  </a:lnTo>
                  <a:lnTo>
                    <a:pt x="8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6" name="Freeform 6291">
              <a:extLst>
                <a:ext uri="{FF2B5EF4-FFF2-40B4-BE49-F238E27FC236}">
                  <a16:creationId xmlns:a16="http://schemas.microsoft.com/office/drawing/2014/main" id="{98740011-8332-4670-A4DD-308EF1B77345}"/>
                </a:ext>
              </a:extLst>
            </p:cNvPr>
            <p:cNvSpPr/>
            <p:nvPr/>
          </p:nvSpPr>
          <p:spPr bwMode="auto">
            <a:xfrm>
              <a:off x="2691409" y="2169829"/>
              <a:ext cx="123825" cy="1803400"/>
            </a:xfrm>
            <a:custGeom>
              <a:avLst/>
              <a:gdLst>
                <a:gd name="T0" fmla="*/ 78 w 78"/>
                <a:gd name="T1" fmla="*/ 0 h 1136"/>
                <a:gd name="T2" fmla="*/ 78 w 78"/>
                <a:gd name="T3" fmla="*/ 0 h 1136"/>
                <a:gd name="T4" fmla="*/ 73 w 78"/>
                <a:gd name="T5" fmla="*/ 26 h 1136"/>
                <a:gd name="T6" fmla="*/ 28 w 78"/>
                <a:gd name="T7" fmla="*/ 685 h 1136"/>
                <a:gd name="T8" fmla="*/ 0 w 78"/>
                <a:gd name="T9" fmla="*/ 1136 h 1136"/>
                <a:gd name="T10" fmla="*/ 0 w 78"/>
                <a:gd name="T11" fmla="*/ 1133 h 1136"/>
                <a:gd name="T12" fmla="*/ 78 w 78"/>
                <a:gd name="T13" fmla="*/ 0 h 1136"/>
                <a:gd name="T14" fmla="*/ 78 w 78"/>
                <a:gd name="T15" fmla="*/ 0 h 1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136">
                  <a:moveTo>
                    <a:pt x="78" y="0"/>
                  </a:moveTo>
                  <a:lnTo>
                    <a:pt x="78" y="0"/>
                  </a:lnTo>
                  <a:lnTo>
                    <a:pt x="73" y="26"/>
                  </a:lnTo>
                  <a:lnTo>
                    <a:pt x="28" y="685"/>
                  </a:lnTo>
                  <a:lnTo>
                    <a:pt x="0" y="1136"/>
                  </a:lnTo>
                  <a:lnTo>
                    <a:pt x="0" y="1133"/>
                  </a:lnTo>
                  <a:lnTo>
                    <a:pt x="78" y="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7" name="Freeform 6315">
              <a:extLst>
                <a:ext uri="{FF2B5EF4-FFF2-40B4-BE49-F238E27FC236}">
                  <a16:creationId xmlns:a16="http://schemas.microsoft.com/office/drawing/2014/main" id="{E1FC8706-F369-4AB0-9BC4-50C642A01501}"/>
                </a:ext>
              </a:extLst>
            </p:cNvPr>
            <p:cNvSpPr>
              <a:spLocks noEditPoints="1"/>
            </p:cNvSpPr>
            <p:nvPr/>
          </p:nvSpPr>
          <p:spPr bwMode="auto">
            <a:xfrm>
              <a:off x="2697759" y="2211104"/>
              <a:ext cx="106363" cy="1625600"/>
            </a:xfrm>
            <a:custGeom>
              <a:avLst/>
              <a:gdLst>
                <a:gd name="T0" fmla="*/ 64 w 67"/>
                <a:gd name="T1" fmla="*/ 34 h 1024"/>
                <a:gd name="T2" fmla="*/ 60 w 67"/>
                <a:gd name="T3" fmla="*/ 57 h 1024"/>
                <a:gd name="T4" fmla="*/ 0 w 67"/>
                <a:gd name="T5" fmla="*/ 991 h 1024"/>
                <a:gd name="T6" fmla="*/ 0 w 67"/>
                <a:gd name="T7" fmla="*/ 1024 h 1024"/>
                <a:gd name="T8" fmla="*/ 24 w 67"/>
                <a:gd name="T9" fmla="*/ 659 h 1024"/>
                <a:gd name="T10" fmla="*/ 64 w 67"/>
                <a:gd name="T11" fmla="*/ 34 h 1024"/>
                <a:gd name="T12" fmla="*/ 64 w 67"/>
                <a:gd name="T13" fmla="*/ 0 h 1024"/>
                <a:gd name="T14" fmla="*/ 64 w 67"/>
                <a:gd name="T15" fmla="*/ 0 h 1024"/>
                <a:gd name="T16" fmla="*/ 67 w 67"/>
                <a:gd name="T17" fmla="*/ 0 h 1024"/>
                <a:gd name="T18" fmla="*/ 67 w 67"/>
                <a:gd name="T19" fmla="*/ 0 h 1024"/>
                <a:gd name="T20" fmla="*/ 64 w 67"/>
                <a:gd name="T21"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024">
                  <a:moveTo>
                    <a:pt x="64" y="34"/>
                  </a:moveTo>
                  <a:lnTo>
                    <a:pt x="60" y="57"/>
                  </a:lnTo>
                  <a:lnTo>
                    <a:pt x="0" y="991"/>
                  </a:lnTo>
                  <a:lnTo>
                    <a:pt x="0" y="1024"/>
                  </a:lnTo>
                  <a:lnTo>
                    <a:pt x="24" y="659"/>
                  </a:lnTo>
                  <a:lnTo>
                    <a:pt x="64" y="34"/>
                  </a:lnTo>
                  <a:moveTo>
                    <a:pt x="64" y="0"/>
                  </a:moveTo>
                  <a:lnTo>
                    <a:pt x="64" y="0"/>
                  </a:lnTo>
                  <a:lnTo>
                    <a:pt x="67" y="0"/>
                  </a:lnTo>
                  <a:lnTo>
                    <a:pt x="67"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8" name="Freeform 6389">
              <a:extLst>
                <a:ext uri="{FF2B5EF4-FFF2-40B4-BE49-F238E27FC236}">
                  <a16:creationId xmlns:a16="http://schemas.microsoft.com/office/drawing/2014/main" id="{955EEF89-9D42-4550-BA73-1854FC98E7FE}"/>
                </a:ext>
              </a:extLst>
            </p:cNvPr>
            <p:cNvSpPr>
              <a:spLocks noEditPoints="1"/>
            </p:cNvSpPr>
            <p:nvPr/>
          </p:nvSpPr>
          <p:spPr bwMode="auto">
            <a:xfrm>
              <a:off x="2694584" y="2309529"/>
              <a:ext cx="63500" cy="1565275"/>
            </a:xfrm>
            <a:custGeom>
              <a:avLst/>
              <a:gdLst>
                <a:gd name="T0" fmla="*/ 35 w 40"/>
                <a:gd name="T1" fmla="*/ 133 h 986"/>
                <a:gd name="T2" fmla="*/ 33 w 40"/>
                <a:gd name="T3" fmla="*/ 152 h 986"/>
                <a:gd name="T4" fmla="*/ 2 w 40"/>
                <a:gd name="T5" fmla="*/ 863 h 986"/>
                <a:gd name="T6" fmla="*/ 0 w 40"/>
                <a:gd name="T7" fmla="*/ 986 h 986"/>
                <a:gd name="T8" fmla="*/ 2 w 40"/>
                <a:gd name="T9" fmla="*/ 929 h 986"/>
                <a:gd name="T10" fmla="*/ 35 w 40"/>
                <a:gd name="T11" fmla="*/ 133 h 986"/>
                <a:gd name="T12" fmla="*/ 38 w 40"/>
                <a:gd name="T13" fmla="*/ 107 h 986"/>
                <a:gd name="T14" fmla="*/ 33 w 40"/>
                <a:gd name="T15" fmla="*/ 128 h 986"/>
                <a:gd name="T16" fmla="*/ 33 w 40"/>
                <a:gd name="T17" fmla="*/ 130 h 986"/>
                <a:gd name="T18" fmla="*/ 35 w 40"/>
                <a:gd name="T19" fmla="*/ 111 h 986"/>
                <a:gd name="T20" fmla="*/ 38 w 40"/>
                <a:gd name="T21" fmla="*/ 107 h 986"/>
                <a:gd name="T22" fmla="*/ 38 w 40"/>
                <a:gd name="T23" fmla="*/ 88 h 986"/>
                <a:gd name="T24" fmla="*/ 33 w 40"/>
                <a:gd name="T25" fmla="*/ 102 h 986"/>
                <a:gd name="T26" fmla="*/ 33 w 40"/>
                <a:gd name="T27" fmla="*/ 107 h 986"/>
                <a:gd name="T28" fmla="*/ 38 w 40"/>
                <a:gd name="T29" fmla="*/ 88 h 986"/>
                <a:gd name="T30" fmla="*/ 38 w 40"/>
                <a:gd name="T31" fmla="*/ 88 h 986"/>
                <a:gd name="T32" fmla="*/ 40 w 40"/>
                <a:gd name="T33" fmla="*/ 0 h 986"/>
                <a:gd name="T34" fmla="*/ 40 w 40"/>
                <a:gd name="T35" fmla="*/ 0 h 986"/>
                <a:gd name="T36" fmla="*/ 40 w 40"/>
                <a:gd name="T37" fmla="*/ 0 h 986"/>
                <a:gd name="T38" fmla="*/ 40 w 40"/>
                <a:gd name="T39" fmla="*/ 0 h 986"/>
                <a:gd name="T40" fmla="*/ 40 w 40"/>
                <a:gd name="T41" fmla="*/ 0 h 986"/>
                <a:gd name="T42" fmla="*/ 38 w 40"/>
                <a:gd name="T43" fmla="*/ 24 h 986"/>
                <a:gd name="T44" fmla="*/ 35 w 40"/>
                <a:gd name="T45" fmla="*/ 71 h 986"/>
                <a:gd name="T46" fmla="*/ 38 w 40"/>
                <a:gd name="T47" fmla="*/ 55 h 986"/>
                <a:gd name="T48" fmla="*/ 40 w 40"/>
                <a:gd name="T49" fmla="*/ 0 h 986"/>
                <a:gd name="T50" fmla="*/ 40 w 40"/>
                <a:gd name="T51"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986">
                  <a:moveTo>
                    <a:pt x="35" y="133"/>
                  </a:moveTo>
                  <a:lnTo>
                    <a:pt x="33" y="152"/>
                  </a:lnTo>
                  <a:lnTo>
                    <a:pt x="2" y="863"/>
                  </a:lnTo>
                  <a:lnTo>
                    <a:pt x="0" y="986"/>
                  </a:lnTo>
                  <a:lnTo>
                    <a:pt x="2" y="929"/>
                  </a:lnTo>
                  <a:lnTo>
                    <a:pt x="35" y="133"/>
                  </a:lnTo>
                  <a:moveTo>
                    <a:pt x="38" y="107"/>
                  </a:moveTo>
                  <a:lnTo>
                    <a:pt x="33" y="128"/>
                  </a:lnTo>
                  <a:lnTo>
                    <a:pt x="33" y="130"/>
                  </a:lnTo>
                  <a:lnTo>
                    <a:pt x="35" y="111"/>
                  </a:lnTo>
                  <a:lnTo>
                    <a:pt x="38" y="107"/>
                  </a:lnTo>
                  <a:moveTo>
                    <a:pt x="38" y="88"/>
                  </a:moveTo>
                  <a:lnTo>
                    <a:pt x="33" y="102"/>
                  </a:lnTo>
                  <a:lnTo>
                    <a:pt x="33" y="107"/>
                  </a:lnTo>
                  <a:lnTo>
                    <a:pt x="38" y="88"/>
                  </a:lnTo>
                  <a:lnTo>
                    <a:pt x="38" y="88"/>
                  </a:lnTo>
                  <a:moveTo>
                    <a:pt x="40" y="0"/>
                  </a:moveTo>
                  <a:lnTo>
                    <a:pt x="40" y="0"/>
                  </a:lnTo>
                  <a:lnTo>
                    <a:pt x="40" y="0"/>
                  </a:lnTo>
                  <a:lnTo>
                    <a:pt x="40" y="0"/>
                  </a:lnTo>
                  <a:lnTo>
                    <a:pt x="40" y="0"/>
                  </a:lnTo>
                  <a:lnTo>
                    <a:pt x="38" y="24"/>
                  </a:lnTo>
                  <a:lnTo>
                    <a:pt x="35" y="71"/>
                  </a:lnTo>
                  <a:lnTo>
                    <a:pt x="38" y="55"/>
                  </a:lnTo>
                  <a:lnTo>
                    <a:pt x="40" y="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79" name="Freeform 7651">
              <a:extLst>
                <a:ext uri="{FF2B5EF4-FFF2-40B4-BE49-F238E27FC236}">
                  <a16:creationId xmlns:a16="http://schemas.microsoft.com/office/drawing/2014/main" id="{F6B441DE-0778-44BA-9BD3-60E0FA5006A5}"/>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close/>
                  <a:moveTo>
                    <a:pt x="48" y="604"/>
                  </a:moveTo>
                  <a:lnTo>
                    <a:pt x="0" y="659"/>
                  </a:lnTo>
                  <a:lnTo>
                    <a:pt x="19" y="640"/>
                  </a:lnTo>
                  <a:lnTo>
                    <a:pt x="50" y="606"/>
                  </a:lnTo>
                  <a:lnTo>
                    <a:pt x="48" y="604"/>
                  </a:lnTo>
                  <a:close/>
                  <a:moveTo>
                    <a:pt x="123" y="514"/>
                  </a:moveTo>
                  <a:lnTo>
                    <a:pt x="48" y="602"/>
                  </a:lnTo>
                  <a:lnTo>
                    <a:pt x="50" y="604"/>
                  </a:lnTo>
                  <a:lnTo>
                    <a:pt x="126" y="516"/>
                  </a:lnTo>
                  <a:lnTo>
                    <a:pt x="123" y="514"/>
                  </a:lnTo>
                  <a:close/>
                  <a:moveTo>
                    <a:pt x="135" y="500"/>
                  </a:moveTo>
                  <a:lnTo>
                    <a:pt x="126" y="512"/>
                  </a:lnTo>
                  <a:lnTo>
                    <a:pt x="128" y="514"/>
                  </a:lnTo>
                  <a:lnTo>
                    <a:pt x="140" y="502"/>
                  </a:lnTo>
                  <a:lnTo>
                    <a:pt x="135" y="500"/>
                  </a:lnTo>
                  <a:close/>
                  <a:moveTo>
                    <a:pt x="204" y="422"/>
                  </a:moveTo>
                  <a:lnTo>
                    <a:pt x="138" y="497"/>
                  </a:lnTo>
                  <a:lnTo>
                    <a:pt x="142" y="497"/>
                  </a:lnTo>
                  <a:lnTo>
                    <a:pt x="204" y="426"/>
                  </a:lnTo>
                  <a:lnTo>
                    <a:pt x="204" y="422"/>
                  </a:lnTo>
                  <a:close/>
                  <a:moveTo>
                    <a:pt x="216" y="410"/>
                  </a:moveTo>
                  <a:lnTo>
                    <a:pt x="209" y="417"/>
                  </a:lnTo>
                  <a:lnTo>
                    <a:pt x="209" y="422"/>
                  </a:lnTo>
                  <a:lnTo>
                    <a:pt x="218" y="412"/>
                  </a:lnTo>
                  <a:lnTo>
                    <a:pt x="216" y="410"/>
                  </a:lnTo>
                  <a:close/>
                  <a:moveTo>
                    <a:pt x="259" y="360"/>
                  </a:moveTo>
                  <a:lnTo>
                    <a:pt x="218" y="407"/>
                  </a:lnTo>
                  <a:lnTo>
                    <a:pt x="221" y="410"/>
                  </a:lnTo>
                  <a:lnTo>
                    <a:pt x="256" y="365"/>
                  </a:lnTo>
                  <a:lnTo>
                    <a:pt x="259" y="360"/>
                  </a:lnTo>
                  <a:close/>
                  <a:moveTo>
                    <a:pt x="275" y="341"/>
                  </a:moveTo>
                  <a:lnTo>
                    <a:pt x="261" y="355"/>
                  </a:lnTo>
                  <a:lnTo>
                    <a:pt x="263" y="360"/>
                  </a:lnTo>
                  <a:lnTo>
                    <a:pt x="275" y="346"/>
                  </a:lnTo>
                  <a:lnTo>
                    <a:pt x="275" y="341"/>
                  </a:lnTo>
                  <a:close/>
                  <a:moveTo>
                    <a:pt x="282" y="332"/>
                  </a:moveTo>
                  <a:lnTo>
                    <a:pt x="280" y="336"/>
                  </a:lnTo>
                  <a:lnTo>
                    <a:pt x="278" y="341"/>
                  </a:lnTo>
                  <a:lnTo>
                    <a:pt x="282" y="339"/>
                  </a:lnTo>
                  <a:lnTo>
                    <a:pt x="282" y="332"/>
                  </a:lnTo>
                  <a:close/>
                  <a:moveTo>
                    <a:pt x="299" y="320"/>
                  </a:moveTo>
                  <a:lnTo>
                    <a:pt x="294" y="320"/>
                  </a:lnTo>
                  <a:lnTo>
                    <a:pt x="287" y="324"/>
                  </a:lnTo>
                  <a:lnTo>
                    <a:pt x="287" y="332"/>
                  </a:lnTo>
                  <a:lnTo>
                    <a:pt x="299" y="320"/>
                  </a:lnTo>
                  <a:close/>
                  <a:moveTo>
                    <a:pt x="313" y="298"/>
                  </a:moveTo>
                  <a:lnTo>
                    <a:pt x="296" y="315"/>
                  </a:lnTo>
                  <a:lnTo>
                    <a:pt x="301" y="315"/>
                  </a:lnTo>
                  <a:lnTo>
                    <a:pt x="311" y="303"/>
                  </a:lnTo>
                  <a:lnTo>
                    <a:pt x="313" y="298"/>
                  </a:lnTo>
                  <a:close/>
                  <a:moveTo>
                    <a:pt x="330" y="277"/>
                  </a:moveTo>
                  <a:lnTo>
                    <a:pt x="315" y="294"/>
                  </a:lnTo>
                  <a:lnTo>
                    <a:pt x="315" y="298"/>
                  </a:lnTo>
                  <a:lnTo>
                    <a:pt x="330" y="284"/>
                  </a:lnTo>
                  <a:lnTo>
                    <a:pt x="330" y="277"/>
                  </a:lnTo>
                  <a:close/>
                  <a:moveTo>
                    <a:pt x="339" y="268"/>
                  </a:moveTo>
                  <a:lnTo>
                    <a:pt x="334" y="272"/>
                  </a:lnTo>
                  <a:lnTo>
                    <a:pt x="332" y="279"/>
                  </a:lnTo>
                  <a:lnTo>
                    <a:pt x="337" y="272"/>
                  </a:lnTo>
                  <a:lnTo>
                    <a:pt x="339" y="268"/>
                  </a:lnTo>
                  <a:close/>
                  <a:moveTo>
                    <a:pt x="349" y="256"/>
                  </a:moveTo>
                  <a:lnTo>
                    <a:pt x="346" y="258"/>
                  </a:lnTo>
                  <a:lnTo>
                    <a:pt x="346" y="265"/>
                  </a:lnTo>
                  <a:lnTo>
                    <a:pt x="351" y="258"/>
                  </a:lnTo>
                  <a:lnTo>
                    <a:pt x="349" y="256"/>
                  </a:lnTo>
                  <a:close/>
                  <a:moveTo>
                    <a:pt x="353" y="251"/>
                  </a:moveTo>
                  <a:lnTo>
                    <a:pt x="351" y="253"/>
                  </a:lnTo>
                  <a:lnTo>
                    <a:pt x="353" y="256"/>
                  </a:lnTo>
                  <a:lnTo>
                    <a:pt x="353" y="253"/>
                  </a:lnTo>
                  <a:lnTo>
                    <a:pt x="353" y="251"/>
                  </a:lnTo>
                  <a:close/>
                  <a:moveTo>
                    <a:pt x="389" y="208"/>
                  </a:moveTo>
                  <a:lnTo>
                    <a:pt x="353" y="249"/>
                  </a:lnTo>
                  <a:lnTo>
                    <a:pt x="356" y="251"/>
                  </a:lnTo>
                  <a:lnTo>
                    <a:pt x="389" y="213"/>
                  </a:lnTo>
                  <a:lnTo>
                    <a:pt x="389" y="208"/>
                  </a:lnTo>
                  <a:close/>
                  <a:moveTo>
                    <a:pt x="401" y="196"/>
                  </a:moveTo>
                  <a:lnTo>
                    <a:pt x="391" y="206"/>
                  </a:lnTo>
                  <a:lnTo>
                    <a:pt x="391" y="211"/>
                  </a:lnTo>
                  <a:lnTo>
                    <a:pt x="401" y="201"/>
                  </a:lnTo>
                  <a:lnTo>
                    <a:pt x="401" y="196"/>
                  </a:lnTo>
                  <a:close/>
                  <a:moveTo>
                    <a:pt x="405" y="189"/>
                  </a:moveTo>
                  <a:lnTo>
                    <a:pt x="403" y="192"/>
                  </a:lnTo>
                  <a:lnTo>
                    <a:pt x="403" y="196"/>
                  </a:lnTo>
                  <a:lnTo>
                    <a:pt x="405" y="194"/>
                  </a:lnTo>
                  <a:lnTo>
                    <a:pt x="405" y="189"/>
                  </a:lnTo>
                  <a:close/>
                  <a:moveTo>
                    <a:pt x="529" y="47"/>
                  </a:moveTo>
                  <a:lnTo>
                    <a:pt x="415" y="180"/>
                  </a:lnTo>
                  <a:lnTo>
                    <a:pt x="413" y="187"/>
                  </a:lnTo>
                  <a:lnTo>
                    <a:pt x="522" y="59"/>
                  </a:lnTo>
                  <a:lnTo>
                    <a:pt x="529" y="47"/>
                  </a:lnTo>
                  <a:close/>
                  <a:moveTo>
                    <a:pt x="571" y="0"/>
                  </a:moveTo>
                  <a:lnTo>
                    <a:pt x="545" y="28"/>
                  </a:lnTo>
                  <a:lnTo>
                    <a:pt x="541" y="40"/>
                  </a:lnTo>
                  <a:lnTo>
                    <a:pt x="562" y="14"/>
                  </a:lnTo>
                  <a:lnTo>
                    <a:pt x="571"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0" name="Freeform 7652">
              <a:extLst>
                <a:ext uri="{FF2B5EF4-FFF2-40B4-BE49-F238E27FC236}">
                  <a16:creationId xmlns:a16="http://schemas.microsoft.com/office/drawing/2014/main" id="{8CD7FB59-A048-43D9-81C4-007E3A5D5876}"/>
                </a:ext>
              </a:extLst>
            </p:cNvPr>
            <p:cNvSpPr>
              <a:spLocks noEditPoints="1"/>
            </p:cNvSpPr>
            <p:nvPr/>
          </p:nvSpPr>
          <p:spPr bwMode="auto">
            <a:xfrm>
              <a:off x="1761134" y="4025617"/>
              <a:ext cx="906463" cy="1046163"/>
            </a:xfrm>
            <a:custGeom>
              <a:avLst/>
              <a:gdLst>
                <a:gd name="T0" fmla="*/ 0 w 571"/>
                <a:gd name="T1" fmla="*/ 659 h 659"/>
                <a:gd name="T2" fmla="*/ 0 w 571"/>
                <a:gd name="T3" fmla="*/ 659 h 659"/>
                <a:gd name="T4" fmla="*/ 0 w 571"/>
                <a:gd name="T5" fmla="*/ 659 h 659"/>
                <a:gd name="T6" fmla="*/ 50 w 571"/>
                <a:gd name="T7" fmla="*/ 606 h 659"/>
                <a:gd name="T8" fmla="*/ 123 w 571"/>
                <a:gd name="T9" fmla="*/ 514 h 659"/>
                <a:gd name="T10" fmla="*/ 50 w 571"/>
                <a:gd name="T11" fmla="*/ 604 h 659"/>
                <a:gd name="T12" fmla="*/ 123 w 571"/>
                <a:gd name="T13" fmla="*/ 514 h 659"/>
                <a:gd name="T14" fmla="*/ 126 w 571"/>
                <a:gd name="T15" fmla="*/ 512 h 659"/>
                <a:gd name="T16" fmla="*/ 140 w 571"/>
                <a:gd name="T17" fmla="*/ 502 h 659"/>
                <a:gd name="T18" fmla="*/ 204 w 571"/>
                <a:gd name="T19" fmla="*/ 422 h 659"/>
                <a:gd name="T20" fmla="*/ 142 w 571"/>
                <a:gd name="T21" fmla="*/ 497 h 659"/>
                <a:gd name="T22" fmla="*/ 204 w 571"/>
                <a:gd name="T23" fmla="*/ 422 h 659"/>
                <a:gd name="T24" fmla="*/ 209 w 571"/>
                <a:gd name="T25" fmla="*/ 417 h 659"/>
                <a:gd name="T26" fmla="*/ 218 w 571"/>
                <a:gd name="T27" fmla="*/ 412 h 659"/>
                <a:gd name="T28" fmla="*/ 259 w 571"/>
                <a:gd name="T29" fmla="*/ 360 h 659"/>
                <a:gd name="T30" fmla="*/ 221 w 571"/>
                <a:gd name="T31" fmla="*/ 410 h 659"/>
                <a:gd name="T32" fmla="*/ 259 w 571"/>
                <a:gd name="T33" fmla="*/ 360 h 659"/>
                <a:gd name="T34" fmla="*/ 261 w 571"/>
                <a:gd name="T35" fmla="*/ 355 h 659"/>
                <a:gd name="T36" fmla="*/ 275 w 571"/>
                <a:gd name="T37" fmla="*/ 346 h 659"/>
                <a:gd name="T38" fmla="*/ 282 w 571"/>
                <a:gd name="T39" fmla="*/ 332 h 659"/>
                <a:gd name="T40" fmla="*/ 278 w 571"/>
                <a:gd name="T41" fmla="*/ 341 h 659"/>
                <a:gd name="T42" fmla="*/ 282 w 571"/>
                <a:gd name="T43" fmla="*/ 332 h 659"/>
                <a:gd name="T44" fmla="*/ 294 w 571"/>
                <a:gd name="T45" fmla="*/ 320 h 659"/>
                <a:gd name="T46" fmla="*/ 287 w 571"/>
                <a:gd name="T47" fmla="*/ 332 h 659"/>
                <a:gd name="T48" fmla="*/ 313 w 571"/>
                <a:gd name="T49" fmla="*/ 298 h 659"/>
                <a:gd name="T50" fmla="*/ 301 w 571"/>
                <a:gd name="T51" fmla="*/ 315 h 659"/>
                <a:gd name="T52" fmla="*/ 313 w 571"/>
                <a:gd name="T53" fmla="*/ 298 h 659"/>
                <a:gd name="T54" fmla="*/ 315 w 571"/>
                <a:gd name="T55" fmla="*/ 294 h 659"/>
                <a:gd name="T56" fmla="*/ 330 w 571"/>
                <a:gd name="T57" fmla="*/ 284 h 659"/>
                <a:gd name="T58" fmla="*/ 339 w 571"/>
                <a:gd name="T59" fmla="*/ 268 h 659"/>
                <a:gd name="T60" fmla="*/ 332 w 571"/>
                <a:gd name="T61" fmla="*/ 279 h 659"/>
                <a:gd name="T62" fmla="*/ 339 w 571"/>
                <a:gd name="T63" fmla="*/ 268 h 659"/>
                <a:gd name="T64" fmla="*/ 346 w 571"/>
                <a:gd name="T65" fmla="*/ 258 h 659"/>
                <a:gd name="T66" fmla="*/ 351 w 571"/>
                <a:gd name="T67" fmla="*/ 258 h 659"/>
                <a:gd name="T68" fmla="*/ 353 w 571"/>
                <a:gd name="T69" fmla="*/ 251 h 659"/>
                <a:gd name="T70" fmla="*/ 353 w 571"/>
                <a:gd name="T71" fmla="*/ 256 h 659"/>
                <a:gd name="T72" fmla="*/ 353 w 571"/>
                <a:gd name="T73" fmla="*/ 251 h 659"/>
                <a:gd name="T74" fmla="*/ 353 w 571"/>
                <a:gd name="T75" fmla="*/ 249 h 659"/>
                <a:gd name="T76" fmla="*/ 389 w 571"/>
                <a:gd name="T77" fmla="*/ 213 h 659"/>
                <a:gd name="T78" fmla="*/ 401 w 571"/>
                <a:gd name="T79" fmla="*/ 196 h 659"/>
                <a:gd name="T80" fmla="*/ 391 w 571"/>
                <a:gd name="T81" fmla="*/ 211 h 659"/>
                <a:gd name="T82" fmla="*/ 401 w 571"/>
                <a:gd name="T83" fmla="*/ 196 h 659"/>
                <a:gd name="T84" fmla="*/ 403 w 571"/>
                <a:gd name="T85" fmla="*/ 192 h 659"/>
                <a:gd name="T86" fmla="*/ 405 w 571"/>
                <a:gd name="T87" fmla="*/ 194 h 659"/>
                <a:gd name="T88" fmla="*/ 529 w 571"/>
                <a:gd name="T89" fmla="*/ 47 h 659"/>
                <a:gd name="T90" fmla="*/ 413 w 571"/>
                <a:gd name="T91" fmla="*/ 187 h 659"/>
                <a:gd name="T92" fmla="*/ 529 w 571"/>
                <a:gd name="T93" fmla="*/ 47 h 659"/>
                <a:gd name="T94" fmla="*/ 545 w 571"/>
                <a:gd name="T95" fmla="*/ 28 h 659"/>
                <a:gd name="T96" fmla="*/ 562 w 571"/>
                <a:gd name="T97" fmla="*/ 1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1" h="659">
                  <a:moveTo>
                    <a:pt x="0" y="659"/>
                  </a:moveTo>
                  <a:lnTo>
                    <a:pt x="0" y="659"/>
                  </a:lnTo>
                  <a:lnTo>
                    <a:pt x="0" y="659"/>
                  </a:lnTo>
                  <a:lnTo>
                    <a:pt x="0" y="659"/>
                  </a:lnTo>
                  <a:moveTo>
                    <a:pt x="48" y="604"/>
                  </a:moveTo>
                  <a:lnTo>
                    <a:pt x="0" y="659"/>
                  </a:lnTo>
                  <a:lnTo>
                    <a:pt x="19" y="640"/>
                  </a:lnTo>
                  <a:lnTo>
                    <a:pt x="50" y="606"/>
                  </a:lnTo>
                  <a:lnTo>
                    <a:pt x="48" y="604"/>
                  </a:lnTo>
                  <a:moveTo>
                    <a:pt x="123" y="514"/>
                  </a:moveTo>
                  <a:lnTo>
                    <a:pt x="48" y="602"/>
                  </a:lnTo>
                  <a:lnTo>
                    <a:pt x="50" y="604"/>
                  </a:lnTo>
                  <a:lnTo>
                    <a:pt x="126" y="516"/>
                  </a:lnTo>
                  <a:lnTo>
                    <a:pt x="123" y="514"/>
                  </a:lnTo>
                  <a:moveTo>
                    <a:pt x="135" y="500"/>
                  </a:moveTo>
                  <a:lnTo>
                    <a:pt x="126" y="512"/>
                  </a:lnTo>
                  <a:lnTo>
                    <a:pt x="128" y="514"/>
                  </a:lnTo>
                  <a:lnTo>
                    <a:pt x="140" y="502"/>
                  </a:lnTo>
                  <a:lnTo>
                    <a:pt x="135" y="500"/>
                  </a:lnTo>
                  <a:moveTo>
                    <a:pt x="204" y="422"/>
                  </a:moveTo>
                  <a:lnTo>
                    <a:pt x="138" y="497"/>
                  </a:lnTo>
                  <a:lnTo>
                    <a:pt x="142" y="497"/>
                  </a:lnTo>
                  <a:lnTo>
                    <a:pt x="204" y="426"/>
                  </a:lnTo>
                  <a:lnTo>
                    <a:pt x="204" y="422"/>
                  </a:lnTo>
                  <a:moveTo>
                    <a:pt x="216" y="410"/>
                  </a:moveTo>
                  <a:lnTo>
                    <a:pt x="209" y="417"/>
                  </a:lnTo>
                  <a:lnTo>
                    <a:pt x="209" y="422"/>
                  </a:lnTo>
                  <a:lnTo>
                    <a:pt x="218" y="412"/>
                  </a:lnTo>
                  <a:lnTo>
                    <a:pt x="216" y="410"/>
                  </a:lnTo>
                  <a:moveTo>
                    <a:pt x="259" y="360"/>
                  </a:moveTo>
                  <a:lnTo>
                    <a:pt x="218" y="407"/>
                  </a:lnTo>
                  <a:lnTo>
                    <a:pt x="221" y="410"/>
                  </a:lnTo>
                  <a:lnTo>
                    <a:pt x="256" y="365"/>
                  </a:lnTo>
                  <a:lnTo>
                    <a:pt x="259" y="360"/>
                  </a:lnTo>
                  <a:moveTo>
                    <a:pt x="275" y="341"/>
                  </a:moveTo>
                  <a:lnTo>
                    <a:pt x="261" y="355"/>
                  </a:lnTo>
                  <a:lnTo>
                    <a:pt x="263" y="360"/>
                  </a:lnTo>
                  <a:lnTo>
                    <a:pt x="275" y="346"/>
                  </a:lnTo>
                  <a:lnTo>
                    <a:pt x="275" y="341"/>
                  </a:lnTo>
                  <a:moveTo>
                    <a:pt x="282" y="332"/>
                  </a:moveTo>
                  <a:lnTo>
                    <a:pt x="280" y="336"/>
                  </a:lnTo>
                  <a:lnTo>
                    <a:pt x="278" y="341"/>
                  </a:lnTo>
                  <a:lnTo>
                    <a:pt x="282" y="339"/>
                  </a:lnTo>
                  <a:lnTo>
                    <a:pt x="282" y="332"/>
                  </a:lnTo>
                  <a:moveTo>
                    <a:pt x="299" y="320"/>
                  </a:moveTo>
                  <a:lnTo>
                    <a:pt x="294" y="320"/>
                  </a:lnTo>
                  <a:lnTo>
                    <a:pt x="287" y="324"/>
                  </a:lnTo>
                  <a:lnTo>
                    <a:pt x="287" y="332"/>
                  </a:lnTo>
                  <a:lnTo>
                    <a:pt x="299" y="320"/>
                  </a:lnTo>
                  <a:moveTo>
                    <a:pt x="313" y="298"/>
                  </a:moveTo>
                  <a:lnTo>
                    <a:pt x="296" y="315"/>
                  </a:lnTo>
                  <a:lnTo>
                    <a:pt x="301" y="315"/>
                  </a:lnTo>
                  <a:lnTo>
                    <a:pt x="311" y="303"/>
                  </a:lnTo>
                  <a:lnTo>
                    <a:pt x="313" y="298"/>
                  </a:lnTo>
                  <a:moveTo>
                    <a:pt x="330" y="277"/>
                  </a:moveTo>
                  <a:lnTo>
                    <a:pt x="315" y="294"/>
                  </a:lnTo>
                  <a:lnTo>
                    <a:pt x="315" y="298"/>
                  </a:lnTo>
                  <a:lnTo>
                    <a:pt x="330" y="284"/>
                  </a:lnTo>
                  <a:lnTo>
                    <a:pt x="330" y="277"/>
                  </a:lnTo>
                  <a:moveTo>
                    <a:pt x="339" y="268"/>
                  </a:moveTo>
                  <a:lnTo>
                    <a:pt x="334" y="272"/>
                  </a:lnTo>
                  <a:lnTo>
                    <a:pt x="332" y="279"/>
                  </a:lnTo>
                  <a:lnTo>
                    <a:pt x="337" y="272"/>
                  </a:lnTo>
                  <a:lnTo>
                    <a:pt x="339" y="268"/>
                  </a:lnTo>
                  <a:moveTo>
                    <a:pt x="349" y="256"/>
                  </a:moveTo>
                  <a:lnTo>
                    <a:pt x="346" y="258"/>
                  </a:lnTo>
                  <a:lnTo>
                    <a:pt x="346" y="265"/>
                  </a:lnTo>
                  <a:lnTo>
                    <a:pt x="351" y="258"/>
                  </a:lnTo>
                  <a:lnTo>
                    <a:pt x="349" y="256"/>
                  </a:lnTo>
                  <a:moveTo>
                    <a:pt x="353" y="251"/>
                  </a:moveTo>
                  <a:lnTo>
                    <a:pt x="351" y="253"/>
                  </a:lnTo>
                  <a:lnTo>
                    <a:pt x="353" y="256"/>
                  </a:lnTo>
                  <a:lnTo>
                    <a:pt x="353" y="253"/>
                  </a:lnTo>
                  <a:lnTo>
                    <a:pt x="353" y="251"/>
                  </a:lnTo>
                  <a:moveTo>
                    <a:pt x="389" y="208"/>
                  </a:moveTo>
                  <a:lnTo>
                    <a:pt x="353" y="249"/>
                  </a:lnTo>
                  <a:lnTo>
                    <a:pt x="356" y="251"/>
                  </a:lnTo>
                  <a:lnTo>
                    <a:pt x="389" y="213"/>
                  </a:lnTo>
                  <a:lnTo>
                    <a:pt x="389" y="208"/>
                  </a:lnTo>
                  <a:moveTo>
                    <a:pt x="401" y="196"/>
                  </a:moveTo>
                  <a:lnTo>
                    <a:pt x="391" y="206"/>
                  </a:lnTo>
                  <a:lnTo>
                    <a:pt x="391" y="211"/>
                  </a:lnTo>
                  <a:lnTo>
                    <a:pt x="401" y="201"/>
                  </a:lnTo>
                  <a:lnTo>
                    <a:pt x="401" y="196"/>
                  </a:lnTo>
                  <a:moveTo>
                    <a:pt x="405" y="189"/>
                  </a:moveTo>
                  <a:lnTo>
                    <a:pt x="403" y="192"/>
                  </a:lnTo>
                  <a:lnTo>
                    <a:pt x="403" y="196"/>
                  </a:lnTo>
                  <a:lnTo>
                    <a:pt x="405" y="194"/>
                  </a:lnTo>
                  <a:lnTo>
                    <a:pt x="405" y="189"/>
                  </a:lnTo>
                  <a:moveTo>
                    <a:pt x="529" y="47"/>
                  </a:moveTo>
                  <a:lnTo>
                    <a:pt x="415" y="180"/>
                  </a:lnTo>
                  <a:lnTo>
                    <a:pt x="413" y="187"/>
                  </a:lnTo>
                  <a:lnTo>
                    <a:pt x="522" y="59"/>
                  </a:lnTo>
                  <a:lnTo>
                    <a:pt x="529" y="47"/>
                  </a:lnTo>
                  <a:moveTo>
                    <a:pt x="571" y="0"/>
                  </a:moveTo>
                  <a:lnTo>
                    <a:pt x="545" y="28"/>
                  </a:lnTo>
                  <a:lnTo>
                    <a:pt x="541" y="40"/>
                  </a:lnTo>
                  <a:lnTo>
                    <a:pt x="562" y="14"/>
                  </a:lnTo>
                  <a:lnTo>
                    <a:pt x="5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1" name="Freeform 7657">
              <a:extLst>
                <a:ext uri="{FF2B5EF4-FFF2-40B4-BE49-F238E27FC236}">
                  <a16:creationId xmlns:a16="http://schemas.microsoft.com/office/drawing/2014/main" id="{CAEF8163-EDCE-4AFA-A3BD-9EA45D71E36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2" name="Freeform 7658">
              <a:extLst>
                <a:ext uri="{FF2B5EF4-FFF2-40B4-BE49-F238E27FC236}">
                  <a16:creationId xmlns:a16="http://schemas.microsoft.com/office/drawing/2014/main" id="{A4F4532E-1A58-4D9D-9E2E-73EF7A9118DE}"/>
                </a:ext>
              </a:extLst>
            </p:cNvPr>
            <p:cNvSpPr/>
            <p:nvPr/>
          </p:nvSpPr>
          <p:spPr bwMode="auto">
            <a:xfrm>
              <a:off x="1837334" y="4981292"/>
              <a:ext cx="3175" cy="6350"/>
            </a:xfrm>
            <a:custGeom>
              <a:avLst/>
              <a:gdLst>
                <a:gd name="T0" fmla="*/ 0 w 2"/>
                <a:gd name="T1" fmla="*/ 0 h 4"/>
                <a:gd name="T2" fmla="*/ 0 w 2"/>
                <a:gd name="T3" fmla="*/ 2 h 4"/>
                <a:gd name="T4" fmla="*/ 2 w 2"/>
                <a:gd name="T5" fmla="*/ 4 h 4"/>
                <a:gd name="T6" fmla="*/ 2 w 2"/>
                <a:gd name="T7" fmla="*/ 2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lnTo>
                    <a:pt x="0" y="2"/>
                  </a:lnTo>
                  <a:lnTo>
                    <a:pt x="2" y="4"/>
                  </a:lnTo>
                  <a:lnTo>
                    <a:pt x="2"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3" name="Freeform 7761">
              <a:extLst>
                <a:ext uri="{FF2B5EF4-FFF2-40B4-BE49-F238E27FC236}">
                  <a16:creationId xmlns:a16="http://schemas.microsoft.com/office/drawing/2014/main" id="{012D8F59-E137-4A1D-92FE-C5FE5953E58F}"/>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4" name="Freeform 7762">
              <a:extLst>
                <a:ext uri="{FF2B5EF4-FFF2-40B4-BE49-F238E27FC236}">
                  <a16:creationId xmlns:a16="http://schemas.microsoft.com/office/drawing/2014/main" id="{1897C519-3852-442F-9CF5-BBCE0DD7F959}"/>
                </a:ext>
              </a:extLst>
            </p:cNvPr>
            <p:cNvSpPr/>
            <p:nvPr/>
          </p:nvSpPr>
          <p:spPr bwMode="auto">
            <a:xfrm>
              <a:off x="1761134" y="5041617"/>
              <a:ext cx="30163" cy="30163"/>
            </a:xfrm>
            <a:custGeom>
              <a:avLst/>
              <a:gdLst>
                <a:gd name="T0" fmla="*/ 19 w 19"/>
                <a:gd name="T1" fmla="*/ 0 h 19"/>
                <a:gd name="T2" fmla="*/ 0 w 19"/>
                <a:gd name="T3" fmla="*/ 19 h 19"/>
                <a:gd name="T4" fmla="*/ 0 w 19"/>
                <a:gd name="T5" fmla="*/ 19 h 19"/>
                <a:gd name="T6" fmla="*/ 0 w 19"/>
                <a:gd name="T7" fmla="*/ 19 h 19"/>
                <a:gd name="T8" fmla="*/ 0 w 19"/>
                <a:gd name="T9" fmla="*/ 19 h 19"/>
                <a:gd name="T10" fmla="*/ 0 w 19"/>
                <a:gd name="T11" fmla="*/ 16 h 19"/>
                <a:gd name="T12" fmla="*/ 7 w 19"/>
                <a:gd name="T13" fmla="*/ 14 h 19"/>
                <a:gd name="T14" fmla="*/ 19 w 1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9">
                  <a:moveTo>
                    <a:pt x="19" y="0"/>
                  </a:moveTo>
                  <a:lnTo>
                    <a:pt x="0" y="19"/>
                  </a:lnTo>
                  <a:lnTo>
                    <a:pt x="0" y="19"/>
                  </a:lnTo>
                  <a:lnTo>
                    <a:pt x="0" y="19"/>
                  </a:lnTo>
                  <a:lnTo>
                    <a:pt x="0" y="19"/>
                  </a:lnTo>
                  <a:lnTo>
                    <a:pt x="0" y="16"/>
                  </a:lnTo>
                  <a:lnTo>
                    <a:pt x="7" y="1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5" name="Freeform 7763">
              <a:extLst>
                <a:ext uri="{FF2B5EF4-FFF2-40B4-BE49-F238E27FC236}">
                  <a16:creationId xmlns:a16="http://schemas.microsoft.com/office/drawing/2014/main" id="{8FF81821-230F-4679-BA1F-A9644AC3C096}"/>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close/>
                </a:path>
              </a:pathLst>
            </a:custGeom>
            <a:solidFill>
              <a:srgbClr val="10101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6" name="Freeform 7764">
              <a:extLst>
                <a:ext uri="{FF2B5EF4-FFF2-40B4-BE49-F238E27FC236}">
                  <a16:creationId xmlns:a16="http://schemas.microsoft.com/office/drawing/2014/main" id="{7D95418B-B782-4268-B53C-647325FBFEC3}"/>
                </a:ext>
              </a:extLst>
            </p:cNvPr>
            <p:cNvSpPr/>
            <p:nvPr/>
          </p:nvSpPr>
          <p:spPr bwMode="auto">
            <a:xfrm>
              <a:off x="1761134" y="5063842"/>
              <a:ext cx="11113" cy="7938"/>
            </a:xfrm>
            <a:custGeom>
              <a:avLst/>
              <a:gdLst>
                <a:gd name="T0" fmla="*/ 7 w 7"/>
                <a:gd name="T1" fmla="*/ 0 h 5"/>
                <a:gd name="T2" fmla="*/ 0 w 7"/>
                <a:gd name="T3" fmla="*/ 2 h 5"/>
                <a:gd name="T4" fmla="*/ 0 w 7"/>
                <a:gd name="T5" fmla="*/ 5 h 5"/>
                <a:gd name="T6" fmla="*/ 0 w 7"/>
                <a:gd name="T7" fmla="*/ 5 h 5"/>
                <a:gd name="T8" fmla="*/ 0 w 7"/>
                <a:gd name="T9" fmla="*/ 2 h 5"/>
                <a:gd name="T10" fmla="*/ 3 w 7"/>
                <a:gd name="T11" fmla="*/ 5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lnTo>
                    <a:pt x="0" y="2"/>
                  </a:lnTo>
                  <a:lnTo>
                    <a:pt x="0" y="5"/>
                  </a:lnTo>
                  <a:lnTo>
                    <a:pt x="0" y="5"/>
                  </a:lnTo>
                  <a:lnTo>
                    <a:pt x="0" y="2"/>
                  </a:lnTo>
                  <a:lnTo>
                    <a:pt x="3" y="5"/>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7" name="Freeform 7765">
              <a:extLst>
                <a:ext uri="{FF2B5EF4-FFF2-40B4-BE49-F238E27FC236}">
                  <a16:creationId xmlns:a16="http://schemas.microsoft.com/office/drawing/2014/main" id="{581405C3-BA9E-4689-A5F9-F7CBC0454967}"/>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close/>
                </a:path>
              </a:pathLst>
            </a:custGeom>
            <a:solidFill>
              <a:srgbClr val="06060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8" name="Freeform 7766">
              <a:extLst>
                <a:ext uri="{FF2B5EF4-FFF2-40B4-BE49-F238E27FC236}">
                  <a16:creationId xmlns:a16="http://schemas.microsoft.com/office/drawing/2014/main" id="{B5EED6DA-4376-4437-8B58-FD8318B1959B}"/>
                </a:ext>
              </a:extLst>
            </p:cNvPr>
            <p:cNvSpPr/>
            <p:nvPr/>
          </p:nvSpPr>
          <p:spPr bwMode="auto">
            <a:xfrm>
              <a:off x="1761134" y="5067017"/>
              <a:ext cx="4763" cy="4763"/>
            </a:xfrm>
            <a:custGeom>
              <a:avLst/>
              <a:gdLst>
                <a:gd name="T0" fmla="*/ 0 w 3"/>
                <a:gd name="T1" fmla="*/ 0 h 3"/>
                <a:gd name="T2" fmla="*/ 0 w 3"/>
                <a:gd name="T3" fmla="*/ 3 h 3"/>
                <a:gd name="T4" fmla="*/ 3 w 3"/>
                <a:gd name="T5" fmla="*/ 3 h 3"/>
                <a:gd name="T6" fmla="*/ 3 w 3"/>
                <a:gd name="T7" fmla="*/ 3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3" y="3"/>
                  </a:lnTo>
                  <a:lnTo>
                    <a:pt x="3"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89" name="Freeform 8077">
              <a:extLst>
                <a:ext uri="{FF2B5EF4-FFF2-40B4-BE49-F238E27FC236}">
                  <a16:creationId xmlns:a16="http://schemas.microsoft.com/office/drawing/2014/main" id="{98CA4782-CA0D-47F2-B1AA-71E2C3759D0F}"/>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close/>
                  <a:moveTo>
                    <a:pt x="813" y="379"/>
                  </a:moveTo>
                  <a:lnTo>
                    <a:pt x="808" y="382"/>
                  </a:lnTo>
                  <a:lnTo>
                    <a:pt x="851" y="401"/>
                  </a:lnTo>
                  <a:lnTo>
                    <a:pt x="855" y="401"/>
                  </a:lnTo>
                  <a:lnTo>
                    <a:pt x="813" y="379"/>
                  </a:lnTo>
                  <a:close/>
                  <a:moveTo>
                    <a:pt x="758" y="353"/>
                  </a:moveTo>
                  <a:lnTo>
                    <a:pt x="753" y="356"/>
                  </a:lnTo>
                  <a:lnTo>
                    <a:pt x="803" y="379"/>
                  </a:lnTo>
                  <a:lnTo>
                    <a:pt x="808" y="377"/>
                  </a:lnTo>
                  <a:lnTo>
                    <a:pt x="758" y="353"/>
                  </a:lnTo>
                  <a:close/>
                  <a:moveTo>
                    <a:pt x="737" y="344"/>
                  </a:moveTo>
                  <a:lnTo>
                    <a:pt x="732" y="346"/>
                  </a:lnTo>
                  <a:lnTo>
                    <a:pt x="749" y="353"/>
                  </a:lnTo>
                  <a:lnTo>
                    <a:pt x="753" y="351"/>
                  </a:lnTo>
                  <a:lnTo>
                    <a:pt x="737" y="344"/>
                  </a:lnTo>
                  <a:close/>
                  <a:moveTo>
                    <a:pt x="682" y="323"/>
                  </a:moveTo>
                  <a:lnTo>
                    <a:pt x="727" y="344"/>
                  </a:lnTo>
                  <a:lnTo>
                    <a:pt x="732" y="342"/>
                  </a:lnTo>
                  <a:lnTo>
                    <a:pt x="689" y="323"/>
                  </a:lnTo>
                  <a:lnTo>
                    <a:pt x="682" y="323"/>
                  </a:lnTo>
                  <a:close/>
                  <a:moveTo>
                    <a:pt x="678" y="318"/>
                  </a:moveTo>
                  <a:lnTo>
                    <a:pt x="670" y="318"/>
                  </a:lnTo>
                  <a:lnTo>
                    <a:pt x="678" y="320"/>
                  </a:lnTo>
                  <a:lnTo>
                    <a:pt x="685" y="320"/>
                  </a:lnTo>
                  <a:lnTo>
                    <a:pt x="678" y="318"/>
                  </a:lnTo>
                  <a:close/>
                  <a:moveTo>
                    <a:pt x="649" y="304"/>
                  </a:moveTo>
                  <a:lnTo>
                    <a:pt x="642" y="304"/>
                  </a:lnTo>
                  <a:lnTo>
                    <a:pt x="666" y="313"/>
                  </a:lnTo>
                  <a:lnTo>
                    <a:pt x="673" y="313"/>
                  </a:lnTo>
                  <a:lnTo>
                    <a:pt x="649" y="304"/>
                  </a:lnTo>
                  <a:close/>
                  <a:moveTo>
                    <a:pt x="604" y="282"/>
                  </a:moveTo>
                  <a:lnTo>
                    <a:pt x="599" y="282"/>
                  </a:lnTo>
                  <a:lnTo>
                    <a:pt x="637" y="301"/>
                  </a:lnTo>
                  <a:lnTo>
                    <a:pt x="644" y="301"/>
                  </a:lnTo>
                  <a:lnTo>
                    <a:pt x="604" y="282"/>
                  </a:lnTo>
                  <a:close/>
                  <a:moveTo>
                    <a:pt x="592" y="278"/>
                  </a:moveTo>
                  <a:lnTo>
                    <a:pt x="590" y="278"/>
                  </a:lnTo>
                  <a:lnTo>
                    <a:pt x="597" y="282"/>
                  </a:lnTo>
                  <a:lnTo>
                    <a:pt x="599" y="280"/>
                  </a:lnTo>
                  <a:lnTo>
                    <a:pt x="592" y="278"/>
                  </a:lnTo>
                  <a:close/>
                  <a:moveTo>
                    <a:pt x="561" y="263"/>
                  </a:moveTo>
                  <a:lnTo>
                    <a:pt x="557" y="263"/>
                  </a:lnTo>
                  <a:lnTo>
                    <a:pt x="585" y="278"/>
                  </a:lnTo>
                  <a:lnTo>
                    <a:pt x="590" y="275"/>
                  </a:lnTo>
                  <a:lnTo>
                    <a:pt x="561" y="263"/>
                  </a:lnTo>
                  <a:close/>
                  <a:moveTo>
                    <a:pt x="483" y="225"/>
                  </a:moveTo>
                  <a:lnTo>
                    <a:pt x="481" y="228"/>
                  </a:lnTo>
                  <a:lnTo>
                    <a:pt x="552" y="261"/>
                  </a:lnTo>
                  <a:lnTo>
                    <a:pt x="557" y="261"/>
                  </a:lnTo>
                  <a:lnTo>
                    <a:pt x="483" y="225"/>
                  </a:lnTo>
                  <a:close/>
                  <a:moveTo>
                    <a:pt x="448" y="209"/>
                  </a:moveTo>
                  <a:lnTo>
                    <a:pt x="445" y="211"/>
                  </a:lnTo>
                  <a:lnTo>
                    <a:pt x="479" y="225"/>
                  </a:lnTo>
                  <a:lnTo>
                    <a:pt x="481" y="223"/>
                  </a:lnTo>
                  <a:lnTo>
                    <a:pt x="448" y="209"/>
                  </a:lnTo>
                  <a:close/>
                  <a:moveTo>
                    <a:pt x="374" y="173"/>
                  </a:moveTo>
                  <a:lnTo>
                    <a:pt x="372" y="176"/>
                  </a:lnTo>
                  <a:lnTo>
                    <a:pt x="441" y="209"/>
                  </a:lnTo>
                  <a:lnTo>
                    <a:pt x="445" y="206"/>
                  </a:lnTo>
                  <a:lnTo>
                    <a:pt x="374" y="173"/>
                  </a:lnTo>
                  <a:close/>
                  <a:moveTo>
                    <a:pt x="370" y="171"/>
                  </a:moveTo>
                  <a:lnTo>
                    <a:pt x="367" y="173"/>
                  </a:lnTo>
                  <a:lnTo>
                    <a:pt x="370" y="176"/>
                  </a:lnTo>
                  <a:lnTo>
                    <a:pt x="372" y="173"/>
                  </a:lnTo>
                  <a:lnTo>
                    <a:pt x="370" y="171"/>
                  </a:lnTo>
                  <a:close/>
                  <a:moveTo>
                    <a:pt x="358" y="166"/>
                  </a:moveTo>
                  <a:lnTo>
                    <a:pt x="355" y="169"/>
                  </a:lnTo>
                  <a:lnTo>
                    <a:pt x="362" y="173"/>
                  </a:lnTo>
                  <a:lnTo>
                    <a:pt x="367" y="171"/>
                  </a:lnTo>
                  <a:lnTo>
                    <a:pt x="358" y="166"/>
                  </a:lnTo>
                  <a:close/>
                  <a:moveTo>
                    <a:pt x="355" y="164"/>
                  </a:moveTo>
                  <a:lnTo>
                    <a:pt x="351" y="166"/>
                  </a:lnTo>
                  <a:lnTo>
                    <a:pt x="351" y="166"/>
                  </a:lnTo>
                  <a:lnTo>
                    <a:pt x="355" y="164"/>
                  </a:lnTo>
                  <a:lnTo>
                    <a:pt x="355" y="164"/>
                  </a:lnTo>
                  <a:close/>
                  <a:moveTo>
                    <a:pt x="197" y="90"/>
                  </a:moveTo>
                  <a:lnTo>
                    <a:pt x="194" y="93"/>
                  </a:lnTo>
                  <a:lnTo>
                    <a:pt x="346" y="164"/>
                  </a:lnTo>
                  <a:lnTo>
                    <a:pt x="351" y="164"/>
                  </a:lnTo>
                  <a:lnTo>
                    <a:pt x="197" y="90"/>
                  </a:lnTo>
                  <a:close/>
                  <a:moveTo>
                    <a:pt x="187" y="86"/>
                  </a:moveTo>
                  <a:lnTo>
                    <a:pt x="185" y="88"/>
                  </a:lnTo>
                  <a:lnTo>
                    <a:pt x="189" y="90"/>
                  </a:lnTo>
                  <a:lnTo>
                    <a:pt x="192" y="88"/>
                  </a:lnTo>
                  <a:lnTo>
                    <a:pt x="187" y="86"/>
                  </a:lnTo>
                  <a:close/>
                  <a:moveTo>
                    <a:pt x="154" y="69"/>
                  </a:moveTo>
                  <a:lnTo>
                    <a:pt x="149" y="71"/>
                  </a:lnTo>
                  <a:lnTo>
                    <a:pt x="182" y="88"/>
                  </a:lnTo>
                  <a:lnTo>
                    <a:pt x="185" y="86"/>
                  </a:lnTo>
                  <a:lnTo>
                    <a:pt x="154" y="69"/>
                  </a:lnTo>
                  <a:close/>
                  <a:moveTo>
                    <a:pt x="62" y="26"/>
                  </a:moveTo>
                  <a:lnTo>
                    <a:pt x="59" y="29"/>
                  </a:lnTo>
                  <a:lnTo>
                    <a:pt x="147" y="71"/>
                  </a:lnTo>
                  <a:lnTo>
                    <a:pt x="149" y="69"/>
                  </a:lnTo>
                  <a:lnTo>
                    <a:pt x="62" y="26"/>
                  </a:lnTo>
                  <a:close/>
                  <a:moveTo>
                    <a:pt x="54" y="24"/>
                  </a:moveTo>
                  <a:lnTo>
                    <a:pt x="52" y="26"/>
                  </a:lnTo>
                  <a:lnTo>
                    <a:pt x="54" y="26"/>
                  </a:lnTo>
                  <a:lnTo>
                    <a:pt x="57" y="24"/>
                  </a:lnTo>
                  <a:lnTo>
                    <a:pt x="54" y="24"/>
                  </a:lnTo>
                  <a:close/>
                  <a:moveTo>
                    <a:pt x="0" y="0"/>
                  </a:moveTo>
                  <a:lnTo>
                    <a:pt x="0" y="3"/>
                  </a:lnTo>
                  <a:lnTo>
                    <a:pt x="50" y="24"/>
                  </a:lnTo>
                  <a:lnTo>
                    <a:pt x="52" y="22"/>
                  </a:lnTo>
                  <a:lnTo>
                    <a:pt x="31" y="12"/>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0" name="Freeform 8078">
              <a:extLst>
                <a:ext uri="{FF2B5EF4-FFF2-40B4-BE49-F238E27FC236}">
                  <a16:creationId xmlns:a16="http://schemas.microsoft.com/office/drawing/2014/main" id="{D722E99F-56B0-42EC-B9A6-90951B688013}"/>
                </a:ext>
              </a:extLst>
            </p:cNvPr>
            <p:cNvSpPr>
              <a:spLocks noEditPoints="1"/>
            </p:cNvSpPr>
            <p:nvPr/>
          </p:nvSpPr>
          <p:spPr bwMode="auto">
            <a:xfrm>
              <a:off x="2694584" y="4009742"/>
              <a:ext cx="2320925" cy="1087438"/>
            </a:xfrm>
            <a:custGeom>
              <a:avLst/>
              <a:gdLst>
                <a:gd name="T0" fmla="*/ 855 w 1462"/>
                <a:gd name="T1" fmla="*/ 403 h 685"/>
                <a:gd name="T2" fmla="*/ 1462 w 1462"/>
                <a:gd name="T3" fmla="*/ 685 h 685"/>
                <a:gd name="T4" fmla="*/ 1462 w 1462"/>
                <a:gd name="T5" fmla="*/ 685 h 685"/>
                <a:gd name="T6" fmla="*/ 813 w 1462"/>
                <a:gd name="T7" fmla="*/ 379 h 685"/>
                <a:gd name="T8" fmla="*/ 851 w 1462"/>
                <a:gd name="T9" fmla="*/ 401 h 685"/>
                <a:gd name="T10" fmla="*/ 813 w 1462"/>
                <a:gd name="T11" fmla="*/ 379 h 685"/>
                <a:gd name="T12" fmla="*/ 753 w 1462"/>
                <a:gd name="T13" fmla="*/ 356 h 685"/>
                <a:gd name="T14" fmla="*/ 808 w 1462"/>
                <a:gd name="T15" fmla="*/ 377 h 685"/>
                <a:gd name="T16" fmla="*/ 737 w 1462"/>
                <a:gd name="T17" fmla="*/ 344 h 685"/>
                <a:gd name="T18" fmla="*/ 749 w 1462"/>
                <a:gd name="T19" fmla="*/ 353 h 685"/>
                <a:gd name="T20" fmla="*/ 737 w 1462"/>
                <a:gd name="T21" fmla="*/ 344 h 685"/>
                <a:gd name="T22" fmla="*/ 727 w 1462"/>
                <a:gd name="T23" fmla="*/ 344 h 685"/>
                <a:gd name="T24" fmla="*/ 689 w 1462"/>
                <a:gd name="T25" fmla="*/ 323 h 685"/>
                <a:gd name="T26" fmla="*/ 678 w 1462"/>
                <a:gd name="T27" fmla="*/ 318 h 685"/>
                <a:gd name="T28" fmla="*/ 678 w 1462"/>
                <a:gd name="T29" fmla="*/ 320 h 685"/>
                <a:gd name="T30" fmla="*/ 678 w 1462"/>
                <a:gd name="T31" fmla="*/ 318 h 685"/>
                <a:gd name="T32" fmla="*/ 642 w 1462"/>
                <a:gd name="T33" fmla="*/ 304 h 685"/>
                <a:gd name="T34" fmla="*/ 673 w 1462"/>
                <a:gd name="T35" fmla="*/ 313 h 685"/>
                <a:gd name="T36" fmla="*/ 604 w 1462"/>
                <a:gd name="T37" fmla="*/ 282 h 685"/>
                <a:gd name="T38" fmla="*/ 637 w 1462"/>
                <a:gd name="T39" fmla="*/ 301 h 685"/>
                <a:gd name="T40" fmla="*/ 604 w 1462"/>
                <a:gd name="T41" fmla="*/ 282 h 685"/>
                <a:gd name="T42" fmla="*/ 590 w 1462"/>
                <a:gd name="T43" fmla="*/ 278 h 685"/>
                <a:gd name="T44" fmla="*/ 599 w 1462"/>
                <a:gd name="T45" fmla="*/ 280 h 685"/>
                <a:gd name="T46" fmla="*/ 561 w 1462"/>
                <a:gd name="T47" fmla="*/ 263 h 685"/>
                <a:gd name="T48" fmla="*/ 585 w 1462"/>
                <a:gd name="T49" fmla="*/ 278 h 685"/>
                <a:gd name="T50" fmla="*/ 561 w 1462"/>
                <a:gd name="T51" fmla="*/ 263 h 685"/>
                <a:gd name="T52" fmla="*/ 481 w 1462"/>
                <a:gd name="T53" fmla="*/ 228 h 685"/>
                <a:gd name="T54" fmla="*/ 557 w 1462"/>
                <a:gd name="T55" fmla="*/ 261 h 685"/>
                <a:gd name="T56" fmla="*/ 448 w 1462"/>
                <a:gd name="T57" fmla="*/ 209 h 685"/>
                <a:gd name="T58" fmla="*/ 479 w 1462"/>
                <a:gd name="T59" fmla="*/ 225 h 685"/>
                <a:gd name="T60" fmla="*/ 448 w 1462"/>
                <a:gd name="T61" fmla="*/ 209 h 685"/>
                <a:gd name="T62" fmla="*/ 372 w 1462"/>
                <a:gd name="T63" fmla="*/ 176 h 685"/>
                <a:gd name="T64" fmla="*/ 445 w 1462"/>
                <a:gd name="T65" fmla="*/ 206 h 685"/>
                <a:gd name="T66" fmla="*/ 370 w 1462"/>
                <a:gd name="T67" fmla="*/ 171 h 685"/>
                <a:gd name="T68" fmla="*/ 370 w 1462"/>
                <a:gd name="T69" fmla="*/ 176 h 685"/>
                <a:gd name="T70" fmla="*/ 370 w 1462"/>
                <a:gd name="T71" fmla="*/ 171 h 685"/>
                <a:gd name="T72" fmla="*/ 355 w 1462"/>
                <a:gd name="T73" fmla="*/ 169 h 685"/>
                <a:gd name="T74" fmla="*/ 367 w 1462"/>
                <a:gd name="T75" fmla="*/ 171 h 685"/>
                <a:gd name="T76" fmla="*/ 355 w 1462"/>
                <a:gd name="T77" fmla="*/ 164 h 685"/>
                <a:gd name="T78" fmla="*/ 351 w 1462"/>
                <a:gd name="T79" fmla="*/ 166 h 685"/>
                <a:gd name="T80" fmla="*/ 355 w 1462"/>
                <a:gd name="T81" fmla="*/ 164 h 685"/>
                <a:gd name="T82" fmla="*/ 194 w 1462"/>
                <a:gd name="T83" fmla="*/ 93 h 685"/>
                <a:gd name="T84" fmla="*/ 351 w 1462"/>
                <a:gd name="T85" fmla="*/ 164 h 685"/>
                <a:gd name="T86" fmla="*/ 187 w 1462"/>
                <a:gd name="T87" fmla="*/ 86 h 685"/>
                <a:gd name="T88" fmla="*/ 189 w 1462"/>
                <a:gd name="T89" fmla="*/ 90 h 685"/>
                <a:gd name="T90" fmla="*/ 187 w 1462"/>
                <a:gd name="T91" fmla="*/ 86 h 685"/>
                <a:gd name="T92" fmla="*/ 149 w 1462"/>
                <a:gd name="T93" fmla="*/ 71 h 685"/>
                <a:gd name="T94" fmla="*/ 185 w 1462"/>
                <a:gd name="T95" fmla="*/ 86 h 685"/>
                <a:gd name="T96" fmla="*/ 62 w 1462"/>
                <a:gd name="T97" fmla="*/ 26 h 685"/>
                <a:gd name="T98" fmla="*/ 147 w 1462"/>
                <a:gd name="T99" fmla="*/ 71 h 685"/>
                <a:gd name="T100" fmla="*/ 62 w 1462"/>
                <a:gd name="T101" fmla="*/ 26 h 685"/>
                <a:gd name="T102" fmla="*/ 52 w 1462"/>
                <a:gd name="T103" fmla="*/ 26 h 685"/>
                <a:gd name="T104" fmla="*/ 57 w 1462"/>
                <a:gd name="T105" fmla="*/ 24 h 685"/>
                <a:gd name="T106" fmla="*/ 0 w 1462"/>
                <a:gd name="T107" fmla="*/ 0 h 685"/>
                <a:gd name="T108" fmla="*/ 50 w 1462"/>
                <a:gd name="T109" fmla="*/ 24 h 685"/>
                <a:gd name="T110" fmla="*/ 31 w 1462"/>
                <a:gd name="T111" fmla="*/ 1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2" h="685">
                  <a:moveTo>
                    <a:pt x="860" y="403"/>
                  </a:moveTo>
                  <a:lnTo>
                    <a:pt x="855" y="403"/>
                  </a:lnTo>
                  <a:lnTo>
                    <a:pt x="1448" y="683"/>
                  </a:lnTo>
                  <a:lnTo>
                    <a:pt x="1462" y="685"/>
                  </a:lnTo>
                  <a:lnTo>
                    <a:pt x="1459" y="685"/>
                  </a:lnTo>
                  <a:lnTo>
                    <a:pt x="1462" y="685"/>
                  </a:lnTo>
                  <a:lnTo>
                    <a:pt x="860" y="403"/>
                  </a:lnTo>
                  <a:moveTo>
                    <a:pt x="813" y="379"/>
                  </a:moveTo>
                  <a:lnTo>
                    <a:pt x="808" y="382"/>
                  </a:lnTo>
                  <a:lnTo>
                    <a:pt x="851" y="401"/>
                  </a:lnTo>
                  <a:lnTo>
                    <a:pt x="855" y="401"/>
                  </a:lnTo>
                  <a:lnTo>
                    <a:pt x="813" y="379"/>
                  </a:lnTo>
                  <a:moveTo>
                    <a:pt x="758" y="353"/>
                  </a:moveTo>
                  <a:lnTo>
                    <a:pt x="753" y="356"/>
                  </a:lnTo>
                  <a:lnTo>
                    <a:pt x="803" y="379"/>
                  </a:lnTo>
                  <a:lnTo>
                    <a:pt x="808" y="377"/>
                  </a:lnTo>
                  <a:lnTo>
                    <a:pt x="758" y="353"/>
                  </a:lnTo>
                  <a:moveTo>
                    <a:pt x="737" y="344"/>
                  </a:moveTo>
                  <a:lnTo>
                    <a:pt x="732" y="346"/>
                  </a:lnTo>
                  <a:lnTo>
                    <a:pt x="749" y="353"/>
                  </a:lnTo>
                  <a:lnTo>
                    <a:pt x="753" y="351"/>
                  </a:lnTo>
                  <a:lnTo>
                    <a:pt x="737" y="344"/>
                  </a:lnTo>
                  <a:moveTo>
                    <a:pt x="682" y="323"/>
                  </a:moveTo>
                  <a:lnTo>
                    <a:pt x="727" y="344"/>
                  </a:lnTo>
                  <a:lnTo>
                    <a:pt x="732" y="342"/>
                  </a:lnTo>
                  <a:lnTo>
                    <a:pt x="689" y="323"/>
                  </a:lnTo>
                  <a:lnTo>
                    <a:pt x="682" y="323"/>
                  </a:lnTo>
                  <a:moveTo>
                    <a:pt x="678" y="318"/>
                  </a:moveTo>
                  <a:lnTo>
                    <a:pt x="670" y="318"/>
                  </a:lnTo>
                  <a:lnTo>
                    <a:pt x="678" y="320"/>
                  </a:lnTo>
                  <a:lnTo>
                    <a:pt x="685" y="320"/>
                  </a:lnTo>
                  <a:lnTo>
                    <a:pt x="678" y="318"/>
                  </a:lnTo>
                  <a:moveTo>
                    <a:pt x="649" y="304"/>
                  </a:moveTo>
                  <a:lnTo>
                    <a:pt x="642" y="304"/>
                  </a:lnTo>
                  <a:lnTo>
                    <a:pt x="666" y="313"/>
                  </a:lnTo>
                  <a:lnTo>
                    <a:pt x="673" y="313"/>
                  </a:lnTo>
                  <a:lnTo>
                    <a:pt x="649" y="304"/>
                  </a:lnTo>
                  <a:moveTo>
                    <a:pt x="604" y="282"/>
                  </a:moveTo>
                  <a:lnTo>
                    <a:pt x="599" y="282"/>
                  </a:lnTo>
                  <a:lnTo>
                    <a:pt x="637" y="301"/>
                  </a:lnTo>
                  <a:lnTo>
                    <a:pt x="644" y="301"/>
                  </a:lnTo>
                  <a:lnTo>
                    <a:pt x="604" y="282"/>
                  </a:lnTo>
                  <a:moveTo>
                    <a:pt x="592" y="278"/>
                  </a:moveTo>
                  <a:lnTo>
                    <a:pt x="590" y="278"/>
                  </a:lnTo>
                  <a:lnTo>
                    <a:pt x="597" y="282"/>
                  </a:lnTo>
                  <a:lnTo>
                    <a:pt x="599" y="280"/>
                  </a:lnTo>
                  <a:lnTo>
                    <a:pt x="592" y="278"/>
                  </a:lnTo>
                  <a:moveTo>
                    <a:pt x="561" y="263"/>
                  </a:moveTo>
                  <a:lnTo>
                    <a:pt x="557" y="263"/>
                  </a:lnTo>
                  <a:lnTo>
                    <a:pt x="585" y="278"/>
                  </a:lnTo>
                  <a:lnTo>
                    <a:pt x="590" y="275"/>
                  </a:lnTo>
                  <a:lnTo>
                    <a:pt x="561" y="263"/>
                  </a:lnTo>
                  <a:moveTo>
                    <a:pt x="483" y="225"/>
                  </a:moveTo>
                  <a:lnTo>
                    <a:pt x="481" y="228"/>
                  </a:lnTo>
                  <a:lnTo>
                    <a:pt x="552" y="261"/>
                  </a:lnTo>
                  <a:lnTo>
                    <a:pt x="557" y="261"/>
                  </a:lnTo>
                  <a:lnTo>
                    <a:pt x="483" y="225"/>
                  </a:lnTo>
                  <a:moveTo>
                    <a:pt x="448" y="209"/>
                  </a:moveTo>
                  <a:lnTo>
                    <a:pt x="445" y="211"/>
                  </a:lnTo>
                  <a:lnTo>
                    <a:pt x="479" y="225"/>
                  </a:lnTo>
                  <a:lnTo>
                    <a:pt x="481" y="223"/>
                  </a:lnTo>
                  <a:lnTo>
                    <a:pt x="448" y="209"/>
                  </a:lnTo>
                  <a:moveTo>
                    <a:pt x="374" y="173"/>
                  </a:moveTo>
                  <a:lnTo>
                    <a:pt x="372" y="176"/>
                  </a:lnTo>
                  <a:lnTo>
                    <a:pt x="441" y="209"/>
                  </a:lnTo>
                  <a:lnTo>
                    <a:pt x="445" y="206"/>
                  </a:lnTo>
                  <a:lnTo>
                    <a:pt x="374" y="173"/>
                  </a:lnTo>
                  <a:moveTo>
                    <a:pt x="370" y="171"/>
                  </a:moveTo>
                  <a:lnTo>
                    <a:pt x="367" y="173"/>
                  </a:lnTo>
                  <a:lnTo>
                    <a:pt x="370" y="176"/>
                  </a:lnTo>
                  <a:lnTo>
                    <a:pt x="372" y="173"/>
                  </a:lnTo>
                  <a:lnTo>
                    <a:pt x="370" y="171"/>
                  </a:lnTo>
                  <a:moveTo>
                    <a:pt x="358" y="166"/>
                  </a:moveTo>
                  <a:lnTo>
                    <a:pt x="355" y="169"/>
                  </a:lnTo>
                  <a:lnTo>
                    <a:pt x="362" y="173"/>
                  </a:lnTo>
                  <a:lnTo>
                    <a:pt x="367" y="171"/>
                  </a:lnTo>
                  <a:lnTo>
                    <a:pt x="358" y="166"/>
                  </a:lnTo>
                  <a:moveTo>
                    <a:pt x="355" y="164"/>
                  </a:moveTo>
                  <a:lnTo>
                    <a:pt x="351" y="166"/>
                  </a:lnTo>
                  <a:lnTo>
                    <a:pt x="351" y="166"/>
                  </a:lnTo>
                  <a:lnTo>
                    <a:pt x="355" y="164"/>
                  </a:lnTo>
                  <a:lnTo>
                    <a:pt x="355" y="164"/>
                  </a:lnTo>
                  <a:moveTo>
                    <a:pt x="197" y="90"/>
                  </a:moveTo>
                  <a:lnTo>
                    <a:pt x="194" y="93"/>
                  </a:lnTo>
                  <a:lnTo>
                    <a:pt x="346" y="164"/>
                  </a:lnTo>
                  <a:lnTo>
                    <a:pt x="351" y="164"/>
                  </a:lnTo>
                  <a:lnTo>
                    <a:pt x="197" y="90"/>
                  </a:lnTo>
                  <a:moveTo>
                    <a:pt x="187" y="86"/>
                  </a:moveTo>
                  <a:lnTo>
                    <a:pt x="185" y="88"/>
                  </a:lnTo>
                  <a:lnTo>
                    <a:pt x="189" y="90"/>
                  </a:lnTo>
                  <a:lnTo>
                    <a:pt x="192" y="88"/>
                  </a:lnTo>
                  <a:lnTo>
                    <a:pt x="187" y="86"/>
                  </a:lnTo>
                  <a:moveTo>
                    <a:pt x="154" y="69"/>
                  </a:moveTo>
                  <a:lnTo>
                    <a:pt x="149" y="71"/>
                  </a:lnTo>
                  <a:lnTo>
                    <a:pt x="182" y="88"/>
                  </a:lnTo>
                  <a:lnTo>
                    <a:pt x="185" y="86"/>
                  </a:lnTo>
                  <a:lnTo>
                    <a:pt x="154" y="69"/>
                  </a:lnTo>
                  <a:moveTo>
                    <a:pt x="62" y="26"/>
                  </a:moveTo>
                  <a:lnTo>
                    <a:pt x="59" y="29"/>
                  </a:lnTo>
                  <a:lnTo>
                    <a:pt x="147" y="71"/>
                  </a:lnTo>
                  <a:lnTo>
                    <a:pt x="149" y="69"/>
                  </a:lnTo>
                  <a:lnTo>
                    <a:pt x="62" y="26"/>
                  </a:lnTo>
                  <a:moveTo>
                    <a:pt x="54" y="24"/>
                  </a:moveTo>
                  <a:lnTo>
                    <a:pt x="52" y="26"/>
                  </a:lnTo>
                  <a:lnTo>
                    <a:pt x="54" y="26"/>
                  </a:lnTo>
                  <a:lnTo>
                    <a:pt x="57" y="24"/>
                  </a:lnTo>
                  <a:lnTo>
                    <a:pt x="54" y="24"/>
                  </a:lnTo>
                  <a:moveTo>
                    <a:pt x="0" y="0"/>
                  </a:moveTo>
                  <a:lnTo>
                    <a:pt x="0" y="3"/>
                  </a:lnTo>
                  <a:lnTo>
                    <a:pt x="50" y="24"/>
                  </a:lnTo>
                  <a:lnTo>
                    <a:pt x="52" y="22"/>
                  </a:lnTo>
                  <a:lnTo>
                    <a:pt x="31"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1" name="Oval 8777">
              <a:extLst>
                <a:ext uri="{FF2B5EF4-FFF2-40B4-BE49-F238E27FC236}">
                  <a16:creationId xmlns:a16="http://schemas.microsoft.com/office/drawing/2014/main" id="{AA2EF8AB-7DDA-4172-A402-8F75AFF54E00}"/>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Oval 8778">
              <a:extLst>
                <a:ext uri="{FF2B5EF4-FFF2-40B4-BE49-F238E27FC236}">
                  <a16:creationId xmlns:a16="http://schemas.microsoft.com/office/drawing/2014/main" id="{E0EC3D87-E150-4451-92C1-BC5A586A7C28}"/>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3" name="Oval 8784">
              <a:extLst>
                <a:ext uri="{FF2B5EF4-FFF2-40B4-BE49-F238E27FC236}">
                  <a16:creationId xmlns:a16="http://schemas.microsoft.com/office/drawing/2014/main" id="{4A9405B5-CFBC-4095-A5AC-2A6B458BE192}"/>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4" name="Oval 8796">
              <a:extLst>
                <a:ext uri="{FF2B5EF4-FFF2-40B4-BE49-F238E27FC236}">
                  <a16:creationId xmlns:a16="http://schemas.microsoft.com/office/drawing/2014/main" id="{4DA3487D-7039-4E1A-8E4D-07B70AC03635}"/>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5" name="Oval 8797">
              <a:extLst>
                <a:ext uri="{FF2B5EF4-FFF2-40B4-BE49-F238E27FC236}">
                  <a16:creationId xmlns:a16="http://schemas.microsoft.com/office/drawing/2014/main" id="{CC35D515-093E-4FD7-9348-E643468BACB7}"/>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6" name="Oval 8803">
              <a:extLst>
                <a:ext uri="{FF2B5EF4-FFF2-40B4-BE49-F238E27FC236}">
                  <a16:creationId xmlns:a16="http://schemas.microsoft.com/office/drawing/2014/main" id="{B845A8B8-BC56-419E-8F76-B4A88AB5E7A6}"/>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97" name="Oval 8815">
              <a:extLst>
                <a:ext uri="{FF2B5EF4-FFF2-40B4-BE49-F238E27FC236}">
                  <a16:creationId xmlns:a16="http://schemas.microsoft.com/office/drawing/2014/main" id="{9AF86D26-6054-42F4-BABD-390E0B59F776}"/>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8" name="Oval 8816">
              <a:extLst>
                <a:ext uri="{FF2B5EF4-FFF2-40B4-BE49-F238E27FC236}">
                  <a16:creationId xmlns:a16="http://schemas.microsoft.com/office/drawing/2014/main" id="{DE9F6EE6-415A-4300-ABA0-9DD8BA90BCD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9" name="Oval 8823">
              <a:extLst>
                <a:ext uri="{FF2B5EF4-FFF2-40B4-BE49-F238E27FC236}">
                  <a16:creationId xmlns:a16="http://schemas.microsoft.com/office/drawing/2014/main" id="{CDF7736E-426F-45BC-A0C2-DCB6C8D12177}"/>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0" name="Oval 8858">
              <a:extLst>
                <a:ext uri="{FF2B5EF4-FFF2-40B4-BE49-F238E27FC236}">
                  <a16:creationId xmlns:a16="http://schemas.microsoft.com/office/drawing/2014/main" id="{F14ED288-5FAC-45E3-BB7F-E2E248EFACC9}"/>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1" name="Oval 8860">
              <a:extLst>
                <a:ext uri="{FF2B5EF4-FFF2-40B4-BE49-F238E27FC236}">
                  <a16:creationId xmlns:a16="http://schemas.microsoft.com/office/drawing/2014/main" id="{88309108-A87B-43C1-9807-A04BD5C764F0}"/>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2" name="Oval 8883">
              <a:extLst>
                <a:ext uri="{FF2B5EF4-FFF2-40B4-BE49-F238E27FC236}">
                  <a16:creationId xmlns:a16="http://schemas.microsoft.com/office/drawing/2014/main" id="{A6DC9121-084B-4899-AA39-AE12EDEFE82F}"/>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3" name="Oval 8921">
              <a:extLst>
                <a:ext uri="{FF2B5EF4-FFF2-40B4-BE49-F238E27FC236}">
                  <a16:creationId xmlns:a16="http://schemas.microsoft.com/office/drawing/2014/main" id="{7040F687-4A50-47DF-A642-54F5EE95E7C8}"/>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4" name="Oval 8923">
              <a:extLst>
                <a:ext uri="{FF2B5EF4-FFF2-40B4-BE49-F238E27FC236}">
                  <a16:creationId xmlns:a16="http://schemas.microsoft.com/office/drawing/2014/main" id="{E0310734-DC16-4B57-9D71-CF365140A1E9}"/>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5" name="Oval 8945">
              <a:extLst>
                <a:ext uri="{FF2B5EF4-FFF2-40B4-BE49-F238E27FC236}">
                  <a16:creationId xmlns:a16="http://schemas.microsoft.com/office/drawing/2014/main" id="{C328D5B7-A6D2-4068-A297-E6835A6D1E14}"/>
                </a:ext>
              </a:extLst>
            </p:cNvPr>
            <p:cNvSpPr>
              <a:spLocks noChangeArrowheads="1"/>
            </p:cNvSpPr>
            <p:nvPr/>
          </p:nvSpPr>
          <p:spPr bwMode="auto">
            <a:xfrm>
              <a:off x="1738909" y="5047967"/>
              <a:ext cx="49212" cy="46038"/>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106" name="Oval 8984">
              <a:extLst>
                <a:ext uri="{FF2B5EF4-FFF2-40B4-BE49-F238E27FC236}">
                  <a16:creationId xmlns:a16="http://schemas.microsoft.com/office/drawing/2014/main" id="{E54DAE3A-31D4-4AAB-9672-9F7DBFE4C208}"/>
                </a:ext>
              </a:extLst>
            </p:cNvPr>
            <p:cNvSpPr>
              <a:spLocks noChangeAspect="1" noChangeArrowheads="1"/>
            </p:cNvSpPr>
            <p:nvPr/>
          </p:nvSpPr>
          <p:spPr bwMode="auto">
            <a:xfrm>
              <a:off x="4985297" y="4449454"/>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7" name="Oval 8986">
              <a:extLst>
                <a:ext uri="{FF2B5EF4-FFF2-40B4-BE49-F238E27FC236}">
                  <a16:creationId xmlns:a16="http://schemas.microsoft.com/office/drawing/2014/main" id="{CF30188E-DE3D-46C1-BA6A-121103DE47CC}"/>
                </a:ext>
              </a:extLst>
            </p:cNvPr>
            <p:cNvSpPr>
              <a:spLocks noChangeArrowheads="1"/>
            </p:cNvSpPr>
            <p:nvPr/>
          </p:nvSpPr>
          <p:spPr bwMode="auto">
            <a:xfrm>
              <a:off x="1276947" y="3100104"/>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8" name="Oval 8988">
              <a:extLst>
                <a:ext uri="{FF2B5EF4-FFF2-40B4-BE49-F238E27FC236}">
                  <a16:creationId xmlns:a16="http://schemas.microsoft.com/office/drawing/2014/main" id="{8307D5AF-3825-4B91-9EFA-AC0EBAA54AEC}"/>
                </a:ext>
              </a:extLst>
            </p:cNvPr>
            <p:cNvSpPr>
              <a:spLocks noChangeArrowheads="1"/>
            </p:cNvSpPr>
            <p:nvPr/>
          </p:nvSpPr>
          <p:spPr bwMode="auto">
            <a:xfrm>
              <a:off x="1276947" y="4627279"/>
              <a:ext cx="47625" cy="4445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09" name="Oval 8991">
              <a:extLst>
                <a:ext uri="{FF2B5EF4-FFF2-40B4-BE49-F238E27FC236}">
                  <a16:creationId xmlns:a16="http://schemas.microsoft.com/office/drawing/2014/main" id="{224A5264-1E71-421B-91CE-515D712986B5}"/>
                </a:ext>
              </a:extLst>
            </p:cNvPr>
            <p:cNvSpPr>
              <a:spLocks noChangeArrowheads="1"/>
            </p:cNvSpPr>
            <p:nvPr/>
          </p:nvSpPr>
          <p:spPr bwMode="auto">
            <a:xfrm>
              <a:off x="4787742" y="3463984"/>
              <a:ext cx="50641" cy="4889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0" name="Oval 8993">
              <a:extLst>
                <a:ext uri="{FF2B5EF4-FFF2-40B4-BE49-F238E27FC236}">
                  <a16:creationId xmlns:a16="http://schemas.microsoft.com/office/drawing/2014/main" id="{7F0F70C8-30CC-4F1F-9681-6AF3E8E6662E}"/>
                </a:ext>
              </a:extLst>
            </p:cNvPr>
            <p:cNvSpPr>
              <a:spLocks noChangeArrowheads="1"/>
            </p:cNvSpPr>
            <p:nvPr/>
          </p:nvSpPr>
          <p:spPr bwMode="auto">
            <a:xfrm>
              <a:off x="3823379" y="3380218"/>
              <a:ext cx="49212" cy="4921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1" name="Oval 9013">
              <a:extLst>
                <a:ext uri="{FF2B5EF4-FFF2-40B4-BE49-F238E27FC236}">
                  <a16:creationId xmlns:a16="http://schemas.microsoft.com/office/drawing/2014/main" id="{19BED42D-BF92-4FD9-BA5D-5585052F2A0F}"/>
                </a:ext>
              </a:extLst>
            </p:cNvPr>
            <p:cNvSpPr>
              <a:spLocks noChangeArrowheads="1"/>
            </p:cNvSpPr>
            <p:nvPr/>
          </p:nvSpPr>
          <p:spPr bwMode="auto">
            <a:xfrm>
              <a:off x="1738909" y="5047967"/>
              <a:ext cx="49212" cy="4603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2" name="Oval 9016">
              <a:extLst>
                <a:ext uri="{FF2B5EF4-FFF2-40B4-BE49-F238E27FC236}">
                  <a16:creationId xmlns:a16="http://schemas.microsoft.com/office/drawing/2014/main" id="{444C842E-BAAC-41E7-8040-7611AC9A8388}"/>
                </a:ext>
              </a:extLst>
            </p:cNvPr>
            <p:cNvSpPr>
              <a:spLocks noChangeAspect="1" noChangeArrowheads="1"/>
            </p:cNvSpPr>
            <p:nvPr/>
          </p:nvSpPr>
          <p:spPr bwMode="auto">
            <a:xfrm>
              <a:off x="4999432" y="5063842"/>
              <a:ext cx="108000" cy="10800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3" name="直接连接符 112">
              <a:extLst>
                <a:ext uri="{FF2B5EF4-FFF2-40B4-BE49-F238E27FC236}">
                  <a16:creationId xmlns:a16="http://schemas.microsoft.com/office/drawing/2014/main" id="{D4CEDCD1-7596-4A68-9298-535E9C1D9C7C}"/>
                </a:ext>
              </a:extLst>
            </p:cNvPr>
            <p:cNvCxnSpPr>
              <a:stCxn id="106" idx="4"/>
              <a:endCxn id="31" idx="19"/>
            </p:cNvCxnSpPr>
            <p:nvPr/>
          </p:nvCxnSpPr>
          <p:spPr>
            <a:xfrm flipH="1" flipV="1">
              <a:off x="2167534" y="4539967"/>
              <a:ext cx="2871763" cy="1748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4" name="椭圆 113">
              <a:extLst>
                <a:ext uri="{FF2B5EF4-FFF2-40B4-BE49-F238E27FC236}">
                  <a16:creationId xmlns:a16="http://schemas.microsoft.com/office/drawing/2014/main" id="{A5B8F7EA-DC0D-4D4A-B51F-42A4324F3D75}"/>
                </a:ext>
              </a:extLst>
            </p:cNvPr>
            <p:cNvSpPr/>
            <p:nvPr/>
          </p:nvSpPr>
          <p:spPr>
            <a:xfrm>
              <a:off x="2886711" y="2563450"/>
              <a:ext cx="90487" cy="9048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5" name="直接连接符 114">
              <a:extLst>
                <a:ext uri="{FF2B5EF4-FFF2-40B4-BE49-F238E27FC236}">
                  <a16:creationId xmlns:a16="http://schemas.microsoft.com/office/drawing/2014/main" id="{BD1CA0B2-85B1-4743-9042-03CBA15259D5}"/>
                </a:ext>
              </a:extLst>
            </p:cNvPr>
            <p:cNvCxnSpPr>
              <a:stCxn id="114" idx="3"/>
            </p:cNvCxnSpPr>
            <p:nvPr/>
          </p:nvCxnSpPr>
          <p:spPr>
            <a:xfrm flipH="1">
              <a:off x="2691409" y="2640685"/>
              <a:ext cx="208554" cy="1346832"/>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5436CDDD-9619-472F-948B-D4A2DD883702}"/>
                </a:ext>
              </a:extLst>
            </p:cNvPr>
            <p:cNvCxnSpPr/>
            <p:nvPr/>
          </p:nvCxnSpPr>
          <p:spPr>
            <a:xfrm flipH="1">
              <a:off x="3902591" y="2325244"/>
              <a:ext cx="431960" cy="210994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AEAB339B-EC46-4719-A7FB-44C9C3633470}"/>
                </a:ext>
              </a:extLst>
            </p:cNvPr>
            <p:cNvSpPr/>
            <p:nvPr/>
          </p:nvSpPr>
          <p:spPr>
            <a:xfrm>
              <a:off x="3202584" y="2169829"/>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18" name="椭圆 117">
              <a:extLst>
                <a:ext uri="{FF2B5EF4-FFF2-40B4-BE49-F238E27FC236}">
                  <a16:creationId xmlns:a16="http://schemas.microsoft.com/office/drawing/2014/main" id="{91328926-CA93-4A9E-9FA8-2465CCA3D986}"/>
                </a:ext>
              </a:extLst>
            </p:cNvPr>
            <p:cNvSpPr/>
            <p:nvPr/>
          </p:nvSpPr>
          <p:spPr>
            <a:xfrm>
              <a:off x="2106018" y="2821337"/>
              <a:ext cx="53182" cy="5318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119" name="直接连接符 118">
              <a:extLst>
                <a:ext uri="{FF2B5EF4-FFF2-40B4-BE49-F238E27FC236}">
                  <a16:creationId xmlns:a16="http://schemas.microsoft.com/office/drawing/2014/main" id="{F76703B9-5BDB-494B-A71B-29A7C5F81AC3}"/>
                </a:ext>
              </a:extLst>
            </p:cNvPr>
            <p:cNvCxnSpPr>
              <a:stCxn id="118" idx="3"/>
              <a:endCxn id="49" idx="2"/>
            </p:cNvCxnSpPr>
            <p:nvPr/>
          </p:nvCxnSpPr>
          <p:spPr>
            <a:xfrm>
              <a:off x="2113806" y="2866731"/>
              <a:ext cx="534740" cy="1130311"/>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2A645CFA-1872-4B48-8740-995D24375903}"/>
                </a:ext>
              </a:extLst>
            </p:cNvPr>
            <p:cNvCxnSpPr>
              <a:stCxn id="117" idx="4"/>
            </p:cNvCxnSpPr>
            <p:nvPr/>
          </p:nvCxnSpPr>
          <p:spPr>
            <a:xfrm>
              <a:off x="3229175" y="2223011"/>
              <a:ext cx="171886" cy="169306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1" name="Freeform 5988">
              <a:extLst>
                <a:ext uri="{FF2B5EF4-FFF2-40B4-BE49-F238E27FC236}">
                  <a16:creationId xmlns:a16="http://schemas.microsoft.com/office/drawing/2014/main" id="{556358C2-949B-40C0-9166-8819E7420730}"/>
                </a:ext>
              </a:extLst>
            </p:cNvPr>
            <p:cNvSpPr>
              <a:spLocks noEditPoints="1"/>
            </p:cNvSpPr>
            <p:nvPr/>
          </p:nvSpPr>
          <p:spPr bwMode="auto">
            <a:xfrm flipV="1">
              <a:off x="1307108" y="3985929"/>
              <a:ext cx="1354137" cy="669926"/>
            </a:xfrm>
            <a:custGeom>
              <a:avLst/>
              <a:gdLst>
                <a:gd name="T0" fmla="*/ 651 w 661"/>
                <a:gd name="T1" fmla="*/ 412 h 422"/>
                <a:gd name="T2" fmla="*/ 651 w 661"/>
                <a:gd name="T3" fmla="*/ 417 h 422"/>
                <a:gd name="T4" fmla="*/ 661 w 661"/>
                <a:gd name="T5" fmla="*/ 422 h 422"/>
                <a:gd name="T6" fmla="*/ 661 w 661"/>
                <a:gd name="T7" fmla="*/ 419 h 422"/>
                <a:gd name="T8" fmla="*/ 651 w 661"/>
                <a:gd name="T9" fmla="*/ 412 h 422"/>
                <a:gd name="T10" fmla="*/ 2 w 661"/>
                <a:gd name="T11" fmla="*/ 0 h 422"/>
                <a:gd name="T12" fmla="*/ 0 w 661"/>
                <a:gd name="T13" fmla="*/ 0 h 422"/>
                <a:gd name="T14" fmla="*/ 0 w 661"/>
                <a:gd name="T15" fmla="*/ 0 h 422"/>
                <a:gd name="T16" fmla="*/ 2 w 661"/>
                <a:gd name="T17" fmla="*/ 0 h 422"/>
                <a:gd name="T18" fmla="*/ 7 w 661"/>
                <a:gd name="T19" fmla="*/ 7 h 422"/>
                <a:gd name="T20" fmla="*/ 649 w 661"/>
                <a:gd name="T21" fmla="*/ 415 h 422"/>
                <a:gd name="T22" fmla="*/ 649 w 661"/>
                <a:gd name="T23" fmla="*/ 412 h 422"/>
                <a:gd name="T24" fmla="*/ 2 w 661"/>
                <a:gd name="T25"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1" h="422">
                  <a:moveTo>
                    <a:pt x="651" y="412"/>
                  </a:moveTo>
                  <a:lnTo>
                    <a:pt x="651" y="417"/>
                  </a:lnTo>
                  <a:lnTo>
                    <a:pt x="661" y="422"/>
                  </a:lnTo>
                  <a:lnTo>
                    <a:pt x="661" y="419"/>
                  </a:lnTo>
                  <a:lnTo>
                    <a:pt x="651" y="412"/>
                  </a:lnTo>
                  <a:close/>
                  <a:moveTo>
                    <a:pt x="2" y="0"/>
                  </a:moveTo>
                  <a:lnTo>
                    <a:pt x="0" y="0"/>
                  </a:lnTo>
                  <a:lnTo>
                    <a:pt x="0" y="0"/>
                  </a:lnTo>
                  <a:lnTo>
                    <a:pt x="2" y="0"/>
                  </a:lnTo>
                  <a:lnTo>
                    <a:pt x="7" y="7"/>
                  </a:lnTo>
                  <a:lnTo>
                    <a:pt x="649" y="415"/>
                  </a:lnTo>
                  <a:lnTo>
                    <a:pt x="649" y="412"/>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cxnSp>
          <p:nvCxnSpPr>
            <p:cNvPr id="122" name="直接连接符 121">
              <a:extLst>
                <a:ext uri="{FF2B5EF4-FFF2-40B4-BE49-F238E27FC236}">
                  <a16:creationId xmlns:a16="http://schemas.microsoft.com/office/drawing/2014/main" id="{9DF88AEA-5228-406D-A561-29AB67D78D14}"/>
                </a:ext>
              </a:extLst>
            </p:cNvPr>
            <p:cNvCxnSpPr>
              <a:stCxn id="89" idx="1"/>
              <a:endCxn id="125" idx="5"/>
            </p:cNvCxnSpPr>
            <p:nvPr/>
          </p:nvCxnSpPr>
          <p:spPr>
            <a:xfrm flipH="1" flipV="1">
              <a:off x="3599666" y="5049722"/>
              <a:ext cx="1415843" cy="47458"/>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7155FD0-2B85-4887-9822-C58F7E33D002}"/>
                </a:ext>
              </a:extLst>
            </p:cNvPr>
            <p:cNvCxnSpPr>
              <a:stCxn id="114" idx="4"/>
            </p:cNvCxnSpPr>
            <p:nvPr/>
          </p:nvCxnSpPr>
          <p:spPr>
            <a:xfrm>
              <a:off x="2931955" y="2653937"/>
              <a:ext cx="227539" cy="1374855"/>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sp>
          <p:nvSpPr>
            <p:cNvPr id="125" name="椭圆 124">
              <a:extLst>
                <a:ext uri="{FF2B5EF4-FFF2-40B4-BE49-F238E27FC236}">
                  <a16:creationId xmlns:a16="http://schemas.microsoft.com/office/drawing/2014/main" id="{1C3342B5-82BD-48BF-A2D6-B96CCB10AFCF}"/>
                </a:ext>
              </a:extLst>
            </p:cNvPr>
            <p:cNvSpPr/>
            <p:nvPr/>
          </p:nvSpPr>
          <p:spPr>
            <a:xfrm>
              <a:off x="3369313" y="4819369"/>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6" name="椭圆 125">
              <a:extLst>
                <a:ext uri="{FF2B5EF4-FFF2-40B4-BE49-F238E27FC236}">
                  <a16:creationId xmlns:a16="http://schemas.microsoft.com/office/drawing/2014/main" id="{3DF13379-F694-48A7-BC22-C709AEC00778}"/>
                </a:ext>
              </a:extLst>
            </p:cNvPr>
            <p:cNvSpPr/>
            <p:nvPr/>
          </p:nvSpPr>
          <p:spPr>
            <a:xfrm>
              <a:off x="1973066" y="4103405"/>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7" name="椭圆 126">
              <a:extLst>
                <a:ext uri="{FF2B5EF4-FFF2-40B4-BE49-F238E27FC236}">
                  <a16:creationId xmlns:a16="http://schemas.microsoft.com/office/drawing/2014/main" id="{662F0DCF-DCE5-4B80-91EC-0CEE2A390946}"/>
                </a:ext>
              </a:extLst>
            </p:cNvPr>
            <p:cNvSpPr/>
            <p:nvPr/>
          </p:nvSpPr>
          <p:spPr>
            <a:xfrm>
              <a:off x="4067375" y="2539241"/>
              <a:ext cx="269875" cy="26987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128" name="文本框 127">
              <a:extLst>
                <a:ext uri="{FF2B5EF4-FFF2-40B4-BE49-F238E27FC236}">
                  <a16:creationId xmlns:a16="http://schemas.microsoft.com/office/drawing/2014/main" id="{E616399C-0858-4E73-BD1C-477682E4ADEF}"/>
                </a:ext>
              </a:extLst>
            </p:cNvPr>
            <p:cNvSpPr txBox="1"/>
            <p:nvPr/>
          </p:nvSpPr>
          <p:spPr>
            <a:xfrm>
              <a:off x="249238" y="4059680"/>
              <a:ext cx="1407121" cy="439748"/>
            </a:xfrm>
            <a:prstGeom prst="rect">
              <a:avLst/>
            </a:prstGeom>
            <a:noFill/>
          </p:spPr>
          <p:txBody>
            <a:bodyPr wrap="square" rtlCol="0">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数据采集</a:t>
              </a:r>
            </a:p>
          </p:txBody>
        </p:sp>
        <p:sp useBgFill="1">
          <p:nvSpPr>
            <p:cNvPr id="129" name="矩形 128">
              <a:extLst>
                <a:ext uri="{FF2B5EF4-FFF2-40B4-BE49-F238E27FC236}">
                  <a16:creationId xmlns:a16="http://schemas.microsoft.com/office/drawing/2014/main" id="{008CE880-5379-4515-AD18-B495A9E6993B}"/>
                </a:ext>
              </a:extLst>
            </p:cNvPr>
            <p:cNvSpPr/>
            <p:nvPr/>
          </p:nvSpPr>
          <p:spPr>
            <a:xfrm>
              <a:off x="3751836" y="2854096"/>
              <a:ext cx="1400677" cy="439748"/>
            </a:xfrm>
            <a:prstGeom prst="rect">
              <a:avLst/>
            </a:prstGeom>
          </p:spPr>
          <p:txBody>
            <a:bodyPr wrap="none">
              <a:spAutoFit/>
            </a:bodyPr>
            <a:lstStyle/>
            <a:p>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数据展示</a:t>
              </a:r>
              <a:endParaRPr lang="en-US" altLang="zh-CN" sz="48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useBgFill="1">
          <p:nvSpPr>
            <p:cNvPr id="131" name="矩形 130">
              <a:extLst>
                <a:ext uri="{FF2B5EF4-FFF2-40B4-BE49-F238E27FC236}">
                  <a16:creationId xmlns:a16="http://schemas.microsoft.com/office/drawing/2014/main" id="{40735B2A-C9C9-4A20-83C5-A4769452762E}"/>
                </a:ext>
              </a:extLst>
            </p:cNvPr>
            <p:cNvSpPr/>
            <p:nvPr/>
          </p:nvSpPr>
          <p:spPr>
            <a:xfrm>
              <a:off x="2889907" y="5281447"/>
              <a:ext cx="1400677" cy="439748"/>
            </a:xfrm>
            <a:prstGeom prst="rect">
              <a:avLst/>
            </a:prstGeom>
          </p:spPr>
          <p:txBody>
            <a:bodyPr wrap="none">
              <a:spAutoFit/>
            </a:bodyPr>
            <a:lstStyle/>
            <a:p>
              <a:pPr algn="ctr"/>
              <a:r>
                <a:rPr lang="zh-CN" altLang="en-US" sz="4800" dirty="0">
                  <a:solidFill>
                    <a:schemeClr val="bg1">
                      <a:lumMod val="50000"/>
                    </a:schemeClr>
                  </a:solidFill>
                  <a:latin typeface="微软雅黑" panose="020B0503020204020204" pitchFamily="34" charset="-122"/>
                  <a:ea typeface="微软雅黑" panose="020B0503020204020204" pitchFamily="34" charset="-122"/>
                  <a:cs typeface="+mn-ea"/>
                </a:rPr>
                <a:t>数据处理</a:t>
              </a:r>
            </a:p>
          </p:txBody>
        </p:sp>
        <p:cxnSp>
          <p:nvCxnSpPr>
            <p:cNvPr id="133" name="直接连接符 132">
              <a:extLst>
                <a:ext uri="{FF2B5EF4-FFF2-40B4-BE49-F238E27FC236}">
                  <a16:creationId xmlns:a16="http://schemas.microsoft.com/office/drawing/2014/main" id="{8C9EC73B-D1A4-4DF2-B219-B0D2A5038419}"/>
                </a:ext>
              </a:extLst>
            </p:cNvPr>
            <p:cNvCxnSpPr>
              <a:cxnSpLocks/>
              <a:endCxn id="3" idx="4"/>
            </p:cNvCxnSpPr>
            <p:nvPr/>
          </p:nvCxnSpPr>
          <p:spPr>
            <a:xfrm flipH="1">
              <a:off x="2070697" y="4021683"/>
              <a:ext cx="1023728" cy="1094547"/>
            </a:xfrm>
            <a:prstGeom prst="line">
              <a:avLst/>
            </a:prstGeom>
            <a:ln w="3175">
              <a:solidFill>
                <a:schemeClr val="tx2">
                  <a:alpha val="48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2">
            <a:extLst>
              <a:ext uri="{FF2B5EF4-FFF2-40B4-BE49-F238E27FC236}">
                <a16:creationId xmlns:a16="http://schemas.microsoft.com/office/drawing/2014/main" id="{5F4EFD43-6D2B-4441-83E9-0A6E6B5AD9AF}"/>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分布式设计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监控</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7" name="矩形: 圆角 146">
            <a:extLst>
              <a:ext uri="{FF2B5EF4-FFF2-40B4-BE49-F238E27FC236}">
                <a16:creationId xmlns:a16="http://schemas.microsoft.com/office/drawing/2014/main" id="{67E34212-A810-4265-A340-D0FF24EA5A7D}"/>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04</a:t>
            </a:r>
            <a:endParaRPr lang="zh-CN" altLang="en-US" sz="6803" dirty="0">
              <a:latin typeface="Agency FB" panose="020B0503020202020204" pitchFamily="34" charset="0"/>
            </a:endParaRPr>
          </a:p>
        </p:txBody>
      </p:sp>
      <p:sp>
        <p:nvSpPr>
          <p:cNvPr id="149" name="文本框 148">
            <a:extLst>
              <a:ext uri="{FF2B5EF4-FFF2-40B4-BE49-F238E27FC236}">
                <a16:creationId xmlns:a16="http://schemas.microsoft.com/office/drawing/2014/main" id="{BB1E62B3-738D-43C1-968E-BF4818493874}"/>
              </a:ext>
            </a:extLst>
          </p:cNvPr>
          <p:cNvSpPr txBox="1"/>
          <p:nvPr/>
        </p:nvSpPr>
        <p:spPr>
          <a:xfrm>
            <a:off x="10334562" y="1589880"/>
            <a:ext cx="12647076" cy="10248960"/>
          </a:xfrm>
          <a:prstGeom prst="rect">
            <a:avLst/>
          </a:prstGeom>
          <a:noFill/>
        </p:spPr>
        <p:txBody>
          <a:bodyPr wrap="square">
            <a:spAutoFit/>
          </a:bodyPr>
          <a:lstStyle/>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监控数据采集</a:t>
            </a:r>
          </a:p>
          <a:p>
            <a:pPr marL="539997" indent="-539997">
              <a:buFont typeface="Wingdings" panose="05000000000000000000" pitchFamily="2" charset="2"/>
              <a:buChar char="l"/>
            </a:pPr>
            <a:r>
              <a:rPr lang="en-US" altLang="zh-CN" sz="4400" b="1" dirty="0">
                <a:solidFill>
                  <a:srgbClr val="788BA9"/>
                </a:solidFill>
                <a:latin typeface="微软雅黑" panose="020B0503020204020204" pitchFamily="34" charset="-122"/>
                <a:ea typeface="微软雅黑" panose="020B0503020204020204" pitchFamily="34" charset="-122"/>
                <a:cs typeface="+mn-ea"/>
              </a:rPr>
              <a:t>Agent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JMX</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埋点</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Zipkin</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日志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：代表方案有：ELK、Flume</a:t>
            </a:r>
          </a:p>
          <a:p>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监控数据处理</a:t>
            </a: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数据处理是对收集来的原始数据进行聚合并存储。</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全文检索：</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Elasticsearch</a:t>
            </a: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流计算：</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Spark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Storm</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Flink</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时序数据库：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InfluxDB</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OpenTSDB</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b="1" dirty="0">
                <a:solidFill>
                  <a:srgbClr val="D67A71"/>
                </a:solidFill>
                <a:latin typeface="微软雅黑" panose="020B0503020204020204" pitchFamily="34" charset="-122"/>
                <a:ea typeface="微软雅黑" panose="020B0503020204020204" pitchFamily="34" charset="-122"/>
                <a:cs typeface="+mn-ea"/>
              </a:rPr>
              <a:t>数据展示</a:t>
            </a:r>
            <a:endParaRPr lang="en-US" altLang="zh-CN" sz="4400" b="1" dirty="0">
              <a:solidFill>
                <a:srgbClr val="D67A71"/>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把处理后的数据报表的方式呈现给用户</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代表方案有：</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Grafana</a:t>
            </a:r>
            <a:endPar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161423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04ED978D-E60C-4446-8BF9-7C671C662476}"/>
              </a:ext>
            </a:extLst>
          </p:cNvPr>
          <p:cNvSpPr/>
          <p:nvPr/>
        </p:nvSpPr>
        <p:spPr>
          <a:xfrm>
            <a:off x="9891768" y="10199151"/>
            <a:ext cx="12140555" cy="1488100"/>
          </a:xfrm>
          <a:prstGeom prst="rect">
            <a:avLst/>
          </a:prstGeom>
        </p:spPr>
        <p:txBody>
          <a:bodyPr wrap="square">
            <a:spAutoFit/>
          </a:bodyPr>
          <a:lstStyle/>
          <a:p>
            <a:pPr lvl="0">
              <a:defRPr/>
            </a:pPr>
            <a:r>
              <a:rPr lang="zh-CN" altLang="en-US" sz="4535" b="1" dirty="0">
                <a:solidFill>
                  <a:srgbClr val="D67A71"/>
                </a:solidFill>
              </a:rPr>
              <a:t>分布式设计，是源于对性能、可用性及可扩展性的不懈追求！</a:t>
            </a:r>
          </a:p>
        </p:txBody>
      </p:sp>
      <p:sp>
        <p:nvSpPr>
          <p:cNvPr id="75" name="Shape 405">
            <a:extLst>
              <a:ext uri="{FF2B5EF4-FFF2-40B4-BE49-F238E27FC236}">
                <a16:creationId xmlns:a16="http://schemas.microsoft.com/office/drawing/2014/main" id="{1611C719-5460-4177-8235-6901F3C4C775}"/>
              </a:ext>
            </a:extLst>
          </p:cNvPr>
          <p:cNvSpPr/>
          <p:nvPr/>
        </p:nvSpPr>
        <p:spPr>
          <a:xfrm>
            <a:off x="8053196" y="872817"/>
            <a:ext cx="3416954" cy="3056032"/>
          </a:xfrm>
          <a:custGeom>
            <a:avLst/>
            <a:gdLst/>
            <a:ahLst/>
            <a:cxnLst>
              <a:cxn ang="0">
                <a:pos x="wd2" y="hd2"/>
              </a:cxn>
              <a:cxn ang="5400000">
                <a:pos x="wd2" y="hd2"/>
              </a:cxn>
              <a:cxn ang="10800000">
                <a:pos x="wd2" y="hd2"/>
              </a:cxn>
              <a:cxn ang="16200000">
                <a:pos x="wd2" y="hd2"/>
              </a:cxn>
            </a:cxnLst>
            <a:rect l="0" t="0" r="r" b="b"/>
            <a:pathLst>
              <a:path w="21006" h="20951" extrusionOk="0">
                <a:moveTo>
                  <a:pt x="28" y="15669"/>
                </a:moveTo>
                <a:cubicBezTo>
                  <a:pt x="-241" y="18269"/>
                  <a:pt x="1430" y="20620"/>
                  <a:pt x="3761" y="20920"/>
                </a:cubicBezTo>
                <a:cubicBezTo>
                  <a:pt x="5982" y="21206"/>
                  <a:pt x="7998" y="19526"/>
                  <a:pt x="8417" y="17118"/>
                </a:cubicBezTo>
                <a:lnTo>
                  <a:pt x="8417" y="17119"/>
                </a:lnTo>
                <a:cubicBezTo>
                  <a:pt x="8879" y="14483"/>
                  <a:pt x="10094" y="13046"/>
                  <a:pt x="13567" y="13801"/>
                </a:cubicBezTo>
                <a:lnTo>
                  <a:pt x="13566" y="13799"/>
                </a:lnTo>
                <a:cubicBezTo>
                  <a:pt x="13724" y="13833"/>
                  <a:pt x="13883" y="13863"/>
                  <a:pt x="14046" y="13884"/>
                </a:cubicBezTo>
                <a:cubicBezTo>
                  <a:pt x="17471" y="14325"/>
                  <a:pt x="20568" y="11585"/>
                  <a:pt x="20964" y="7764"/>
                </a:cubicBezTo>
                <a:cubicBezTo>
                  <a:pt x="21359" y="3943"/>
                  <a:pt x="18903" y="488"/>
                  <a:pt x="15478" y="47"/>
                </a:cubicBezTo>
                <a:cubicBezTo>
                  <a:pt x="12052" y="-394"/>
                  <a:pt x="8955" y="2346"/>
                  <a:pt x="8560" y="6167"/>
                </a:cubicBezTo>
                <a:cubicBezTo>
                  <a:pt x="8542" y="6335"/>
                  <a:pt x="8532" y="6502"/>
                  <a:pt x="8526" y="6668"/>
                </a:cubicBezTo>
                <a:lnTo>
                  <a:pt x="8524" y="6666"/>
                </a:lnTo>
                <a:cubicBezTo>
                  <a:pt x="8372" y="10610"/>
                  <a:pt x="6836" y="11593"/>
                  <a:pt x="4431" y="11478"/>
                </a:cubicBezTo>
                <a:lnTo>
                  <a:pt x="4431" y="11479"/>
                </a:lnTo>
                <a:cubicBezTo>
                  <a:pt x="2224" y="11371"/>
                  <a:pt x="285" y="13183"/>
                  <a:pt x="28" y="15669"/>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6" name="Shape 406">
            <a:extLst>
              <a:ext uri="{FF2B5EF4-FFF2-40B4-BE49-F238E27FC236}">
                <a16:creationId xmlns:a16="http://schemas.microsoft.com/office/drawing/2014/main" id="{11A24BC7-1DA4-41B5-9C99-6D14E80BFBED}"/>
              </a:ext>
            </a:extLst>
          </p:cNvPr>
          <p:cNvSpPr/>
          <p:nvPr/>
        </p:nvSpPr>
        <p:spPr>
          <a:xfrm>
            <a:off x="9813551" y="852105"/>
            <a:ext cx="3884420" cy="2031746"/>
          </a:xfrm>
          <a:custGeom>
            <a:avLst/>
            <a:gdLst/>
            <a:ahLst/>
            <a:cxnLst>
              <a:cxn ang="0">
                <a:pos x="wd2" y="hd2"/>
              </a:cxn>
              <a:cxn ang="5400000">
                <a:pos x="wd2" y="hd2"/>
              </a:cxn>
              <a:cxn ang="10800000">
                <a:pos x="wd2" y="hd2"/>
              </a:cxn>
              <a:cxn ang="16200000">
                <a:pos x="wd2" y="hd2"/>
              </a:cxn>
            </a:cxnLst>
            <a:rect l="0" t="0" r="r" b="b"/>
            <a:pathLst>
              <a:path w="20705" h="19665" extrusionOk="0">
                <a:moveTo>
                  <a:pt x="1073" y="5102"/>
                </a:moveTo>
                <a:cubicBezTo>
                  <a:pt x="-362" y="7721"/>
                  <a:pt x="-357" y="11957"/>
                  <a:pt x="1085" y="14564"/>
                </a:cubicBezTo>
                <a:cubicBezTo>
                  <a:pt x="2459" y="17048"/>
                  <a:pt x="4640" y="17154"/>
                  <a:pt x="6085" y="14893"/>
                </a:cubicBezTo>
                <a:lnTo>
                  <a:pt x="6084" y="14895"/>
                </a:lnTo>
                <a:cubicBezTo>
                  <a:pt x="7668" y="12423"/>
                  <a:pt x="9187" y="12017"/>
                  <a:pt x="11187" y="16243"/>
                </a:cubicBezTo>
                <a:lnTo>
                  <a:pt x="11188" y="16239"/>
                </a:lnTo>
                <a:cubicBezTo>
                  <a:pt x="11279" y="16431"/>
                  <a:pt x="11373" y="16620"/>
                  <a:pt x="11473" y="16801"/>
                </a:cubicBezTo>
                <a:cubicBezTo>
                  <a:pt x="13592" y="20633"/>
                  <a:pt x="17020" y="20618"/>
                  <a:pt x="19129" y="16769"/>
                </a:cubicBezTo>
                <a:cubicBezTo>
                  <a:pt x="21238" y="12920"/>
                  <a:pt x="21230" y="6695"/>
                  <a:pt x="19111" y="2864"/>
                </a:cubicBezTo>
                <a:cubicBezTo>
                  <a:pt x="16992" y="-967"/>
                  <a:pt x="13565" y="-953"/>
                  <a:pt x="11456" y="2896"/>
                </a:cubicBezTo>
                <a:cubicBezTo>
                  <a:pt x="11363" y="3066"/>
                  <a:pt x="11275" y="3241"/>
                  <a:pt x="11191" y="3419"/>
                </a:cubicBezTo>
                <a:lnTo>
                  <a:pt x="11191" y="3415"/>
                </a:lnTo>
                <a:cubicBezTo>
                  <a:pt x="9188" y="7638"/>
                  <a:pt x="7669" y="7229"/>
                  <a:pt x="6088" y="4754"/>
                </a:cubicBezTo>
                <a:lnTo>
                  <a:pt x="6088" y="4756"/>
                </a:lnTo>
                <a:cubicBezTo>
                  <a:pt x="4638" y="2482"/>
                  <a:pt x="2445" y="2598"/>
                  <a:pt x="1073" y="5102"/>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7" name="Shape 407">
            <a:extLst>
              <a:ext uri="{FF2B5EF4-FFF2-40B4-BE49-F238E27FC236}">
                <a16:creationId xmlns:a16="http://schemas.microsoft.com/office/drawing/2014/main" id="{4A18D47F-1BD4-423D-839F-E89DC3773B43}"/>
              </a:ext>
            </a:extLst>
          </p:cNvPr>
          <p:cNvSpPr/>
          <p:nvPr/>
        </p:nvSpPr>
        <p:spPr>
          <a:xfrm>
            <a:off x="11967397" y="1204281"/>
            <a:ext cx="3245723" cy="3248302"/>
          </a:xfrm>
          <a:custGeom>
            <a:avLst/>
            <a:gdLst/>
            <a:ahLst/>
            <a:cxnLst>
              <a:cxn ang="0">
                <a:pos x="wd2" y="hd2"/>
              </a:cxn>
              <a:cxn ang="5400000">
                <a:pos x="wd2" y="hd2"/>
              </a:cxn>
              <a:cxn ang="10800000">
                <a:pos x="wd2" y="hd2"/>
              </a:cxn>
              <a:cxn ang="16200000">
                <a:pos x="wd2" y="hd2"/>
              </a:cxn>
            </a:cxnLst>
            <a:rect l="0" t="0" r="r" b="b"/>
            <a:pathLst>
              <a:path w="21586" h="21586" extrusionOk="0">
                <a:moveTo>
                  <a:pt x="4585" y="1"/>
                </a:moveTo>
                <a:cubicBezTo>
                  <a:pt x="2047" y="6"/>
                  <a:pt x="-6" y="2068"/>
                  <a:pt x="0" y="4605"/>
                </a:cubicBezTo>
                <a:cubicBezTo>
                  <a:pt x="5" y="7022"/>
                  <a:pt x="1878" y="8997"/>
                  <a:pt x="4251" y="9173"/>
                </a:cubicBezTo>
                <a:lnTo>
                  <a:pt x="4249" y="9174"/>
                </a:lnTo>
                <a:cubicBezTo>
                  <a:pt x="6847" y="9370"/>
                  <a:pt x="8385" y="10512"/>
                  <a:pt x="8097" y="14328"/>
                </a:cubicBezTo>
                <a:lnTo>
                  <a:pt x="8099" y="14326"/>
                </a:lnTo>
                <a:cubicBezTo>
                  <a:pt x="8086" y="14500"/>
                  <a:pt x="8077" y="14674"/>
                  <a:pt x="8078" y="14851"/>
                </a:cubicBezTo>
                <a:cubicBezTo>
                  <a:pt x="8086" y="18580"/>
                  <a:pt x="11117" y="21595"/>
                  <a:pt x="14847" y="21586"/>
                </a:cubicBezTo>
                <a:cubicBezTo>
                  <a:pt x="18577" y="21578"/>
                  <a:pt x="21594" y="18549"/>
                  <a:pt x="21585" y="14820"/>
                </a:cubicBezTo>
                <a:cubicBezTo>
                  <a:pt x="21577" y="11092"/>
                  <a:pt x="18546" y="8076"/>
                  <a:pt x="14816" y="8085"/>
                </a:cubicBezTo>
                <a:cubicBezTo>
                  <a:pt x="14651" y="8085"/>
                  <a:pt x="14490" y="8094"/>
                  <a:pt x="14328" y="8106"/>
                </a:cubicBezTo>
                <a:lnTo>
                  <a:pt x="14330" y="8104"/>
                </a:lnTo>
                <a:cubicBezTo>
                  <a:pt x="10512" y="8387"/>
                  <a:pt x="9371" y="6849"/>
                  <a:pt x="9178" y="4253"/>
                </a:cubicBezTo>
                <a:lnTo>
                  <a:pt x="9177" y="4254"/>
                </a:lnTo>
                <a:cubicBezTo>
                  <a:pt x="9002" y="1872"/>
                  <a:pt x="7012" y="-5"/>
                  <a:pt x="4585" y="1"/>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78" name="Shape 408">
            <a:extLst>
              <a:ext uri="{FF2B5EF4-FFF2-40B4-BE49-F238E27FC236}">
                <a16:creationId xmlns:a16="http://schemas.microsoft.com/office/drawing/2014/main" id="{B37EA87F-D250-4FB6-AE82-61BA08E3621B}"/>
              </a:ext>
            </a:extLst>
          </p:cNvPr>
          <p:cNvSpPr/>
          <p:nvPr/>
        </p:nvSpPr>
        <p:spPr>
          <a:xfrm>
            <a:off x="13147873" y="2758019"/>
            <a:ext cx="2031121" cy="3885608"/>
          </a:xfrm>
          <a:custGeom>
            <a:avLst/>
            <a:gdLst/>
            <a:ahLst/>
            <a:cxnLst>
              <a:cxn ang="0">
                <a:pos x="wd2" y="hd2"/>
              </a:cxn>
              <a:cxn ang="5400000">
                <a:pos x="wd2" y="hd2"/>
              </a:cxn>
              <a:cxn ang="10800000">
                <a:pos x="wd2" y="hd2"/>
              </a:cxn>
              <a:cxn ang="16200000">
                <a:pos x="wd2" y="hd2"/>
              </a:cxn>
            </a:cxnLst>
            <a:rect l="0" t="0" r="r" b="b"/>
            <a:pathLst>
              <a:path w="19665" h="20705" extrusionOk="0">
                <a:moveTo>
                  <a:pt x="14563" y="1073"/>
                </a:moveTo>
                <a:cubicBezTo>
                  <a:pt x="11944" y="-362"/>
                  <a:pt x="7708" y="-357"/>
                  <a:pt x="5101" y="1085"/>
                </a:cubicBezTo>
                <a:cubicBezTo>
                  <a:pt x="2617" y="2459"/>
                  <a:pt x="2511" y="4640"/>
                  <a:pt x="4772" y="6085"/>
                </a:cubicBezTo>
                <a:lnTo>
                  <a:pt x="4770" y="6084"/>
                </a:lnTo>
                <a:cubicBezTo>
                  <a:pt x="7242" y="7668"/>
                  <a:pt x="7648" y="9187"/>
                  <a:pt x="3422" y="11187"/>
                </a:cubicBezTo>
                <a:lnTo>
                  <a:pt x="3426" y="11187"/>
                </a:lnTo>
                <a:cubicBezTo>
                  <a:pt x="3234" y="11279"/>
                  <a:pt x="3045" y="11373"/>
                  <a:pt x="2864" y="11473"/>
                </a:cubicBezTo>
                <a:cubicBezTo>
                  <a:pt x="-968" y="13592"/>
                  <a:pt x="-953" y="17020"/>
                  <a:pt x="2896" y="19129"/>
                </a:cubicBezTo>
                <a:cubicBezTo>
                  <a:pt x="6745" y="21238"/>
                  <a:pt x="12970" y="21230"/>
                  <a:pt x="16801" y="19111"/>
                </a:cubicBezTo>
                <a:cubicBezTo>
                  <a:pt x="20632" y="16992"/>
                  <a:pt x="20618" y="13565"/>
                  <a:pt x="16769" y="11456"/>
                </a:cubicBezTo>
                <a:cubicBezTo>
                  <a:pt x="16599" y="11363"/>
                  <a:pt x="16424" y="11275"/>
                  <a:pt x="16246" y="11191"/>
                </a:cubicBezTo>
                <a:lnTo>
                  <a:pt x="16250" y="11191"/>
                </a:lnTo>
                <a:cubicBezTo>
                  <a:pt x="12027" y="9188"/>
                  <a:pt x="12436" y="7669"/>
                  <a:pt x="14911" y="6088"/>
                </a:cubicBezTo>
                <a:lnTo>
                  <a:pt x="14909" y="6088"/>
                </a:lnTo>
                <a:cubicBezTo>
                  <a:pt x="17183" y="4638"/>
                  <a:pt x="17067" y="2445"/>
                  <a:pt x="14563" y="107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79" name="Shape 409">
            <a:extLst>
              <a:ext uri="{FF2B5EF4-FFF2-40B4-BE49-F238E27FC236}">
                <a16:creationId xmlns:a16="http://schemas.microsoft.com/office/drawing/2014/main" id="{39D2AC9A-11C1-4B95-A1F2-C0D9BB45FDC5}"/>
              </a:ext>
            </a:extLst>
          </p:cNvPr>
          <p:cNvSpPr/>
          <p:nvPr/>
        </p:nvSpPr>
        <p:spPr>
          <a:xfrm>
            <a:off x="11594624" y="4933242"/>
            <a:ext cx="3247320" cy="3246743"/>
          </a:xfrm>
          <a:custGeom>
            <a:avLst/>
            <a:gdLst/>
            <a:ahLst/>
            <a:cxnLst>
              <a:cxn ang="0">
                <a:pos x="wd2" y="hd2"/>
              </a:cxn>
              <a:cxn ang="5400000">
                <a:pos x="wd2" y="hd2"/>
              </a:cxn>
              <a:cxn ang="10800000">
                <a:pos x="wd2" y="hd2"/>
              </a:cxn>
              <a:cxn ang="16200000">
                <a:pos x="wd2" y="hd2"/>
              </a:cxn>
            </a:cxnLst>
            <a:rect l="0" t="0" r="r" b="b"/>
            <a:pathLst>
              <a:path w="21586" h="21586" extrusionOk="0">
                <a:moveTo>
                  <a:pt x="21586" y="4584"/>
                </a:moveTo>
                <a:cubicBezTo>
                  <a:pt x="21581" y="2047"/>
                  <a:pt x="19519" y="-6"/>
                  <a:pt x="16982" y="0"/>
                </a:cubicBezTo>
                <a:cubicBezTo>
                  <a:pt x="14565" y="5"/>
                  <a:pt x="12590" y="1878"/>
                  <a:pt x="12414" y="4251"/>
                </a:cubicBezTo>
                <a:lnTo>
                  <a:pt x="12413" y="4249"/>
                </a:lnTo>
                <a:cubicBezTo>
                  <a:pt x="12217" y="6847"/>
                  <a:pt x="11075" y="8385"/>
                  <a:pt x="7259" y="8097"/>
                </a:cubicBezTo>
                <a:lnTo>
                  <a:pt x="7261" y="8099"/>
                </a:lnTo>
                <a:cubicBezTo>
                  <a:pt x="7087" y="8086"/>
                  <a:pt x="6912" y="8077"/>
                  <a:pt x="6736" y="8078"/>
                </a:cubicBezTo>
                <a:cubicBezTo>
                  <a:pt x="3007" y="8086"/>
                  <a:pt x="-8" y="11117"/>
                  <a:pt x="0" y="14847"/>
                </a:cubicBezTo>
                <a:cubicBezTo>
                  <a:pt x="9" y="18577"/>
                  <a:pt x="3038" y="21594"/>
                  <a:pt x="6767" y="21585"/>
                </a:cubicBezTo>
                <a:cubicBezTo>
                  <a:pt x="10495" y="21577"/>
                  <a:pt x="13510" y="18546"/>
                  <a:pt x="13502" y="14816"/>
                </a:cubicBezTo>
                <a:cubicBezTo>
                  <a:pt x="13502" y="14651"/>
                  <a:pt x="13493" y="14490"/>
                  <a:pt x="13482" y="14328"/>
                </a:cubicBezTo>
                <a:lnTo>
                  <a:pt x="13483" y="14330"/>
                </a:lnTo>
                <a:cubicBezTo>
                  <a:pt x="13199" y="10512"/>
                  <a:pt x="14738" y="9371"/>
                  <a:pt x="17334" y="9178"/>
                </a:cubicBezTo>
                <a:lnTo>
                  <a:pt x="17333" y="9177"/>
                </a:lnTo>
                <a:cubicBezTo>
                  <a:pt x="19715" y="9002"/>
                  <a:pt x="21592" y="7012"/>
                  <a:pt x="21586" y="4584"/>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0" name="Shape 410">
            <a:extLst>
              <a:ext uri="{FF2B5EF4-FFF2-40B4-BE49-F238E27FC236}">
                <a16:creationId xmlns:a16="http://schemas.microsoft.com/office/drawing/2014/main" id="{A6CBDF12-4C6B-456E-9C18-41A3F480E672}"/>
              </a:ext>
            </a:extLst>
          </p:cNvPr>
          <p:cNvSpPr/>
          <p:nvPr/>
        </p:nvSpPr>
        <p:spPr>
          <a:xfrm>
            <a:off x="9378641" y="6134794"/>
            <a:ext cx="3884420" cy="2031756"/>
          </a:xfrm>
          <a:custGeom>
            <a:avLst/>
            <a:gdLst/>
            <a:ahLst/>
            <a:cxnLst>
              <a:cxn ang="0">
                <a:pos x="wd2" y="hd2"/>
              </a:cxn>
              <a:cxn ang="5400000">
                <a:pos x="wd2" y="hd2"/>
              </a:cxn>
              <a:cxn ang="10800000">
                <a:pos x="wd2" y="hd2"/>
              </a:cxn>
              <a:cxn ang="16200000">
                <a:pos x="wd2" y="hd2"/>
              </a:cxn>
            </a:cxnLst>
            <a:rect l="0" t="0" r="r" b="b"/>
            <a:pathLst>
              <a:path w="20705" h="19665" extrusionOk="0">
                <a:moveTo>
                  <a:pt x="19633" y="14563"/>
                </a:moveTo>
                <a:cubicBezTo>
                  <a:pt x="21068" y="11944"/>
                  <a:pt x="21063" y="7708"/>
                  <a:pt x="19621" y="5101"/>
                </a:cubicBezTo>
                <a:cubicBezTo>
                  <a:pt x="18247" y="2617"/>
                  <a:pt x="16066" y="2511"/>
                  <a:pt x="14621" y="4772"/>
                </a:cubicBezTo>
                <a:lnTo>
                  <a:pt x="14622" y="4770"/>
                </a:lnTo>
                <a:cubicBezTo>
                  <a:pt x="13038" y="7242"/>
                  <a:pt x="11519" y="7648"/>
                  <a:pt x="9519" y="3422"/>
                </a:cubicBezTo>
                <a:lnTo>
                  <a:pt x="9518" y="3426"/>
                </a:lnTo>
                <a:cubicBezTo>
                  <a:pt x="9427" y="3234"/>
                  <a:pt x="9333" y="3045"/>
                  <a:pt x="9233" y="2863"/>
                </a:cubicBezTo>
                <a:cubicBezTo>
                  <a:pt x="7114" y="-968"/>
                  <a:pt x="3686" y="-953"/>
                  <a:pt x="1577" y="2896"/>
                </a:cubicBezTo>
                <a:cubicBezTo>
                  <a:pt x="-532" y="6745"/>
                  <a:pt x="-524" y="12970"/>
                  <a:pt x="1595" y="16801"/>
                </a:cubicBezTo>
                <a:cubicBezTo>
                  <a:pt x="3714" y="20632"/>
                  <a:pt x="7141" y="20617"/>
                  <a:pt x="9250" y="16769"/>
                </a:cubicBezTo>
                <a:cubicBezTo>
                  <a:pt x="9343" y="16599"/>
                  <a:pt x="9431" y="16424"/>
                  <a:pt x="9515" y="16246"/>
                </a:cubicBezTo>
                <a:lnTo>
                  <a:pt x="9515" y="16250"/>
                </a:lnTo>
                <a:cubicBezTo>
                  <a:pt x="11518" y="12027"/>
                  <a:pt x="13037" y="12436"/>
                  <a:pt x="14618" y="14911"/>
                </a:cubicBezTo>
                <a:lnTo>
                  <a:pt x="14618" y="14909"/>
                </a:lnTo>
                <a:cubicBezTo>
                  <a:pt x="16068" y="17183"/>
                  <a:pt x="18261" y="17067"/>
                  <a:pt x="19633" y="14563"/>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1" name="Shape 411">
            <a:extLst>
              <a:ext uri="{FF2B5EF4-FFF2-40B4-BE49-F238E27FC236}">
                <a16:creationId xmlns:a16="http://schemas.microsoft.com/office/drawing/2014/main" id="{630A07C0-382C-44B0-8CE6-2A6548002E62}"/>
              </a:ext>
            </a:extLst>
          </p:cNvPr>
          <p:cNvSpPr/>
          <p:nvPr/>
        </p:nvSpPr>
        <p:spPr>
          <a:xfrm>
            <a:off x="7846095" y="4518918"/>
            <a:ext cx="3245723" cy="3248321"/>
          </a:xfrm>
          <a:custGeom>
            <a:avLst/>
            <a:gdLst/>
            <a:ahLst/>
            <a:cxnLst>
              <a:cxn ang="0">
                <a:pos x="wd2" y="hd2"/>
              </a:cxn>
              <a:cxn ang="5400000">
                <a:pos x="wd2" y="hd2"/>
              </a:cxn>
              <a:cxn ang="10800000">
                <a:pos x="wd2" y="hd2"/>
              </a:cxn>
              <a:cxn ang="16200000">
                <a:pos x="wd2" y="hd2"/>
              </a:cxn>
            </a:cxnLst>
            <a:rect l="0" t="0" r="r" b="b"/>
            <a:pathLst>
              <a:path w="21586" h="21586" extrusionOk="0">
                <a:moveTo>
                  <a:pt x="17001" y="21585"/>
                </a:moveTo>
                <a:cubicBezTo>
                  <a:pt x="19538" y="21579"/>
                  <a:pt x="21591" y="19518"/>
                  <a:pt x="21585" y="16981"/>
                </a:cubicBezTo>
                <a:cubicBezTo>
                  <a:pt x="21580" y="14564"/>
                  <a:pt x="19707" y="12589"/>
                  <a:pt x="17334" y="12413"/>
                </a:cubicBezTo>
                <a:lnTo>
                  <a:pt x="17336" y="12412"/>
                </a:lnTo>
                <a:cubicBezTo>
                  <a:pt x="14738" y="12216"/>
                  <a:pt x="13200" y="11074"/>
                  <a:pt x="13488" y="7258"/>
                </a:cubicBezTo>
                <a:lnTo>
                  <a:pt x="13486" y="7260"/>
                </a:lnTo>
                <a:cubicBezTo>
                  <a:pt x="13499" y="7086"/>
                  <a:pt x="13508" y="6912"/>
                  <a:pt x="13507" y="6735"/>
                </a:cubicBezTo>
                <a:cubicBezTo>
                  <a:pt x="13499" y="3006"/>
                  <a:pt x="10468" y="-9"/>
                  <a:pt x="6738" y="0"/>
                </a:cubicBezTo>
                <a:cubicBezTo>
                  <a:pt x="3008" y="8"/>
                  <a:pt x="-9" y="3037"/>
                  <a:pt x="0" y="6766"/>
                </a:cubicBezTo>
                <a:cubicBezTo>
                  <a:pt x="8" y="10494"/>
                  <a:pt x="3039" y="13509"/>
                  <a:pt x="6769" y="13501"/>
                </a:cubicBezTo>
                <a:cubicBezTo>
                  <a:pt x="6934" y="13500"/>
                  <a:pt x="7095" y="13492"/>
                  <a:pt x="7257" y="13480"/>
                </a:cubicBezTo>
                <a:lnTo>
                  <a:pt x="7255" y="13482"/>
                </a:lnTo>
                <a:cubicBezTo>
                  <a:pt x="11073" y="13198"/>
                  <a:pt x="12214" y="14736"/>
                  <a:pt x="12407" y="17333"/>
                </a:cubicBezTo>
                <a:lnTo>
                  <a:pt x="12408" y="17332"/>
                </a:lnTo>
                <a:cubicBezTo>
                  <a:pt x="12583" y="19714"/>
                  <a:pt x="14573" y="21591"/>
                  <a:pt x="17001" y="21585"/>
                </a:cubicBezTo>
                <a:close/>
              </a:path>
            </a:pathLst>
          </a:custGeom>
          <a:solidFill>
            <a:srgbClr val="D67A71"/>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chemeClr val="accent5">
                  <a:lumMod val="20000"/>
                  <a:lumOff val="80000"/>
                </a:schemeClr>
              </a:solidFill>
              <a:latin typeface="微软雅黑" pitchFamily="34" charset="-122"/>
              <a:ea typeface="微软雅黑" pitchFamily="34" charset="-122"/>
            </a:endParaRPr>
          </a:p>
        </p:txBody>
      </p:sp>
      <p:sp>
        <p:nvSpPr>
          <p:cNvPr id="82" name="Shape 412">
            <a:extLst>
              <a:ext uri="{FF2B5EF4-FFF2-40B4-BE49-F238E27FC236}">
                <a16:creationId xmlns:a16="http://schemas.microsoft.com/office/drawing/2014/main" id="{0884C833-1766-4AB6-B63E-4DBCF5AF76B5}"/>
              </a:ext>
            </a:extLst>
          </p:cNvPr>
          <p:cNvSpPr/>
          <p:nvPr/>
        </p:nvSpPr>
        <p:spPr>
          <a:xfrm>
            <a:off x="7701123" y="2281534"/>
            <a:ext cx="2031159" cy="3880799"/>
          </a:xfrm>
          <a:custGeom>
            <a:avLst/>
            <a:gdLst/>
            <a:ahLst/>
            <a:cxnLst>
              <a:cxn ang="0">
                <a:pos x="wd2" y="hd2"/>
              </a:cxn>
              <a:cxn ang="5400000">
                <a:pos x="wd2" y="hd2"/>
              </a:cxn>
              <a:cxn ang="10800000">
                <a:pos x="wd2" y="hd2"/>
              </a:cxn>
              <a:cxn ang="16200000">
                <a:pos x="wd2" y="hd2"/>
              </a:cxn>
            </a:cxnLst>
            <a:rect l="0" t="0" r="r" b="b"/>
            <a:pathLst>
              <a:path w="19338" h="20543" extrusionOk="0">
                <a:moveTo>
                  <a:pt x="6733" y="19645"/>
                </a:moveTo>
                <a:cubicBezTo>
                  <a:pt x="9474" y="20971"/>
                  <a:pt x="13630" y="20810"/>
                  <a:pt x="16014" y="19285"/>
                </a:cubicBezTo>
                <a:cubicBezTo>
                  <a:pt x="18287" y="17832"/>
                  <a:pt x="18129" y="15666"/>
                  <a:pt x="15738" y="14318"/>
                </a:cubicBezTo>
                <a:lnTo>
                  <a:pt x="15740" y="14318"/>
                </a:lnTo>
                <a:cubicBezTo>
                  <a:pt x="13125" y="12839"/>
                  <a:pt x="12544" y="11349"/>
                  <a:pt x="16450" y="9211"/>
                </a:cubicBezTo>
                <a:lnTo>
                  <a:pt x="16446" y="9211"/>
                </a:lnTo>
                <a:cubicBezTo>
                  <a:pt x="16624" y="9113"/>
                  <a:pt x="16798" y="9013"/>
                  <a:pt x="16964" y="8907"/>
                </a:cubicBezTo>
                <a:cubicBezTo>
                  <a:pt x="20469" y="6666"/>
                  <a:pt x="20043" y="3269"/>
                  <a:pt x="16014" y="1320"/>
                </a:cubicBezTo>
                <a:cubicBezTo>
                  <a:pt x="11985" y="-629"/>
                  <a:pt x="5878" y="-393"/>
                  <a:pt x="2373" y="1848"/>
                </a:cubicBezTo>
                <a:cubicBezTo>
                  <a:pt x="-1131" y="4090"/>
                  <a:pt x="-706" y="7486"/>
                  <a:pt x="3323" y="9435"/>
                </a:cubicBezTo>
                <a:cubicBezTo>
                  <a:pt x="3501" y="9521"/>
                  <a:pt x="3683" y="9601"/>
                  <a:pt x="3868" y="9678"/>
                </a:cubicBezTo>
                <a:lnTo>
                  <a:pt x="3864" y="9678"/>
                </a:lnTo>
                <a:cubicBezTo>
                  <a:pt x="8247" y="11508"/>
                  <a:pt x="8028" y="13029"/>
                  <a:pt x="5789" y="14687"/>
                </a:cubicBezTo>
                <a:lnTo>
                  <a:pt x="5792" y="14687"/>
                </a:lnTo>
                <a:cubicBezTo>
                  <a:pt x="3734" y="16208"/>
                  <a:pt x="4111" y="18377"/>
                  <a:pt x="6733" y="19645"/>
                </a:cubicBezTo>
                <a:close/>
              </a:path>
            </a:pathLst>
          </a:custGeom>
          <a:solidFill>
            <a:srgbClr val="788BA9"/>
          </a:solidFill>
          <a:ln w="12700">
            <a:miter lim="400000"/>
          </a:ln>
        </p:spPr>
        <p:txBody>
          <a:bodyPr lIns="95967" tIns="95967" rIns="95967" bIns="95967" anchor="ctr"/>
          <a:lstStyle/>
          <a:p>
            <a:pPr defTabSz="43183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57" dirty="0">
              <a:solidFill>
                <a:srgbClr val="788BA9"/>
              </a:solidFill>
              <a:latin typeface="微软雅黑" pitchFamily="34" charset="-122"/>
              <a:ea typeface="微软雅黑" pitchFamily="34" charset="-122"/>
            </a:endParaRPr>
          </a:p>
        </p:txBody>
      </p:sp>
      <p:sp>
        <p:nvSpPr>
          <p:cNvPr id="83" name="Shape 413">
            <a:extLst>
              <a:ext uri="{FF2B5EF4-FFF2-40B4-BE49-F238E27FC236}">
                <a16:creationId xmlns:a16="http://schemas.microsoft.com/office/drawing/2014/main" id="{1070C5C7-8B95-4BDB-9B0C-72BB1B42618F}"/>
              </a:ext>
            </a:extLst>
          </p:cNvPr>
          <p:cNvSpPr/>
          <p:nvPr/>
        </p:nvSpPr>
        <p:spPr>
          <a:xfrm>
            <a:off x="12332631" y="1522836"/>
            <a:ext cx="692998"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C</a:t>
            </a:r>
            <a:endParaRPr sz="3779" dirty="0">
              <a:solidFill>
                <a:schemeClr val="accent5">
                  <a:lumMod val="20000"/>
                  <a:lumOff val="80000"/>
                </a:schemeClr>
              </a:solidFill>
              <a:latin typeface="微软雅黑" pitchFamily="34" charset="-122"/>
              <a:ea typeface="微软雅黑" pitchFamily="34" charset="-122"/>
            </a:endParaRPr>
          </a:p>
        </p:txBody>
      </p:sp>
      <p:sp>
        <p:nvSpPr>
          <p:cNvPr id="84" name="Shape 414">
            <a:extLst>
              <a:ext uri="{FF2B5EF4-FFF2-40B4-BE49-F238E27FC236}">
                <a16:creationId xmlns:a16="http://schemas.microsoft.com/office/drawing/2014/main" id="{2E79A388-BA40-43BF-BA07-63387815995F}"/>
              </a:ext>
            </a:extLst>
          </p:cNvPr>
          <p:cNvSpPr/>
          <p:nvPr/>
        </p:nvSpPr>
        <p:spPr>
          <a:xfrm>
            <a:off x="12186532" y="6876227"/>
            <a:ext cx="73275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F</a:t>
            </a:r>
            <a:endParaRPr sz="3779" dirty="0">
              <a:solidFill>
                <a:schemeClr val="accent5">
                  <a:lumMod val="20000"/>
                  <a:lumOff val="80000"/>
                </a:schemeClr>
              </a:solidFill>
              <a:latin typeface="微软雅黑" pitchFamily="34" charset="-122"/>
              <a:ea typeface="微软雅黑" pitchFamily="34" charset="-122"/>
            </a:endParaRPr>
          </a:p>
        </p:txBody>
      </p:sp>
      <p:sp>
        <p:nvSpPr>
          <p:cNvPr id="85" name="Shape 415">
            <a:extLst>
              <a:ext uri="{FF2B5EF4-FFF2-40B4-BE49-F238E27FC236}">
                <a16:creationId xmlns:a16="http://schemas.microsoft.com/office/drawing/2014/main" id="{D647906C-4ACE-46A9-99EE-B046B32E739F}"/>
              </a:ext>
            </a:extLst>
          </p:cNvPr>
          <p:cNvSpPr/>
          <p:nvPr/>
        </p:nvSpPr>
        <p:spPr>
          <a:xfrm>
            <a:off x="13807593" y="5278803"/>
            <a:ext cx="692996"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E</a:t>
            </a:r>
            <a:endParaRPr sz="3779" dirty="0">
              <a:solidFill>
                <a:schemeClr val="accent5">
                  <a:lumMod val="20000"/>
                  <a:lumOff val="80000"/>
                </a:schemeClr>
              </a:solidFill>
              <a:latin typeface="微软雅黑" pitchFamily="34" charset="-122"/>
              <a:ea typeface="微软雅黑" pitchFamily="34" charset="-122"/>
            </a:endParaRPr>
          </a:p>
        </p:txBody>
      </p:sp>
      <p:sp>
        <p:nvSpPr>
          <p:cNvPr id="87" name="Shape 416">
            <a:extLst>
              <a:ext uri="{FF2B5EF4-FFF2-40B4-BE49-F238E27FC236}">
                <a16:creationId xmlns:a16="http://schemas.microsoft.com/office/drawing/2014/main" id="{5629626B-A314-4AAE-AD62-5B2CA454CFC3}"/>
              </a:ext>
            </a:extLst>
          </p:cNvPr>
          <p:cNvSpPr/>
          <p:nvPr/>
        </p:nvSpPr>
        <p:spPr>
          <a:xfrm>
            <a:off x="13818732" y="3129582"/>
            <a:ext cx="692998"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D</a:t>
            </a:r>
            <a:endParaRPr sz="3779" dirty="0">
              <a:solidFill>
                <a:schemeClr val="accent5">
                  <a:lumMod val="20000"/>
                  <a:lumOff val="80000"/>
                </a:schemeClr>
              </a:solidFill>
              <a:latin typeface="微软雅黑" pitchFamily="34" charset="-122"/>
              <a:ea typeface="微软雅黑" pitchFamily="34" charset="-122"/>
            </a:endParaRPr>
          </a:p>
        </p:txBody>
      </p:sp>
      <p:sp>
        <p:nvSpPr>
          <p:cNvPr id="88" name="Shape 417">
            <a:extLst>
              <a:ext uri="{FF2B5EF4-FFF2-40B4-BE49-F238E27FC236}">
                <a16:creationId xmlns:a16="http://schemas.microsoft.com/office/drawing/2014/main" id="{6200E038-A5F0-490A-9FF0-5ED586592178}"/>
              </a:ext>
            </a:extLst>
          </p:cNvPr>
          <p:cNvSpPr/>
          <p:nvPr/>
        </p:nvSpPr>
        <p:spPr>
          <a:xfrm>
            <a:off x="8352710" y="2917545"/>
            <a:ext cx="77251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A</a:t>
            </a:r>
            <a:endParaRPr sz="3779" dirty="0">
              <a:solidFill>
                <a:schemeClr val="accent5">
                  <a:lumMod val="20000"/>
                  <a:lumOff val="80000"/>
                </a:schemeClr>
              </a:solidFill>
              <a:latin typeface="微软雅黑" pitchFamily="34" charset="-122"/>
              <a:ea typeface="微软雅黑" pitchFamily="34" charset="-122"/>
            </a:endParaRPr>
          </a:p>
        </p:txBody>
      </p:sp>
      <p:sp>
        <p:nvSpPr>
          <p:cNvPr id="89" name="Shape 418">
            <a:extLst>
              <a:ext uri="{FF2B5EF4-FFF2-40B4-BE49-F238E27FC236}">
                <a16:creationId xmlns:a16="http://schemas.microsoft.com/office/drawing/2014/main" id="{74FFBFC6-4C02-41EB-BB74-2752458C640C}"/>
              </a:ext>
            </a:extLst>
          </p:cNvPr>
          <p:cNvSpPr/>
          <p:nvPr/>
        </p:nvSpPr>
        <p:spPr>
          <a:xfrm>
            <a:off x="8480626" y="5115482"/>
            <a:ext cx="772513"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H</a:t>
            </a:r>
            <a:endParaRPr sz="3779" dirty="0">
              <a:solidFill>
                <a:schemeClr val="accent5">
                  <a:lumMod val="20000"/>
                  <a:lumOff val="80000"/>
                </a:schemeClr>
              </a:solidFill>
              <a:latin typeface="微软雅黑" pitchFamily="34" charset="-122"/>
              <a:ea typeface="微软雅黑" pitchFamily="34" charset="-122"/>
            </a:endParaRPr>
          </a:p>
        </p:txBody>
      </p:sp>
      <p:sp>
        <p:nvSpPr>
          <p:cNvPr id="90" name="Shape 419">
            <a:extLst>
              <a:ext uri="{FF2B5EF4-FFF2-40B4-BE49-F238E27FC236}">
                <a16:creationId xmlns:a16="http://schemas.microsoft.com/office/drawing/2014/main" id="{691A29F7-1878-4123-B265-B79CEA452FCA}"/>
              </a:ext>
            </a:extLst>
          </p:cNvPr>
          <p:cNvSpPr/>
          <p:nvPr/>
        </p:nvSpPr>
        <p:spPr>
          <a:xfrm>
            <a:off x="10026769" y="6698276"/>
            <a:ext cx="732755" cy="682073"/>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J</a:t>
            </a:r>
            <a:endParaRPr sz="3779" dirty="0">
              <a:solidFill>
                <a:schemeClr val="accent5">
                  <a:lumMod val="20000"/>
                  <a:lumOff val="80000"/>
                </a:schemeClr>
              </a:solidFill>
              <a:latin typeface="微软雅黑" pitchFamily="34" charset="-122"/>
              <a:ea typeface="微软雅黑" pitchFamily="34" charset="-122"/>
            </a:endParaRPr>
          </a:p>
        </p:txBody>
      </p:sp>
      <p:sp>
        <p:nvSpPr>
          <p:cNvPr id="91" name="Shape 420">
            <a:extLst>
              <a:ext uri="{FF2B5EF4-FFF2-40B4-BE49-F238E27FC236}">
                <a16:creationId xmlns:a16="http://schemas.microsoft.com/office/drawing/2014/main" id="{ADEB5158-E653-4289-B468-F4CA193C64EA}"/>
              </a:ext>
            </a:extLst>
          </p:cNvPr>
          <p:cNvSpPr/>
          <p:nvPr/>
        </p:nvSpPr>
        <p:spPr>
          <a:xfrm>
            <a:off x="10284676" y="1481818"/>
            <a:ext cx="454444" cy="682075"/>
          </a:xfrm>
          <a:prstGeom prst="rect">
            <a:avLst/>
          </a:prstGeom>
          <a:ln w="12700">
            <a:miter lim="400000"/>
          </a:ln>
          <a:extLst>
            <a:ext uri="{C572A759-6A51-4108-AA02-DFA0A04FC94B}">
              <ma14:wrappingTextBoxFlag xmlns:ma14="http://schemas.microsoft.com/office/mac/drawingml/2011/main" xmlns="" val="1"/>
            </a:ext>
          </a:extLst>
        </p:spPr>
        <p:txBody>
          <a:bodyPr lIns="179939" tIns="179939" rIns="179939" bIns="179939" anchor="ct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3779" dirty="0">
                <a:solidFill>
                  <a:schemeClr val="accent5">
                    <a:lumMod val="20000"/>
                    <a:lumOff val="80000"/>
                  </a:schemeClr>
                </a:solidFill>
                <a:latin typeface="微软雅黑" pitchFamily="34" charset="-122"/>
                <a:ea typeface="微软雅黑" pitchFamily="34" charset="-122"/>
              </a:rPr>
              <a:t>B</a:t>
            </a:r>
            <a:endParaRPr sz="3779" dirty="0">
              <a:solidFill>
                <a:schemeClr val="accent5">
                  <a:lumMod val="20000"/>
                  <a:lumOff val="80000"/>
                </a:schemeClr>
              </a:solidFill>
              <a:latin typeface="微软雅黑" pitchFamily="34" charset="-122"/>
              <a:ea typeface="微软雅黑" pitchFamily="34" charset="-122"/>
            </a:endParaRPr>
          </a:p>
        </p:txBody>
      </p:sp>
      <p:sp>
        <p:nvSpPr>
          <p:cNvPr id="72" name="Shape 425">
            <a:extLst>
              <a:ext uri="{FF2B5EF4-FFF2-40B4-BE49-F238E27FC236}">
                <a16:creationId xmlns:a16="http://schemas.microsoft.com/office/drawing/2014/main" id="{B8A06B49-F4D8-4345-90F9-B6636E3BF7EF}"/>
              </a:ext>
            </a:extLst>
          </p:cNvPr>
          <p:cNvSpPr/>
          <p:nvPr/>
        </p:nvSpPr>
        <p:spPr>
          <a:xfrm>
            <a:off x="16546210" y="1515744"/>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副本机制</a:t>
            </a:r>
          </a:p>
        </p:txBody>
      </p:sp>
      <p:sp>
        <p:nvSpPr>
          <p:cNvPr id="74" name="Shape 427">
            <a:extLst>
              <a:ext uri="{FF2B5EF4-FFF2-40B4-BE49-F238E27FC236}">
                <a16:creationId xmlns:a16="http://schemas.microsoft.com/office/drawing/2014/main" id="{C83BA703-A83F-4B84-A67A-792C1F1EC496}"/>
              </a:ext>
            </a:extLst>
          </p:cNvPr>
          <p:cNvSpPr/>
          <p:nvPr/>
        </p:nvSpPr>
        <p:spPr>
          <a:xfrm>
            <a:off x="15962046" y="1591290"/>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9" name="Shape 428">
            <a:extLst>
              <a:ext uri="{FF2B5EF4-FFF2-40B4-BE49-F238E27FC236}">
                <a16:creationId xmlns:a16="http://schemas.microsoft.com/office/drawing/2014/main" id="{5ABB11E7-E403-4C0B-B66D-6AC89F54379C}"/>
              </a:ext>
            </a:extLst>
          </p:cNvPr>
          <p:cNvSpPr/>
          <p:nvPr/>
        </p:nvSpPr>
        <p:spPr>
          <a:xfrm>
            <a:off x="16546210" y="3388539"/>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负载均衡</a:t>
            </a:r>
          </a:p>
        </p:txBody>
      </p:sp>
      <p:sp>
        <p:nvSpPr>
          <p:cNvPr id="71" name="Shape 430">
            <a:extLst>
              <a:ext uri="{FF2B5EF4-FFF2-40B4-BE49-F238E27FC236}">
                <a16:creationId xmlns:a16="http://schemas.microsoft.com/office/drawing/2014/main" id="{1A3A75DF-1ABA-49E0-A03B-BE9AC6078589}"/>
              </a:ext>
            </a:extLst>
          </p:cNvPr>
          <p:cNvSpPr/>
          <p:nvPr/>
        </p:nvSpPr>
        <p:spPr>
          <a:xfrm>
            <a:off x="15962046" y="3464089"/>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dirty="0">
              <a:solidFill>
                <a:schemeClr val="tx1">
                  <a:lumMod val="50000"/>
                  <a:lumOff val="50000"/>
                </a:schemeClr>
              </a:solidFill>
              <a:latin typeface="微软雅黑" pitchFamily="34" charset="-122"/>
              <a:ea typeface="微软雅黑" pitchFamily="34" charset="-122"/>
            </a:endParaRPr>
          </a:p>
        </p:txBody>
      </p:sp>
      <p:sp>
        <p:nvSpPr>
          <p:cNvPr id="66" name="Shape 431">
            <a:extLst>
              <a:ext uri="{FF2B5EF4-FFF2-40B4-BE49-F238E27FC236}">
                <a16:creationId xmlns:a16="http://schemas.microsoft.com/office/drawing/2014/main" id="{87AF2E6D-F018-4856-872D-993D6684714C}"/>
              </a:ext>
            </a:extLst>
          </p:cNvPr>
          <p:cNvSpPr/>
          <p:nvPr/>
        </p:nvSpPr>
        <p:spPr>
          <a:xfrm>
            <a:off x="16546210" y="5272016"/>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监控</a:t>
            </a:r>
          </a:p>
        </p:txBody>
      </p:sp>
      <p:sp>
        <p:nvSpPr>
          <p:cNvPr id="68" name="Shape 433">
            <a:extLst>
              <a:ext uri="{FF2B5EF4-FFF2-40B4-BE49-F238E27FC236}">
                <a16:creationId xmlns:a16="http://schemas.microsoft.com/office/drawing/2014/main" id="{922B780F-D0C4-46E1-BAAF-C434AA5C377B}"/>
              </a:ext>
            </a:extLst>
          </p:cNvPr>
          <p:cNvSpPr/>
          <p:nvPr/>
        </p:nvSpPr>
        <p:spPr>
          <a:xfrm>
            <a:off x="15962046" y="534756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7" name="Shape 437">
            <a:extLst>
              <a:ext uri="{FF2B5EF4-FFF2-40B4-BE49-F238E27FC236}">
                <a16:creationId xmlns:a16="http://schemas.microsoft.com/office/drawing/2014/main" id="{A13F4020-72A9-4961-AD01-6F4CE285C217}"/>
              </a:ext>
            </a:extLst>
          </p:cNvPr>
          <p:cNvSpPr/>
          <p:nvPr/>
        </p:nvSpPr>
        <p:spPr>
          <a:xfrm>
            <a:off x="6564612" y="1588302"/>
            <a:ext cx="359881" cy="359990"/>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61" name="Shape 441">
            <a:extLst>
              <a:ext uri="{FF2B5EF4-FFF2-40B4-BE49-F238E27FC236}">
                <a16:creationId xmlns:a16="http://schemas.microsoft.com/office/drawing/2014/main" id="{B6988722-6061-454B-80D0-124A4E52895B}"/>
              </a:ext>
            </a:extLst>
          </p:cNvPr>
          <p:cNvSpPr/>
          <p:nvPr/>
        </p:nvSpPr>
        <p:spPr>
          <a:xfrm>
            <a:off x="2970382" y="1512757"/>
            <a:ext cx="3416954"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集群和分片</a:t>
            </a:r>
            <a:endParaRPr lang="zh-CN" altLang="en-US" sz="3779" b="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Shape 438">
            <a:extLst>
              <a:ext uri="{FF2B5EF4-FFF2-40B4-BE49-F238E27FC236}">
                <a16:creationId xmlns:a16="http://schemas.microsoft.com/office/drawing/2014/main" id="{22CC764F-E344-4AE4-8086-B1C5908DFD2B}"/>
              </a:ext>
            </a:extLst>
          </p:cNvPr>
          <p:cNvSpPr/>
          <p:nvPr/>
        </p:nvSpPr>
        <p:spPr>
          <a:xfrm>
            <a:off x="6564612" y="3469645"/>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5" name="Shape 443">
            <a:extLst>
              <a:ext uri="{FF2B5EF4-FFF2-40B4-BE49-F238E27FC236}">
                <a16:creationId xmlns:a16="http://schemas.microsoft.com/office/drawing/2014/main" id="{A25785D9-C713-44EE-BAAA-A5D9E08AAA71}"/>
              </a:ext>
            </a:extLst>
          </p:cNvPr>
          <p:cNvSpPr/>
          <p:nvPr/>
        </p:nvSpPr>
        <p:spPr>
          <a:xfrm>
            <a:off x="4020179" y="3394098"/>
            <a:ext cx="236715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选举</a:t>
            </a:r>
          </a:p>
        </p:txBody>
      </p:sp>
      <p:sp>
        <p:nvSpPr>
          <p:cNvPr id="41" name="Shape 439">
            <a:extLst>
              <a:ext uri="{FF2B5EF4-FFF2-40B4-BE49-F238E27FC236}">
                <a16:creationId xmlns:a16="http://schemas.microsoft.com/office/drawing/2014/main" id="{0DFD46BD-F908-46BC-B45E-90FAEFCC7951}"/>
              </a:ext>
            </a:extLst>
          </p:cNvPr>
          <p:cNvSpPr/>
          <p:nvPr/>
        </p:nvSpPr>
        <p:spPr>
          <a:xfrm>
            <a:off x="6564612" y="5350983"/>
            <a:ext cx="359881" cy="359992"/>
          </a:xfrm>
          <a:prstGeom prst="roundRect">
            <a:avLst>
              <a:gd name="adj" fmla="val 50000"/>
            </a:avLst>
          </a:prstGeom>
          <a:solidFill>
            <a:srgbClr val="D67A71"/>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42" name="Shape 445">
            <a:extLst>
              <a:ext uri="{FF2B5EF4-FFF2-40B4-BE49-F238E27FC236}">
                <a16:creationId xmlns:a16="http://schemas.microsoft.com/office/drawing/2014/main" id="{CC132D21-96BA-4C95-8DFD-B38B3A140F89}"/>
              </a:ext>
            </a:extLst>
          </p:cNvPr>
          <p:cNvSpPr/>
          <p:nvPr/>
        </p:nvSpPr>
        <p:spPr>
          <a:xfrm>
            <a:off x="4027480" y="5275433"/>
            <a:ext cx="2359861"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命名服务</a:t>
            </a:r>
          </a:p>
        </p:txBody>
      </p:sp>
      <p:sp>
        <p:nvSpPr>
          <p:cNvPr id="2" name="矩形 1">
            <a:extLst>
              <a:ext uri="{FF2B5EF4-FFF2-40B4-BE49-F238E27FC236}">
                <a16:creationId xmlns:a16="http://schemas.microsoft.com/office/drawing/2014/main" id="{7A6A1226-7372-4E1C-8A16-2A91B0A9E1EF}"/>
              </a:ext>
            </a:extLst>
          </p:cNvPr>
          <p:cNvSpPr/>
          <p:nvPr/>
        </p:nvSpPr>
        <p:spPr>
          <a:xfrm>
            <a:off x="10181433" y="3512468"/>
            <a:ext cx="2676525" cy="2035634"/>
          </a:xfrm>
          <a:prstGeom prst="rect">
            <a:avLst/>
          </a:prstGeom>
          <a:noFill/>
        </p:spPr>
        <p:txBody>
          <a:bodyPr wrap="none" lIns="172795" tIns="86398" rIns="172795" bIns="86398">
            <a:spAutoFit/>
          </a:bodyPr>
          <a:lstStyle/>
          <a:p>
            <a:pPr algn="ctr"/>
            <a:r>
              <a:rPr lang="zh-CN" altLang="en-US" sz="6047" b="1" dirty="0">
                <a:solidFill>
                  <a:srgbClr val="788BA9"/>
                </a:solidFill>
                <a:latin typeface="华文彩云" panose="02010800040101010101" pitchFamily="2" charset="-122"/>
                <a:ea typeface="华文彩云" panose="02010800040101010101" pitchFamily="2" charset="-122"/>
              </a:rPr>
              <a:t>分布式</a:t>
            </a:r>
            <a:endParaRPr lang="en-US" altLang="zh-CN" sz="6047" b="1" dirty="0">
              <a:solidFill>
                <a:srgbClr val="788BA9"/>
              </a:solidFill>
              <a:latin typeface="华文彩云" panose="02010800040101010101" pitchFamily="2" charset="-122"/>
              <a:ea typeface="华文彩云" panose="02010800040101010101" pitchFamily="2" charset="-122"/>
            </a:endParaRPr>
          </a:p>
          <a:p>
            <a:pPr algn="ctr"/>
            <a:r>
              <a:rPr lang="zh-CN" altLang="en-US" sz="6047" b="1" dirty="0">
                <a:solidFill>
                  <a:srgbClr val="788BA9"/>
                </a:solidFill>
                <a:latin typeface="华文彩云" panose="02010800040101010101" pitchFamily="2" charset="-122"/>
                <a:ea typeface="华文彩云" panose="02010800040101010101" pitchFamily="2" charset="-122"/>
              </a:rPr>
              <a:t>设计</a:t>
            </a:r>
          </a:p>
        </p:txBody>
      </p:sp>
      <p:sp>
        <p:nvSpPr>
          <p:cNvPr id="63" name="Shape 434">
            <a:extLst>
              <a:ext uri="{FF2B5EF4-FFF2-40B4-BE49-F238E27FC236}">
                <a16:creationId xmlns:a16="http://schemas.microsoft.com/office/drawing/2014/main" id="{E7A9AD2F-020D-402E-9F3F-026ABDD245A1}"/>
              </a:ext>
            </a:extLst>
          </p:cNvPr>
          <p:cNvSpPr/>
          <p:nvPr/>
        </p:nvSpPr>
        <p:spPr>
          <a:xfrm>
            <a:off x="16546210" y="7152844"/>
            <a:ext cx="2454547"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流量控制</a:t>
            </a:r>
          </a:p>
        </p:txBody>
      </p:sp>
      <p:sp>
        <p:nvSpPr>
          <p:cNvPr id="65" name="Shape 436">
            <a:extLst>
              <a:ext uri="{FF2B5EF4-FFF2-40B4-BE49-F238E27FC236}">
                <a16:creationId xmlns:a16="http://schemas.microsoft.com/office/drawing/2014/main" id="{44293501-32AA-4156-92D6-D96904449064}"/>
              </a:ext>
            </a:extLst>
          </p:cNvPr>
          <p:cNvSpPr/>
          <p:nvPr/>
        </p:nvSpPr>
        <p:spPr>
          <a:xfrm>
            <a:off x="15962046" y="7228376"/>
            <a:ext cx="359881" cy="359992"/>
          </a:xfrm>
          <a:prstGeom prst="roundRect">
            <a:avLst>
              <a:gd name="adj" fmla="val 50000"/>
            </a:avLst>
          </a:prstGeom>
          <a:solidFill>
            <a:schemeClr val="accent3"/>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94" name="Shape 436">
            <a:extLst>
              <a:ext uri="{FF2B5EF4-FFF2-40B4-BE49-F238E27FC236}">
                <a16:creationId xmlns:a16="http://schemas.microsoft.com/office/drawing/2014/main" id="{1C10D12A-8CA2-4378-A283-9F046FB00C14}"/>
              </a:ext>
            </a:extLst>
          </p:cNvPr>
          <p:cNvSpPr/>
          <p:nvPr/>
        </p:nvSpPr>
        <p:spPr>
          <a:xfrm>
            <a:off x="15962046" y="7228376"/>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sp>
        <p:nvSpPr>
          <p:cNvPr id="39" name="Shape 447">
            <a:extLst>
              <a:ext uri="{FF2B5EF4-FFF2-40B4-BE49-F238E27FC236}">
                <a16:creationId xmlns:a16="http://schemas.microsoft.com/office/drawing/2014/main" id="{CA51A0C1-A034-42E7-B772-B55C0283B506}"/>
              </a:ext>
            </a:extLst>
          </p:cNvPr>
          <p:cNvSpPr/>
          <p:nvPr/>
        </p:nvSpPr>
        <p:spPr>
          <a:xfrm>
            <a:off x="4020182" y="7156775"/>
            <a:ext cx="2367159" cy="63876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defTabSz="2300245"/>
            <a:r>
              <a:rPr lang="zh-CN" altLang="en-US" sz="3779"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容灾</a:t>
            </a:r>
          </a:p>
        </p:txBody>
      </p:sp>
      <p:sp>
        <p:nvSpPr>
          <p:cNvPr id="95" name="Shape 440">
            <a:extLst>
              <a:ext uri="{FF2B5EF4-FFF2-40B4-BE49-F238E27FC236}">
                <a16:creationId xmlns:a16="http://schemas.microsoft.com/office/drawing/2014/main" id="{1A5CF054-3115-4A03-B714-70A29B4BF8E4}"/>
              </a:ext>
            </a:extLst>
          </p:cNvPr>
          <p:cNvSpPr/>
          <p:nvPr/>
        </p:nvSpPr>
        <p:spPr>
          <a:xfrm>
            <a:off x="6564612" y="7232324"/>
            <a:ext cx="359881" cy="359992"/>
          </a:xfrm>
          <a:prstGeom prst="roundRect">
            <a:avLst>
              <a:gd name="adj" fmla="val 50000"/>
            </a:avLst>
          </a:prstGeom>
          <a:solidFill>
            <a:srgbClr val="788BA9"/>
          </a:solidFill>
          <a:ln w="12700">
            <a:miter lim="400000"/>
          </a:ln>
        </p:spPr>
        <p:txBody>
          <a:bodyPr lIns="0" tIns="0" rIns="0" bIns="0" anchor="ctr"/>
          <a:lstStyle/>
          <a:p>
            <a:pPr lvl="0">
              <a:defRPr sz="3200">
                <a:solidFill>
                  <a:srgbClr val="FFFFFF"/>
                </a:solidFill>
              </a:defRPr>
            </a:pPr>
            <a:endParaRPr sz="8060">
              <a:solidFill>
                <a:schemeClr val="tx1">
                  <a:lumMod val="50000"/>
                  <a:lumOff val="50000"/>
                </a:schemeClr>
              </a:solidFill>
              <a:latin typeface="微软雅黑" pitchFamily="34" charset="-122"/>
              <a:ea typeface="微软雅黑" pitchFamily="34" charset="-122"/>
            </a:endParaRPr>
          </a:p>
        </p:txBody>
      </p:sp>
      <p:grpSp>
        <p:nvGrpSpPr>
          <p:cNvPr id="60" name="组合 59">
            <a:extLst>
              <a:ext uri="{FF2B5EF4-FFF2-40B4-BE49-F238E27FC236}">
                <a16:creationId xmlns:a16="http://schemas.microsoft.com/office/drawing/2014/main" id="{A0291159-8870-4FB4-8933-22AF4098DE10}"/>
              </a:ext>
            </a:extLst>
          </p:cNvPr>
          <p:cNvGrpSpPr/>
          <p:nvPr/>
        </p:nvGrpSpPr>
        <p:grpSpPr>
          <a:xfrm>
            <a:off x="-407951" y="8148598"/>
            <a:ext cx="8807728" cy="4912350"/>
            <a:chOff x="-292080" y="3918856"/>
            <a:chExt cx="5237678" cy="3024065"/>
          </a:xfrm>
        </p:grpSpPr>
        <p:sp>
          <p:nvSpPr>
            <p:cNvPr id="62" name="椭圆 61">
              <a:extLst>
                <a:ext uri="{FF2B5EF4-FFF2-40B4-BE49-F238E27FC236}">
                  <a16:creationId xmlns:a16="http://schemas.microsoft.com/office/drawing/2014/main" id="{2A8B1D96-9857-43B5-ACE2-80E80FF3C035}"/>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4" name="椭圆 63">
              <a:extLst>
                <a:ext uri="{FF2B5EF4-FFF2-40B4-BE49-F238E27FC236}">
                  <a16:creationId xmlns:a16="http://schemas.microsoft.com/office/drawing/2014/main" id="{3F799A1A-473A-4F7A-B5B7-DF43BA5157C0}"/>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7" name="组合 66">
              <a:extLst>
                <a:ext uri="{FF2B5EF4-FFF2-40B4-BE49-F238E27FC236}">
                  <a16:creationId xmlns:a16="http://schemas.microsoft.com/office/drawing/2014/main" id="{75EB66DA-743F-468D-9FDB-2BDEB7C644AA}"/>
                </a:ext>
              </a:extLst>
            </p:cNvPr>
            <p:cNvGrpSpPr/>
            <p:nvPr/>
          </p:nvGrpSpPr>
          <p:grpSpPr>
            <a:xfrm>
              <a:off x="-292080" y="3918856"/>
              <a:ext cx="4403525" cy="3024065"/>
              <a:chOff x="-292080" y="3342572"/>
              <a:chExt cx="5242689" cy="3600350"/>
            </a:xfrm>
          </p:grpSpPr>
          <p:sp>
            <p:nvSpPr>
              <p:cNvPr id="70" name="任意多边形 2">
                <a:extLst>
                  <a:ext uri="{FF2B5EF4-FFF2-40B4-BE49-F238E27FC236}">
                    <a16:creationId xmlns:a16="http://schemas.microsoft.com/office/drawing/2014/main" id="{CB1329AE-6BCC-4299-ACBC-7051E4981A25}"/>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5EF41E5C-C3BD-4B9C-B0EB-FCF67BEA99A0}"/>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92" name="椭圆 91">
                <a:extLst>
                  <a:ext uri="{FF2B5EF4-FFF2-40B4-BE49-F238E27FC236}">
                    <a16:creationId xmlns:a16="http://schemas.microsoft.com/office/drawing/2014/main" id="{F6E0633D-4B08-4083-AA2B-E1B74F22B5CD}"/>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3" name="椭圆 92">
                <a:extLst>
                  <a:ext uri="{FF2B5EF4-FFF2-40B4-BE49-F238E27FC236}">
                    <a16:creationId xmlns:a16="http://schemas.microsoft.com/office/drawing/2014/main" id="{7F1781D2-19E8-4253-8C58-78FA152995C4}"/>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6" name="椭圆 95">
                <a:extLst>
                  <a:ext uri="{FF2B5EF4-FFF2-40B4-BE49-F238E27FC236}">
                    <a16:creationId xmlns:a16="http://schemas.microsoft.com/office/drawing/2014/main" id="{02EC6F64-64F3-497B-8FCD-F1AA80FE4FF5}"/>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7" name="椭圆 96">
                <a:extLst>
                  <a:ext uri="{FF2B5EF4-FFF2-40B4-BE49-F238E27FC236}">
                    <a16:creationId xmlns:a16="http://schemas.microsoft.com/office/drawing/2014/main" id="{1CB2EE66-0BDE-44C7-AFB9-8B5535261D9B}"/>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8" name="文本框 97">
                <a:extLst>
                  <a:ext uri="{FF2B5EF4-FFF2-40B4-BE49-F238E27FC236}">
                    <a16:creationId xmlns:a16="http://schemas.microsoft.com/office/drawing/2014/main" id="{A078B5F7-F979-4C18-A870-061F6F46DEFD}"/>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99" name="Freeform 124">
                <a:extLst>
                  <a:ext uri="{FF2B5EF4-FFF2-40B4-BE49-F238E27FC236}">
                    <a16:creationId xmlns:a16="http://schemas.microsoft.com/office/drawing/2014/main" id="{3915F81A-CB63-4E52-9617-045C62885A24}"/>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380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12">
            <a:extLst>
              <a:ext uri="{FF2B5EF4-FFF2-40B4-BE49-F238E27FC236}">
                <a16:creationId xmlns:a16="http://schemas.microsoft.com/office/drawing/2014/main" id="{590C5E30-3DEA-42FA-881A-F670B5B56DBB}"/>
              </a:ext>
            </a:extLst>
          </p:cNvPr>
          <p:cNvSpPr/>
          <p:nvPr/>
        </p:nvSpPr>
        <p:spPr bwMode="auto">
          <a:xfrm>
            <a:off x="10682888" y="9911074"/>
            <a:ext cx="250933" cy="221979"/>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172795" tIns="86398" rIns="172795" bIns="86398" numCol="1" anchor="t" anchorCtr="0" compatLnSpc="1"/>
          <a:lstStyle/>
          <a:p>
            <a:endParaRPr lang="zh-CN" altLang="en-US" sz="6425">
              <a:cs typeface="+mn-ea"/>
              <a:sym typeface="+mn-lt"/>
            </a:endParaRPr>
          </a:p>
        </p:txBody>
      </p:sp>
      <p:sp>
        <p:nvSpPr>
          <p:cNvPr id="4" name="Freeform 226">
            <a:extLst>
              <a:ext uri="{FF2B5EF4-FFF2-40B4-BE49-F238E27FC236}">
                <a16:creationId xmlns:a16="http://schemas.microsoft.com/office/drawing/2014/main" id="{C17AE6DC-5474-4A86-9B6F-C2DE177A3186}"/>
              </a:ext>
            </a:extLst>
          </p:cNvPr>
          <p:cNvSpPr/>
          <p:nvPr/>
        </p:nvSpPr>
        <p:spPr bwMode="auto">
          <a:xfrm>
            <a:off x="11700653" y="10168146"/>
            <a:ext cx="122835" cy="107920"/>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5" name="Freeform 228">
            <a:extLst>
              <a:ext uri="{FF2B5EF4-FFF2-40B4-BE49-F238E27FC236}">
                <a16:creationId xmlns:a16="http://schemas.microsoft.com/office/drawing/2014/main" id="{A2D7ECC5-A7C5-4D44-8E9B-875EFB3180F4}"/>
              </a:ext>
            </a:extLst>
          </p:cNvPr>
          <p:cNvSpPr>
            <a:spLocks noEditPoints="1"/>
          </p:cNvSpPr>
          <p:nvPr/>
        </p:nvSpPr>
        <p:spPr bwMode="auto">
          <a:xfrm>
            <a:off x="12613144" y="9865442"/>
            <a:ext cx="193025" cy="171968"/>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6" name="Freeform 229">
            <a:extLst>
              <a:ext uri="{FF2B5EF4-FFF2-40B4-BE49-F238E27FC236}">
                <a16:creationId xmlns:a16="http://schemas.microsoft.com/office/drawing/2014/main" id="{9035C640-ABBB-4E0B-B564-F41AA47B6767}"/>
              </a:ext>
            </a:extLst>
          </p:cNvPr>
          <p:cNvSpPr/>
          <p:nvPr/>
        </p:nvSpPr>
        <p:spPr bwMode="auto">
          <a:xfrm>
            <a:off x="12673682" y="10016359"/>
            <a:ext cx="91249" cy="19303"/>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400EB5E3-BFA3-4EFC-9932-6DE8BDDB39B2}"/>
              </a:ext>
            </a:extLst>
          </p:cNvPr>
          <p:cNvSpPr txBox="1"/>
          <p:nvPr/>
        </p:nvSpPr>
        <p:spPr>
          <a:xfrm>
            <a:off x="1513768" y="1700362"/>
            <a:ext cx="8508118" cy="9528827"/>
          </a:xfrm>
          <a:prstGeom prst="rect">
            <a:avLst/>
          </a:prstGeom>
          <a:noFill/>
        </p:spPr>
        <p:txBody>
          <a:bodyPr wrap="square" rtlCol="0" anchor="ctr">
            <a:spAutoFit/>
          </a:bodyPr>
          <a:lstStyle>
            <a:defPPr>
              <a:defRPr lang="zh-CN"/>
            </a:defPPr>
            <a:lvl1pPr algn="ctr">
              <a:lnSpc>
                <a:spcPct val="150000"/>
              </a:lnSpc>
              <a:defRPr sz="25000">
                <a:latin typeface="Agency FB" panose="020B0503020202020204" pitchFamily="34" charset="0"/>
                <a:cs typeface="+mn-ea"/>
              </a:defRPr>
            </a:lvl1pPr>
          </a:lstStyle>
          <a:p>
            <a:r>
              <a:rPr lang="en-US" altLang="zh-CN" sz="47244" dirty="0">
                <a:latin typeface="Impact" panose="020B0806030902050204" pitchFamily="34" charset="0"/>
                <a:sym typeface="+mn-lt"/>
              </a:rPr>
              <a:t>5</a:t>
            </a:r>
          </a:p>
        </p:txBody>
      </p:sp>
      <p:sp>
        <p:nvSpPr>
          <p:cNvPr id="8" name="矩形 7">
            <a:extLst>
              <a:ext uri="{FF2B5EF4-FFF2-40B4-BE49-F238E27FC236}">
                <a16:creationId xmlns:a16="http://schemas.microsoft.com/office/drawing/2014/main" id="{E77565DA-C8FD-4A67-A232-3E929AE61447}"/>
              </a:ext>
            </a:extLst>
          </p:cNvPr>
          <p:cNvSpPr/>
          <p:nvPr/>
        </p:nvSpPr>
        <p:spPr>
          <a:xfrm>
            <a:off x="7171389" y="5693838"/>
            <a:ext cx="5729400" cy="1075067"/>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030" tIns="68030" rIns="68030" bIns="68030" rtlCol="0" anchor="ctr"/>
          <a:lstStyle/>
          <a:p>
            <a:pPr algn="ctr"/>
            <a:endParaRPr kumimoji="1" lang="zh-CN" altLang="en-US" sz="6803" dirty="0">
              <a:solidFill>
                <a:schemeClr val="tx1">
                  <a:lumMod val="50000"/>
                  <a:lumOff val="50000"/>
                </a:schemeClr>
              </a:solidFill>
              <a:effectLst>
                <a:innerShdw blurRad="63500" dist="50800" dir="16200000">
                  <a:prstClr val="black">
                    <a:alpha val="30000"/>
                  </a:prstClr>
                </a:innerShdw>
              </a:effectLst>
              <a:cs typeface="+mn-ea"/>
              <a:sym typeface="+mn-lt"/>
            </a:endParaRPr>
          </a:p>
        </p:txBody>
      </p:sp>
      <p:sp>
        <p:nvSpPr>
          <p:cNvPr id="9" name="文本框 8">
            <a:extLst>
              <a:ext uri="{FF2B5EF4-FFF2-40B4-BE49-F238E27FC236}">
                <a16:creationId xmlns:a16="http://schemas.microsoft.com/office/drawing/2014/main" id="{1BAAEBB1-8C86-4C09-871C-BAA30A8B28E3}"/>
              </a:ext>
            </a:extLst>
          </p:cNvPr>
          <p:cNvSpPr txBox="1"/>
          <p:nvPr/>
        </p:nvSpPr>
        <p:spPr>
          <a:xfrm>
            <a:off x="13471642" y="6247505"/>
            <a:ext cx="8261992" cy="1184235"/>
          </a:xfrm>
          <a:prstGeom prst="rect">
            <a:avLst/>
          </a:prstGeom>
          <a:noFill/>
        </p:spPr>
        <p:txBody>
          <a:bodyPr wrap="square" rtlCol="0">
            <a:spAutoFit/>
          </a:bodyPr>
          <a:lstStyle/>
          <a:p>
            <a:pPr algn="r">
              <a:lnSpc>
                <a:spcPct val="130000"/>
              </a:lnSpc>
            </a:pPr>
            <a:r>
              <a:rPr lang="zh-CN" altLang="en-US" sz="6047" b="1" dirty="0">
                <a:solidFill>
                  <a:schemeClr val="tx1">
                    <a:lumMod val="50000"/>
                    <a:lumOff val="50000"/>
                  </a:schemeClr>
                </a:solidFill>
                <a:latin typeface="+mj-ea"/>
                <a:ea typeface="+mj-ea"/>
                <a:cs typeface="+mn-ea"/>
                <a:sym typeface="+mn-lt"/>
              </a:rPr>
              <a:t>分布式应用</a:t>
            </a:r>
            <a:endParaRPr lang="en-US" altLang="zh-CN" sz="6047" b="1" dirty="0">
              <a:solidFill>
                <a:schemeClr val="tx1">
                  <a:lumMod val="50000"/>
                  <a:lumOff val="50000"/>
                </a:schemeClr>
              </a:solidFill>
              <a:latin typeface="+mj-ea"/>
              <a:ea typeface="+mj-ea"/>
              <a:cs typeface="+mn-ea"/>
              <a:sym typeface="+mn-lt"/>
            </a:endParaRPr>
          </a:p>
        </p:txBody>
      </p:sp>
      <p:sp>
        <p:nvSpPr>
          <p:cNvPr id="10" name="矩形 9">
            <a:extLst>
              <a:ext uri="{FF2B5EF4-FFF2-40B4-BE49-F238E27FC236}">
                <a16:creationId xmlns:a16="http://schemas.microsoft.com/office/drawing/2014/main" id="{BFBD8239-C32A-4950-8CEB-4FFB072B1417}"/>
              </a:ext>
            </a:extLst>
          </p:cNvPr>
          <p:cNvSpPr/>
          <p:nvPr/>
        </p:nvSpPr>
        <p:spPr>
          <a:xfrm>
            <a:off x="7570014" y="6464780"/>
            <a:ext cx="2809359" cy="1022909"/>
          </a:xfrm>
          <a:prstGeom prst="rect">
            <a:avLst/>
          </a:prstGeom>
        </p:spPr>
        <p:txBody>
          <a:bodyPr wrap="none">
            <a:spAutoFit/>
          </a:bodyPr>
          <a:lstStyle/>
          <a:p>
            <a:r>
              <a:rPr kumimoji="1" lang="en-US" altLang="zh-CN" sz="6047" dirty="0">
                <a:solidFill>
                  <a:schemeClr val="tx1">
                    <a:lumMod val="50000"/>
                    <a:lumOff val="50000"/>
                  </a:schemeClr>
                </a:solidFill>
                <a:effectLst>
                  <a:innerShdw blurRad="63500" dist="50800" dir="16200000">
                    <a:prstClr val="black">
                      <a:alpha val="30000"/>
                    </a:prstClr>
                  </a:innerShdw>
                </a:effectLst>
                <a:cs typeface="+mn-ea"/>
                <a:sym typeface="+mn-lt"/>
              </a:rPr>
              <a:t>Part 05</a:t>
            </a:r>
            <a:endParaRPr kumimoji="1" lang="zh-CN" altLang="en-US" sz="6047" dirty="0">
              <a:solidFill>
                <a:schemeClr val="tx1">
                  <a:lumMod val="50000"/>
                  <a:lumOff val="50000"/>
                </a:schemeClr>
              </a:solidFill>
              <a:effectLst>
                <a:innerShdw blurRad="63500" dist="50800" dir="16200000">
                  <a:prstClr val="black">
                    <a:alpha val="30000"/>
                  </a:prstClr>
                </a:innerShdw>
              </a:effectLst>
              <a:cs typeface="+mn-ea"/>
              <a:sym typeface="+mn-lt"/>
            </a:endParaRPr>
          </a:p>
        </p:txBody>
      </p:sp>
      <p:cxnSp>
        <p:nvCxnSpPr>
          <p:cNvPr id="11" name="直接连接符 10">
            <a:extLst>
              <a:ext uri="{FF2B5EF4-FFF2-40B4-BE49-F238E27FC236}">
                <a16:creationId xmlns:a16="http://schemas.microsoft.com/office/drawing/2014/main" id="{61530E3A-D7DB-4BA2-89B7-54A2B1AC8CEF}"/>
              </a:ext>
            </a:extLst>
          </p:cNvPr>
          <p:cNvCxnSpPr/>
          <p:nvPr/>
        </p:nvCxnSpPr>
        <p:spPr>
          <a:xfrm>
            <a:off x="6563961" y="7502468"/>
            <a:ext cx="14981473" cy="6737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out)">
                                      <p:cBhvr>
                                        <p:cTn id="7" dur="1500"/>
                                        <p:tgtEl>
                                          <p:spTgt spid="7"/>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p:cTn id="16" dur="750" fill="hold"/>
                                        <p:tgtEl>
                                          <p:spTgt spid="3"/>
                                        </p:tgtEl>
                                        <p:attrNameLst>
                                          <p:attrName>ppt_w</p:attrName>
                                        </p:attrNameLst>
                                      </p:cBhvr>
                                      <p:tavLst>
                                        <p:tav tm="0">
                                          <p:val>
                                            <p:fltVal val="0"/>
                                          </p:val>
                                        </p:tav>
                                        <p:tav tm="100000">
                                          <p:val>
                                            <p:strVal val="#ppt_w"/>
                                          </p:val>
                                        </p:tav>
                                      </p:tavLst>
                                    </p:anim>
                                    <p:anim calcmode="lin" valueType="num">
                                      <p:cBhvr>
                                        <p:cTn id="17" dur="750" fill="hold"/>
                                        <p:tgtEl>
                                          <p:spTgt spid="3"/>
                                        </p:tgtEl>
                                        <p:attrNameLst>
                                          <p:attrName>ppt_h</p:attrName>
                                        </p:attrNameLst>
                                      </p:cBhvr>
                                      <p:tavLst>
                                        <p:tav tm="0">
                                          <p:val>
                                            <p:fltVal val="0"/>
                                          </p:val>
                                        </p:tav>
                                        <p:tav tm="100000">
                                          <p:val>
                                            <p:strVal val="#ppt_h"/>
                                          </p:val>
                                        </p:tav>
                                      </p:tavLst>
                                    </p:anim>
                                    <p:animEffect transition="in" filter="fade">
                                      <p:cBhvr>
                                        <p:cTn id="18" dur="750"/>
                                        <p:tgtEl>
                                          <p:spTgt spid="3"/>
                                        </p:tgtEl>
                                      </p:cBhvr>
                                    </p:animEffect>
                                  </p:childTnLst>
                                </p:cTn>
                              </p:par>
                              <p:par>
                                <p:cTn id="19" presetID="53" presetClass="entr" presetSubtype="16"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p:cTn id="21" dur="750" fill="hold"/>
                                        <p:tgtEl>
                                          <p:spTgt spid="4"/>
                                        </p:tgtEl>
                                        <p:attrNameLst>
                                          <p:attrName>ppt_w</p:attrName>
                                        </p:attrNameLst>
                                      </p:cBhvr>
                                      <p:tavLst>
                                        <p:tav tm="0">
                                          <p:val>
                                            <p:fltVal val="0"/>
                                          </p:val>
                                        </p:tav>
                                        <p:tav tm="100000">
                                          <p:val>
                                            <p:strVal val="#ppt_w"/>
                                          </p:val>
                                        </p:tav>
                                      </p:tavLst>
                                    </p:anim>
                                    <p:anim calcmode="lin" valueType="num">
                                      <p:cBhvr>
                                        <p:cTn id="22" dur="750" fill="hold"/>
                                        <p:tgtEl>
                                          <p:spTgt spid="4"/>
                                        </p:tgtEl>
                                        <p:attrNameLst>
                                          <p:attrName>ppt_h</p:attrName>
                                        </p:attrNameLst>
                                      </p:cBhvr>
                                      <p:tavLst>
                                        <p:tav tm="0">
                                          <p:val>
                                            <p:fltVal val="0"/>
                                          </p:val>
                                        </p:tav>
                                        <p:tav tm="100000">
                                          <p:val>
                                            <p:strVal val="#ppt_h"/>
                                          </p:val>
                                        </p:tav>
                                      </p:tavLst>
                                    </p:anim>
                                    <p:animEffect transition="in" filter="fade">
                                      <p:cBhvr>
                                        <p:cTn id="23" dur="750"/>
                                        <p:tgtEl>
                                          <p:spTgt spid="4"/>
                                        </p:tgtEl>
                                      </p:cBhvr>
                                    </p:animEffect>
                                  </p:childTnLst>
                                </p:cTn>
                              </p:par>
                              <p:par>
                                <p:cTn id="24" presetID="53" presetClass="entr" presetSubtype="16"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 calcmode="lin" valueType="num">
                                      <p:cBhvr>
                                        <p:cTn id="26" dur="750" fill="hold"/>
                                        <p:tgtEl>
                                          <p:spTgt spid="5"/>
                                        </p:tgtEl>
                                        <p:attrNameLst>
                                          <p:attrName>ppt_w</p:attrName>
                                        </p:attrNameLst>
                                      </p:cBhvr>
                                      <p:tavLst>
                                        <p:tav tm="0">
                                          <p:val>
                                            <p:fltVal val="0"/>
                                          </p:val>
                                        </p:tav>
                                        <p:tav tm="100000">
                                          <p:val>
                                            <p:strVal val="#ppt_w"/>
                                          </p:val>
                                        </p:tav>
                                      </p:tavLst>
                                    </p:anim>
                                    <p:anim calcmode="lin" valueType="num">
                                      <p:cBhvr>
                                        <p:cTn id="27" dur="750" fill="hold"/>
                                        <p:tgtEl>
                                          <p:spTgt spid="5"/>
                                        </p:tgtEl>
                                        <p:attrNameLst>
                                          <p:attrName>ppt_h</p:attrName>
                                        </p:attrNameLst>
                                      </p:cBhvr>
                                      <p:tavLst>
                                        <p:tav tm="0">
                                          <p:val>
                                            <p:fltVal val="0"/>
                                          </p:val>
                                        </p:tav>
                                        <p:tav tm="100000">
                                          <p:val>
                                            <p:strVal val="#ppt_h"/>
                                          </p:val>
                                        </p:tav>
                                      </p:tavLst>
                                    </p:anim>
                                    <p:animEffect transition="in" filter="fade">
                                      <p:cBhvr>
                                        <p:cTn id="28" dur="750"/>
                                        <p:tgtEl>
                                          <p:spTgt spid="5"/>
                                        </p:tgtEl>
                                      </p:cBhvr>
                                    </p:animEffect>
                                  </p:childTnLst>
                                </p:cTn>
                              </p:par>
                              <p:par>
                                <p:cTn id="29" presetID="53" presetClass="entr" presetSubtype="16"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 calcmode="lin" valueType="num">
                                      <p:cBhvr>
                                        <p:cTn id="31" dur="750" fill="hold"/>
                                        <p:tgtEl>
                                          <p:spTgt spid="6"/>
                                        </p:tgtEl>
                                        <p:attrNameLst>
                                          <p:attrName>ppt_w</p:attrName>
                                        </p:attrNameLst>
                                      </p:cBhvr>
                                      <p:tavLst>
                                        <p:tav tm="0">
                                          <p:val>
                                            <p:fltVal val="0"/>
                                          </p:val>
                                        </p:tav>
                                        <p:tav tm="100000">
                                          <p:val>
                                            <p:strVal val="#ppt_w"/>
                                          </p:val>
                                        </p:tav>
                                      </p:tavLst>
                                    </p:anim>
                                    <p:anim calcmode="lin" valueType="num">
                                      <p:cBhvr>
                                        <p:cTn id="32" dur="750" fill="hold"/>
                                        <p:tgtEl>
                                          <p:spTgt spid="6"/>
                                        </p:tgtEl>
                                        <p:attrNameLst>
                                          <p:attrName>ppt_h</p:attrName>
                                        </p:attrNameLst>
                                      </p:cBhvr>
                                      <p:tavLst>
                                        <p:tav tm="0">
                                          <p:val>
                                            <p:fltVal val="0"/>
                                          </p:val>
                                        </p:tav>
                                        <p:tav tm="100000">
                                          <p:val>
                                            <p:strVal val="#ppt_h"/>
                                          </p:val>
                                        </p:tav>
                                      </p:tavLst>
                                    </p:anim>
                                    <p:animEffect transition="in" filter="fade">
                                      <p:cBhvr>
                                        <p:cTn id="33" dur="750"/>
                                        <p:tgtEl>
                                          <p:spTgt spid="6"/>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64" presetClass="path" presetSubtype="0" decel="30000" fill="hold" nodeType="withEffect">
                                  <p:stCondLst>
                                    <p:cond delay="500"/>
                                  </p:stCondLst>
                                  <p:childTnLst>
                                    <p:animMotion origin="layout" path="M 2.29167E-6 0.03889 L 2.29167E-6 -0.07176 " pathEditMode="relative" rAng="0" ptsTypes="AA">
                                      <p:cBhvr>
                                        <p:cTn id="38" dur="750" spd="-100000" fill="hold"/>
                                        <p:tgtEl>
                                          <p:spTgt spid="11"/>
                                        </p:tgtEl>
                                        <p:attrNameLst>
                                          <p:attrName>ppt_x</p:attrName>
                                          <p:attrName>ppt_y</p:attrName>
                                        </p:attrNameLst>
                                      </p:cBhvr>
                                      <p:rCtr x="0" y="-5532"/>
                                    </p:animMotion>
                                  </p:childTnLst>
                                </p:cTn>
                              </p:par>
                              <p:par>
                                <p:cTn id="39" presetID="64" presetClass="path" presetSubtype="0" accel="30000" decel="30000" fill="hold" nodeType="withEffect">
                                  <p:stCondLst>
                                    <p:cond delay="1250"/>
                                  </p:stCondLst>
                                  <p:childTnLst>
                                    <p:animMotion origin="layout" path="M 3.95833E-6 0.03842 L 3.95833E-6 2.96296E-6 " pathEditMode="relative" rAng="0" ptsTypes="AA">
                                      <p:cBhvr>
                                        <p:cTn id="40" dur="750" fill="hold"/>
                                        <p:tgtEl>
                                          <p:spTgt spid="11"/>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进程缓存和分布式缓存</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8" name="矩形 7">
            <a:extLst>
              <a:ext uri="{FF2B5EF4-FFF2-40B4-BE49-F238E27FC236}">
                <a16:creationId xmlns:a16="http://schemas.microsoft.com/office/drawing/2014/main" id="{CC3CECC6-520E-42ED-A476-7BE3D252E341}"/>
              </a:ext>
            </a:extLst>
          </p:cNvPr>
          <p:cNvSpPr/>
          <p:nvPr/>
        </p:nvSpPr>
        <p:spPr>
          <a:xfrm>
            <a:off x="1983992" y="1924851"/>
            <a:ext cx="19757855" cy="4923399"/>
          </a:xfrm>
          <a:prstGeom prst="rect">
            <a:avLst/>
          </a:prstGeom>
        </p:spPr>
        <p:txBody>
          <a:bodyPr wrap="square">
            <a:spAutoFit/>
          </a:bodyPr>
          <a:lstStyle/>
          <a:p>
            <a:pPr>
              <a:lnSpc>
                <a:spcPct val="150000"/>
              </a:lnSpc>
            </a:pPr>
            <a:r>
              <a:rPr lang="zh-CN" altLang="en-US" sz="5400" b="1" dirty="0">
                <a:solidFill>
                  <a:srgbClr val="788BA9"/>
                </a:solidFill>
              </a:rPr>
              <a:t>进程内缓存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Caffeine/Google Guava/</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/HashMap</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进程内缓存的问题：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如果应用服务是分布式系统，应用节点之间无法共享缓存，存在数据不一致问题。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由于进程内缓存受限于内存大小的限制，所以缓存不能无限扩展。</a:t>
            </a:r>
          </a:p>
        </p:txBody>
      </p:sp>
      <p:sp>
        <p:nvSpPr>
          <p:cNvPr id="10" name="矩形 9">
            <a:extLst>
              <a:ext uri="{FF2B5EF4-FFF2-40B4-BE49-F238E27FC236}">
                <a16:creationId xmlns:a16="http://schemas.microsoft.com/office/drawing/2014/main" id="{823CBE53-CB0C-4729-83D6-3881AC7315E0}"/>
              </a:ext>
            </a:extLst>
          </p:cNvPr>
          <p:cNvSpPr/>
          <p:nvPr/>
        </p:nvSpPr>
        <p:spPr>
          <a:xfrm>
            <a:off x="1976730" y="6753617"/>
            <a:ext cx="11528255" cy="5846729"/>
          </a:xfrm>
          <a:prstGeom prst="rect">
            <a:avLst/>
          </a:prstGeom>
        </p:spPr>
        <p:txBody>
          <a:bodyPr wrap="square">
            <a:spAutoFit/>
          </a:bodyPr>
          <a:lstStyle/>
          <a:p>
            <a:pPr>
              <a:lnSpc>
                <a:spcPct val="150000"/>
              </a:lnSpc>
            </a:pPr>
            <a:r>
              <a:rPr lang="zh-CN" altLang="en-US" sz="5400" b="1" dirty="0">
                <a:solidFill>
                  <a:srgbClr val="788BA9"/>
                </a:solidFill>
              </a:rPr>
              <a:t>分布式缓存</a:t>
            </a:r>
            <a:endParaRPr lang="en-US" altLang="zh-CN" sz="5400" b="1" dirty="0">
              <a:solidFill>
                <a:srgbClr val="788BA9"/>
              </a:solidFill>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分布式缓存的代表：</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MemCache</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Tair</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分布式缓存的问题：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性能低于进程内缓存</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分布式缓存自身需要维护</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323999" indent="-323999">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增加系统整体复杂度</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9303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多级缓存架构</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6%95%B4%E4%BD%93%E6%9E%B6%E6%9E%84.png">
            <a:extLst>
              <a:ext uri="{FF2B5EF4-FFF2-40B4-BE49-F238E27FC236}">
                <a16:creationId xmlns:a16="http://schemas.microsoft.com/office/drawing/2014/main" id="{4CCA7764-7079-4D9C-9636-B93A6EF868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9676" y="2016302"/>
            <a:ext cx="16240036" cy="78155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E6B370A6-4D53-4337-99C5-336645C3E857}"/>
              </a:ext>
            </a:extLst>
          </p:cNvPr>
          <p:cNvSpPr/>
          <p:nvPr/>
        </p:nvSpPr>
        <p:spPr>
          <a:xfrm>
            <a:off x="3609874" y="9831819"/>
            <a:ext cx="16506091" cy="2487412"/>
          </a:xfrm>
          <a:prstGeom prst="rect">
            <a:avLst/>
          </a:prstGeom>
        </p:spPr>
        <p:txBody>
          <a:bodyPr wrap="square">
            <a:spAutoFit/>
          </a:bodyPr>
          <a:lstStyle/>
          <a:p>
            <a:pPr>
              <a:lnSpc>
                <a:spcPct val="150000"/>
              </a:lnSpc>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通常，一个大型软件系统的缓存会采用</a:t>
            </a:r>
            <a:r>
              <a:rPr lang="zh-CN" altLang="en-US" sz="3600" b="1" i="1" dirty="0">
                <a:solidFill>
                  <a:srgbClr val="D67A71"/>
                </a:solidFill>
                <a:latin typeface="微软雅黑" panose="020B0503020204020204" pitchFamily="34" charset="-122"/>
                <a:ea typeface="微软雅黑" panose="020B0503020204020204" pitchFamily="34" charset="-122"/>
                <a:cs typeface="+mn-ea"/>
              </a:rPr>
              <a:t>多级缓存</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方案。</a:t>
            </a:r>
            <a:endPar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单纯使用进程内缓存和分布式缓存都存在各自的不足。如果需要更高的性能以及更好的可用性，我们可以将缓存设计为多级结构。</a:t>
            </a:r>
          </a:p>
        </p:txBody>
      </p:sp>
    </p:spTree>
    <p:extLst>
      <p:ext uri="{BB962C8B-B14F-4D97-AF65-F5344CB8AC3E}">
        <p14:creationId xmlns:p14="http://schemas.microsoft.com/office/powerpoint/2010/main" val="3433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多级缓存的查询和更新</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8" name="Picture 2" descr="https://raw.githubusercontent.com/dunwu/images/dev/cs/java/javaweb/technology/cache/%E5%A4%9A%E7%BA%A7%E7%BC%93%E5%AD%982.png">
            <a:extLst>
              <a:ext uri="{FF2B5EF4-FFF2-40B4-BE49-F238E27FC236}">
                <a16:creationId xmlns:a16="http://schemas.microsoft.com/office/drawing/2014/main" id="{98017B06-BB5B-49AA-ADC1-F7A5E4DFE8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745" y="2086029"/>
            <a:ext cx="9844979" cy="1042069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1048C8B-7677-4DCE-A7C7-0A4A9642533B}"/>
              </a:ext>
            </a:extLst>
          </p:cNvPr>
          <p:cNvSpPr/>
          <p:nvPr/>
        </p:nvSpPr>
        <p:spPr>
          <a:xfrm>
            <a:off x="11176471" y="1775629"/>
            <a:ext cx="11554601" cy="4198585"/>
          </a:xfrm>
          <a:prstGeom prst="rect">
            <a:avLst/>
          </a:prstGeom>
        </p:spPr>
        <p:txBody>
          <a:bodyPr wrap="square">
            <a:spAutoFit/>
          </a:bodyPr>
          <a:lstStyle/>
          <a:p>
            <a:pPr>
              <a:lnSpc>
                <a:spcPct val="150000"/>
              </a:lnSpc>
            </a:pPr>
            <a:r>
              <a:rPr lang="zh-CN" altLang="en-US" sz="3024" b="1" dirty="0">
                <a:solidFill>
                  <a:srgbClr val="788BA9"/>
                </a:solidFill>
              </a:rPr>
              <a:t>多级缓存查询</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首先，查询 L1 缓存，如果缓存命中，直接返回结果；如果没有命中，执行下一步。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接下来，查询 L2 缓存，如果缓存命中，直接返回结果并回填 L1 缓存；如果没有命中，执行下一步。</a:t>
            </a:r>
          </a:p>
          <a:p>
            <a:pPr marL="431997" indent="-431997">
              <a:lnSpc>
                <a:spcPct val="150000"/>
              </a:lnSpc>
              <a:buFont typeface="+mj-lt"/>
              <a:buAutoNum type="arabicPeriod"/>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最后，查询数据库，返回结果并依次回填 L2 缓存、L1 缓存。</a:t>
            </a:r>
          </a:p>
        </p:txBody>
      </p:sp>
      <p:sp>
        <p:nvSpPr>
          <p:cNvPr id="11" name="矩形 10">
            <a:extLst>
              <a:ext uri="{FF2B5EF4-FFF2-40B4-BE49-F238E27FC236}">
                <a16:creationId xmlns:a16="http://schemas.microsoft.com/office/drawing/2014/main" id="{1E751474-5772-4EA8-BC51-BA85E7FE5FB1}"/>
              </a:ext>
            </a:extLst>
          </p:cNvPr>
          <p:cNvSpPr/>
          <p:nvPr/>
        </p:nvSpPr>
        <p:spPr>
          <a:xfrm>
            <a:off x="11176471" y="6480179"/>
            <a:ext cx="11554601" cy="5594737"/>
          </a:xfrm>
          <a:prstGeom prst="rect">
            <a:avLst/>
          </a:prstGeom>
        </p:spPr>
        <p:txBody>
          <a:bodyPr wrap="square">
            <a:spAutoFit/>
          </a:bodyPr>
          <a:lstStyle/>
          <a:p>
            <a:pPr>
              <a:lnSpc>
                <a:spcPct val="150000"/>
              </a:lnSpc>
            </a:pPr>
            <a:r>
              <a:rPr lang="zh-CN" altLang="en-US" sz="3024" b="1" dirty="0">
                <a:solidFill>
                  <a:srgbClr val="788BA9"/>
                </a:solidFill>
              </a:rPr>
              <a:t>多级缓存更新</a:t>
            </a:r>
            <a:endParaRPr lang="en-US" altLang="zh-CN" sz="3024" b="1" dirty="0">
              <a:solidFill>
                <a:srgbClr val="788BA9"/>
              </a:solidFill>
            </a:endParaRP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L1 缓存，如果有数据更新，只能删除并更新所在机器上的缓存，其他机器只能通过超时机制来刷新缓存。超时设定可以有两种策略:</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设置成写入后多少时间后过期</a:t>
            </a:r>
          </a:p>
          <a:p>
            <a:pPr marL="323999" indent="-323999">
              <a:lnSpc>
                <a:spcPct val="150000"/>
              </a:lnSpc>
              <a:buFont typeface="Wingdings" panose="05000000000000000000" pitchFamily="2" charset="2"/>
              <a:buChar char="l"/>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设置成写入后多少时间刷新</a:t>
            </a:r>
          </a:p>
          <a:p>
            <a:pPr>
              <a:lnSpc>
                <a:spcPct val="150000"/>
              </a:lnSpc>
            </a:pP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对于 L2 缓存，如果有数据更新，其他机器立马可见。但是，也必须要设置超时时间，其时间应该比 L1 缓存的有效时间长。</a:t>
            </a:r>
          </a:p>
        </p:txBody>
      </p:sp>
    </p:spTree>
    <p:extLst>
      <p:ext uri="{BB962C8B-B14F-4D97-AF65-F5344CB8AC3E}">
        <p14:creationId xmlns:p14="http://schemas.microsoft.com/office/powerpoint/2010/main" val="29164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1">
            <a:extLst>
              <a:ext uri="{FF2B5EF4-FFF2-40B4-BE49-F238E27FC236}">
                <a16:creationId xmlns:a16="http://schemas.microsoft.com/office/drawing/2014/main" id="{17508B68-8F5F-4655-A232-549C4A99E0FA}"/>
              </a:ext>
            </a:extLst>
          </p:cNvPr>
          <p:cNvGrpSpPr/>
          <p:nvPr/>
        </p:nvGrpSpPr>
        <p:grpSpPr>
          <a:xfrm>
            <a:off x="1445797" y="2312266"/>
            <a:ext cx="8864124" cy="7021120"/>
            <a:chOff x="1445797" y="2312266"/>
            <a:chExt cx="8864124" cy="7021120"/>
          </a:xfrm>
        </p:grpSpPr>
        <p:sp>
          <p:nvSpPr>
            <p:cNvPr id="47" name="矩形 46">
              <a:extLst>
                <a:ext uri="{FF2B5EF4-FFF2-40B4-BE49-F238E27FC236}">
                  <a16:creationId xmlns:a16="http://schemas.microsoft.com/office/drawing/2014/main" id="{287BCC3A-B24E-4AF6-8D57-3D2FFCDECC54}"/>
                </a:ext>
              </a:extLst>
            </p:cNvPr>
            <p:cNvSpPr/>
            <p:nvPr/>
          </p:nvSpPr>
          <p:spPr>
            <a:xfrm>
              <a:off x="8155592" y="5314979"/>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a:t>
              </a:r>
            </a:p>
          </p:txBody>
        </p:sp>
        <p:sp>
          <p:nvSpPr>
            <p:cNvPr id="48" name="矩形 47">
              <a:extLst>
                <a:ext uri="{FF2B5EF4-FFF2-40B4-BE49-F238E27FC236}">
                  <a16:creationId xmlns:a16="http://schemas.microsoft.com/office/drawing/2014/main" id="{BB68DC77-6E58-425B-8A4A-678F1CDD1210}"/>
                </a:ext>
              </a:extLst>
            </p:cNvPr>
            <p:cNvSpPr/>
            <p:nvPr/>
          </p:nvSpPr>
          <p:spPr>
            <a:xfrm>
              <a:off x="8155592" y="8361836"/>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grpSp>
          <p:nvGrpSpPr>
            <p:cNvPr id="49" name="组合 48">
              <a:extLst>
                <a:ext uri="{FF2B5EF4-FFF2-40B4-BE49-F238E27FC236}">
                  <a16:creationId xmlns:a16="http://schemas.microsoft.com/office/drawing/2014/main" id="{BEB2690C-2A40-4E4C-B058-AA55651FB502}"/>
                </a:ext>
              </a:extLst>
            </p:cNvPr>
            <p:cNvGrpSpPr/>
            <p:nvPr/>
          </p:nvGrpSpPr>
          <p:grpSpPr>
            <a:xfrm>
              <a:off x="1445797" y="6169431"/>
              <a:ext cx="3453761" cy="2799569"/>
              <a:chOff x="12622667" y="6480175"/>
              <a:chExt cx="3453761" cy="2799569"/>
            </a:xfrm>
          </p:grpSpPr>
          <p:sp>
            <p:nvSpPr>
              <p:cNvPr id="59" name="矩形: 圆角 58">
                <a:extLst>
                  <a:ext uri="{FF2B5EF4-FFF2-40B4-BE49-F238E27FC236}">
                    <a16:creationId xmlns:a16="http://schemas.microsoft.com/office/drawing/2014/main" id="{96A55E33-7A27-4020-814E-2FE1D36DFFB3}"/>
                  </a:ext>
                </a:extLst>
              </p:cNvPr>
              <p:cNvSpPr/>
              <p:nvPr/>
            </p:nvSpPr>
            <p:spPr>
              <a:xfrm>
                <a:off x="12622667" y="6480175"/>
                <a:ext cx="3453761" cy="279956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867A5C4A-1CD4-49BA-8345-36A4BB29513D}"/>
                  </a:ext>
                </a:extLst>
              </p:cNvPr>
              <p:cNvSpPr/>
              <p:nvPr/>
            </p:nvSpPr>
            <p:spPr>
              <a:xfrm>
                <a:off x="13299165" y="7912500"/>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本地缓存</a:t>
                </a:r>
              </a:p>
            </p:txBody>
          </p:sp>
          <p:sp>
            <p:nvSpPr>
              <p:cNvPr id="61" name="文本框 60">
                <a:extLst>
                  <a:ext uri="{FF2B5EF4-FFF2-40B4-BE49-F238E27FC236}">
                    <a16:creationId xmlns:a16="http://schemas.microsoft.com/office/drawing/2014/main" id="{2E80A31F-B67E-4472-9E46-93271483CC16}"/>
                  </a:ext>
                </a:extLst>
              </p:cNvPr>
              <p:cNvSpPr txBox="1"/>
              <p:nvPr/>
            </p:nvSpPr>
            <p:spPr>
              <a:xfrm>
                <a:off x="13069716" y="6577276"/>
                <a:ext cx="2545737" cy="1077218"/>
              </a:xfrm>
              <a:prstGeom prst="rect">
                <a:avLst/>
              </a:prstGeom>
              <a:noFill/>
            </p:spPr>
            <p:txBody>
              <a:bodyPr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a:t>
                </a:r>
                <a:endParaRPr lang="en-US" altLang="zh-CN" sz="3200" b="1" dirty="0">
                  <a:solidFill>
                    <a:srgbClr val="696773"/>
                  </a:solidFill>
                  <a:latin typeface="微软雅黑" panose="020B0503020204020204" pitchFamily="34" charset="-122"/>
                  <a:ea typeface="微软雅黑" panose="020B0503020204020204" pitchFamily="34" charset="-122"/>
                </a:endParaRPr>
              </a:p>
              <a:p>
                <a:pPr algn="ctr"/>
                <a:r>
                  <a:rPr lang="zh-CN" altLang="en-US" sz="3200" b="1" dirty="0">
                    <a:solidFill>
                      <a:srgbClr val="696773"/>
                    </a:solidFill>
                    <a:latin typeface="微软雅黑" panose="020B0503020204020204" pitchFamily="34" charset="-122"/>
                    <a:ea typeface="微软雅黑" panose="020B0503020204020204" pitchFamily="34" charset="-122"/>
                  </a:rPr>
                  <a:t>（</a:t>
                </a:r>
                <a:r>
                  <a:rPr lang="en-US" altLang="zh-CN" sz="3200" b="1" dirty="0">
                    <a:solidFill>
                      <a:srgbClr val="696773"/>
                    </a:solidFill>
                    <a:latin typeface="微软雅黑" panose="020B0503020204020204" pitchFamily="34" charset="-122"/>
                    <a:ea typeface="微软雅黑" panose="020B0503020204020204" pitchFamily="34" charset="-122"/>
                  </a:rPr>
                  <a:t>Tomcat</a:t>
                </a:r>
                <a:r>
                  <a:rPr lang="zh-CN" altLang="en-US" sz="3200" b="1" dirty="0">
                    <a:solidFill>
                      <a:srgbClr val="696773"/>
                    </a:solidFill>
                    <a:latin typeface="微软雅黑" panose="020B0503020204020204" pitchFamily="34" charset="-122"/>
                    <a:ea typeface="微软雅黑" panose="020B0503020204020204" pitchFamily="34" charset="-122"/>
                  </a:rPr>
                  <a:t>）</a:t>
                </a:r>
              </a:p>
            </p:txBody>
          </p:sp>
        </p:grpSp>
        <p:cxnSp>
          <p:nvCxnSpPr>
            <p:cNvPr id="50" name="直接箭头连接符 49">
              <a:extLst>
                <a:ext uri="{FF2B5EF4-FFF2-40B4-BE49-F238E27FC236}">
                  <a16:creationId xmlns:a16="http://schemas.microsoft.com/office/drawing/2014/main" id="{98BAD3ED-73D2-4141-BF0C-A6E599ACB421}"/>
                </a:ext>
              </a:extLst>
            </p:cNvPr>
            <p:cNvCxnSpPr>
              <a:stCxn id="59" idx="3"/>
              <a:endCxn id="47" idx="1"/>
            </p:cNvCxnSpPr>
            <p:nvPr/>
          </p:nvCxnSpPr>
          <p:spPr>
            <a:xfrm flipV="1">
              <a:off x="4899558" y="5800754"/>
              <a:ext cx="3256034" cy="1768462"/>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283509F7-2E6E-406A-A204-66EDEF1D3B32}"/>
                </a:ext>
              </a:extLst>
            </p:cNvPr>
            <p:cNvCxnSpPr>
              <a:stCxn id="59" idx="3"/>
              <a:endCxn id="48" idx="1"/>
            </p:cNvCxnSpPr>
            <p:nvPr/>
          </p:nvCxnSpPr>
          <p:spPr>
            <a:xfrm>
              <a:off x="4899558" y="7569216"/>
              <a:ext cx="3256034" cy="1278395"/>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924113E-E9DD-42B3-B5CA-77336EEE14F0}"/>
                </a:ext>
              </a:extLst>
            </p:cNvPr>
            <p:cNvCxnSpPr>
              <a:cxnSpLocks/>
              <a:stCxn id="53" idx="2"/>
              <a:endCxn id="59" idx="0"/>
            </p:cNvCxnSpPr>
            <p:nvPr/>
          </p:nvCxnSpPr>
          <p:spPr>
            <a:xfrm>
              <a:off x="3167713" y="3629764"/>
              <a:ext cx="4965" cy="253966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14C72359-9E17-4901-BA29-49357387186D}"/>
                </a:ext>
              </a:extLst>
            </p:cNvPr>
            <p:cNvSpPr/>
            <p:nvPr/>
          </p:nvSpPr>
          <p:spPr>
            <a:xfrm>
              <a:off x="2090548" y="2658214"/>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54" name="矩形: 圆角 53">
              <a:extLst>
                <a:ext uri="{FF2B5EF4-FFF2-40B4-BE49-F238E27FC236}">
                  <a16:creationId xmlns:a16="http://schemas.microsoft.com/office/drawing/2014/main" id="{7E42FA3D-9251-4C58-98FB-C7D3E56C987F}"/>
                </a:ext>
              </a:extLst>
            </p:cNvPr>
            <p:cNvSpPr/>
            <p:nvPr/>
          </p:nvSpPr>
          <p:spPr>
            <a:xfrm>
              <a:off x="8077053" y="2658214"/>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55" name="直接箭头连接符 54">
              <a:extLst>
                <a:ext uri="{FF2B5EF4-FFF2-40B4-BE49-F238E27FC236}">
                  <a16:creationId xmlns:a16="http://schemas.microsoft.com/office/drawing/2014/main" id="{B5E64D50-8027-4EC1-9D2F-D08B9E8ED51C}"/>
                </a:ext>
              </a:extLst>
            </p:cNvPr>
            <p:cNvCxnSpPr>
              <a:cxnSpLocks/>
            </p:cNvCxnSpPr>
            <p:nvPr/>
          </p:nvCxnSpPr>
          <p:spPr>
            <a:xfrm>
              <a:off x="4244877" y="2872557"/>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40C47EF-15F8-42F7-9D9E-3093BCD68878}"/>
                </a:ext>
              </a:extLst>
            </p:cNvPr>
            <p:cNvCxnSpPr>
              <a:cxnSpLocks/>
            </p:cNvCxnSpPr>
            <p:nvPr/>
          </p:nvCxnSpPr>
          <p:spPr>
            <a:xfrm flipH="1">
              <a:off x="4244878" y="3504900"/>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1F9C9B3A-B641-4E77-BA4D-B0C80DA82C90}"/>
                </a:ext>
              </a:extLst>
            </p:cNvPr>
            <p:cNvSpPr/>
            <p:nvPr/>
          </p:nvSpPr>
          <p:spPr>
            <a:xfrm>
              <a:off x="4757721" y="2312266"/>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2326A859-C52A-413E-AE7C-E0A51BB11E7E}"/>
                </a:ext>
              </a:extLst>
            </p:cNvPr>
            <p:cNvSpPr/>
            <p:nvPr/>
          </p:nvSpPr>
          <p:spPr>
            <a:xfrm>
              <a:off x="4958481" y="3610890"/>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grpSp>
      <p:sp>
        <p:nvSpPr>
          <p:cNvPr id="62" name="文本框 61">
            <a:extLst>
              <a:ext uri="{FF2B5EF4-FFF2-40B4-BE49-F238E27FC236}">
                <a16:creationId xmlns:a16="http://schemas.microsoft.com/office/drawing/2014/main" id="{5ABDF673-F2C2-4ADB-8E46-214219ED8987}"/>
              </a:ext>
            </a:extLst>
          </p:cNvPr>
          <p:cNvSpPr txBox="1"/>
          <p:nvPr/>
        </p:nvSpPr>
        <p:spPr>
          <a:xfrm>
            <a:off x="15632776" y="1114658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分布式缓存</a:t>
            </a:r>
          </a:p>
        </p:txBody>
      </p:sp>
      <p:sp>
        <p:nvSpPr>
          <p:cNvPr id="63" name="文本框 62">
            <a:extLst>
              <a:ext uri="{FF2B5EF4-FFF2-40B4-BE49-F238E27FC236}">
                <a16:creationId xmlns:a16="http://schemas.microsoft.com/office/drawing/2014/main" id="{14222D2E-33DF-4FA9-A780-AE0DD7ABB860}"/>
              </a:ext>
            </a:extLst>
          </p:cNvPr>
          <p:cNvSpPr txBox="1"/>
          <p:nvPr/>
        </p:nvSpPr>
        <p:spPr>
          <a:xfrm>
            <a:off x="4218201" y="11146587"/>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服务和数据分离</a:t>
            </a:r>
          </a:p>
        </p:txBody>
      </p:sp>
      <p:sp>
        <p:nvSpPr>
          <p:cNvPr id="67" name="箭头: 右 66">
            <a:extLst>
              <a:ext uri="{FF2B5EF4-FFF2-40B4-BE49-F238E27FC236}">
                <a16:creationId xmlns:a16="http://schemas.microsoft.com/office/drawing/2014/main" id="{AF07149E-CB83-44A0-BABD-AB6A32DCA4A2}"/>
              </a:ext>
            </a:extLst>
          </p:cNvPr>
          <p:cNvSpPr/>
          <p:nvPr/>
        </p:nvSpPr>
        <p:spPr>
          <a:xfrm rot="10800000" flipH="1">
            <a:off x="11191052" y="6068159"/>
            <a:ext cx="814255" cy="863977"/>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p>
        </p:txBody>
      </p:sp>
      <p:grpSp>
        <p:nvGrpSpPr>
          <p:cNvPr id="5" name="组合 4">
            <a:extLst>
              <a:ext uri="{FF2B5EF4-FFF2-40B4-BE49-F238E27FC236}">
                <a16:creationId xmlns:a16="http://schemas.microsoft.com/office/drawing/2014/main" id="{EF89F75B-90C9-428D-8CD9-CA228A16B46F}"/>
              </a:ext>
            </a:extLst>
          </p:cNvPr>
          <p:cNvGrpSpPr/>
          <p:nvPr/>
        </p:nvGrpSpPr>
        <p:grpSpPr>
          <a:xfrm>
            <a:off x="12886438" y="2301927"/>
            <a:ext cx="8800933" cy="8210561"/>
            <a:chOff x="12886438" y="2301927"/>
            <a:chExt cx="8800933" cy="8210561"/>
          </a:xfrm>
        </p:grpSpPr>
        <p:grpSp>
          <p:nvGrpSpPr>
            <p:cNvPr id="18" name="组合 17">
              <a:extLst>
                <a:ext uri="{FF2B5EF4-FFF2-40B4-BE49-F238E27FC236}">
                  <a16:creationId xmlns:a16="http://schemas.microsoft.com/office/drawing/2014/main" id="{4284F8B6-7A0C-432D-A99A-245AECF84DE8}"/>
                </a:ext>
              </a:extLst>
            </p:cNvPr>
            <p:cNvGrpSpPr/>
            <p:nvPr/>
          </p:nvGrpSpPr>
          <p:grpSpPr>
            <a:xfrm>
              <a:off x="12886438" y="5058838"/>
              <a:ext cx="3453761" cy="2799569"/>
              <a:chOff x="12622667" y="6480175"/>
              <a:chExt cx="3453761" cy="2799569"/>
            </a:xfrm>
          </p:grpSpPr>
          <p:sp>
            <p:nvSpPr>
              <p:cNvPr id="30" name="矩形: 圆角 29">
                <a:extLst>
                  <a:ext uri="{FF2B5EF4-FFF2-40B4-BE49-F238E27FC236}">
                    <a16:creationId xmlns:a16="http://schemas.microsoft.com/office/drawing/2014/main" id="{E5654297-9853-424B-8F7D-D37E4B46133F}"/>
                  </a:ext>
                </a:extLst>
              </p:cNvPr>
              <p:cNvSpPr/>
              <p:nvPr/>
            </p:nvSpPr>
            <p:spPr>
              <a:xfrm>
                <a:off x="12622667" y="6480175"/>
                <a:ext cx="3453761" cy="279956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AA520D17-6801-4707-96A4-C9DD9B5F6344}"/>
                  </a:ext>
                </a:extLst>
              </p:cNvPr>
              <p:cNvSpPr/>
              <p:nvPr/>
            </p:nvSpPr>
            <p:spPr>
              <a:xfrm>
                <a:off x="13299165" y="7912500"/>
                <a:ext cx="2154329" cy="971550"/>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本地缓存</a:t>
                </a:r>
              </a:p>
            </p:txBody>
          </p:sp>
          <p:sp>
            <p:nvSpPr>
              <p:cNvPr id="32" name="文本框 31">
                <a:extLst>
                  <a:ext uri="{FF2B5EF4-FFF2-40B4-BE49-F238E27FC236}">
                    <a16:creationId xmlns:a16="http://schemas.microsoft.com/office/drawing/2014/main" id="{E64F1701-583C-4504-9B01-93DDB801EC22}"/>
                  </a:ext>
                </a:extLst>
              </p:cNvPr>
              <p:cNvSpPr txBox="1"/>
              <p:nvPr/>
            </p:nvSpPr>
            <p:spPr>
              <a:xfrm>
                <a:off x="13069716" y="6577276"/>
                <a:ext cx="2545737" cy="1077218"/>
              </a:xfrm>
              <a:prstGeom prst="rect">
                <a:avLst/>
              </a:prstGeom>
              <a:noFill/>
            </p:spPr>
            <p:txBody>
              <a:bodyPr wrap="square" rtlCol="0">
                <a:spAutoFit/>
              </a:bodyPr>
              <a:lstStyle/>
              <a:p>
                <a:pPr algn="ctr"/>
                <a:r>
                  <a:rPr lang="zh-CN" altLang="en-US" sz="3200" b="1" dirty="0">
                    <a:solidFill>
                      <a:srgbClr val="696773"/>
                    </a:solidFill>
                    <a:latin typeface="微软雅黑" panose="020B0503020204020204" pitchFamily="34" charset="-122"/>
                    <a:ea typeface="微软雅黑" panose="020B0503020204020204" pitchFamily="34" charset="-122"/>
                  </a:rPr>
                  <a:t>应用服务</a:t>
                </a:r>
                <a:endParaRPr lang="en-US" altLang="zh-CN" sz="3200" b="1" dirty="0">
                  <a:solidFill>
                    <a:srgbClr val="696773"/>
                  </a:solidFill>
                  <a:latin typeface="微软雅黑" panose="020B0503020204020204" pitchFamily="34" charset="-122"/>
                  <a:ea typeface="微软雅黑" panose="020B0503020204020204" pitchFamily="34" charset="-122"/>
                </a:endParaRPr>
              </a:p>
              <a:p>
                <a:pPr algn="ctr"/>
                <a:r>
                  <a:rPr lang="zh-CN" altLang="en-US" sz="3200" b="1" dirty="0">
                    <a:solidFill>
                      <a:srgbClr val="696773"/>
                    </a:solidFill>
                    <a:latin typeface="微软雅黑" panose="020B0503020204020204" pitchFamily="34" charset="-122"/>
                    <a:ea typeface="微软雅黑" panose="020B0503020204020204" pitchFamily="34" charset="-122"/>
                  </a:rPr>
                  <a:t>（</a:t>
                </a:r>
                <a:r>
                  <a:rPr lang="en-US" altLang="zh-CN" sz="3200" b="1" dirty="0">
                    <a:solidFill>
                      <a:srgbClr val="696773"/>
                    </a:solidFill>
                    <a:latin typeface="微软雅黑" panose="020B0503020204020204" pitchFamily="34" charset="-122"/>
                    <a:ea typeface="微软雅黑" panose="020B0503020204020204" pitchFamily="34" charset="-122"/>
                  </a:rPr>
                  <a:t>Tomcat</a:t>
                </a:r>
                <a:r>
                  <a:rPr lang="zh-CN" altLang="en-US" sz="3200" b="1" dirty="0">
                    <a:solidFill>
                      <a:srgbClr val="696773"/>
                    </a:solidFill>
                    <a:latin typeface="微软雅黑" panose="020B0503020204020204" pitchFamily="34" charset="-122"/>
                    <a:ea typeface="微软雅黑" panose="020B0503020204020204" pitchFamily="34" charset="-122"/>
                  </a:rPr>
                  <a:t>）</a:t>
                </a:r>
              </a:p>
            </p:txBody>
          </p:sp>
        </p:grpSp>
        <p:cxnSp>
          <p:nvCxnSpPr>
            <p:cNvPr id="19" name="直接箭头连接符 18">
              <a:extLst>
                <a:ext uri="{FF2B5EF4-FFF2-40B4-BE49-F238E27FC236}">
                  <a16:creationId xmlns:a16="http://schemas.microsoft.com/office/drawing/2014/main" id="{8A4198D3-7C6B-4B49-AC8B-B006A8915BBD}"/>
                </a:ext>
              </a:extLst>
            </p:cNvPr>
            <p:cNvCxnSpPr>
              <a:cxnSpLocks/>
              <a:stCxn id="30" idx="3"/>
              <a:endCxn id="64" idx="1"/>
            </p:cNvCxnSpPr>
            <p:nvPr/>
          </p:nvCxnSpPr>
          <p:spPr>
            <a:xfrm flipV="1">
              <a:off x="16340199" y="5407236"/>
              <a:ext cx="3138717" cy="1051387"/>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69F2BC9-1D92-486B-B9A4-31BB88D0CBB8}"/>
                </a:ext>
              </a:extLst>
            </p:cNvPr>
            <p:cNvCxnSpPr>
              <a:cxnSpLocks/>
              <a:stCxn id="30" idx="3"/>
              <a:endCxn id="65" idx="1"/>
            </p:cNvCxnSpPr>
            <p:nvPr/>
          </p:nvCxnSpPr>
          <p:spPr>
            <a:xfrm>
              <a:off x="16340199" y="6458623"/>
              <a:ext cx="3190976" cy="122804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5F287C5-156F-40C8-B258-6E66392DBD21}"/>
                </a:ext>
              </a:extLst>
            </p:cNvPr>
            <p:cNvCxnSpPr>
              <a:cxnSpLocks/>
              <a:stCxn id="22" idx="2"/>
              <a:endCxn id="30" idx="0"/>
            </p:cNvCxnSpPr>
            <p:nvPr/>
          </p:nvCxnSpPr>
          <p:spPr>
            <a:xfrm flipH="1">
              <a:off x="14613319" y="3619425"/>
              <a:ext cx="10383" cy="1439413"/>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B04B9040-057C-472B-88A2-DDB1AC3A0459}"/>
                </a:ext>
              </a:extLst>
            </p:cNvPr>
            <p:cNvSpPr/>
            <p:nvPr/>
          </p:nvSpPr>
          <p:spPr>
            <a:xfrm>
              <a:off x="13546537" y="2647875"/>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客户端</a:t>
              </a:r>
            </a:p>
          </p:txBody>
        </p:sp>
        <p:sp>
          <p:nvSpPr>
            <p:cNvPr id="23" name="矩形: 圆角 22">
              <a:extLst>
                <a:ext uri="{FF2B5EF4-FFF2-40B4-BE49-F238E27FC236}">
                  <a16:creationId xmlns:a16="http://schemas.microsoft.com/office/drawing/2014/main" id="{B04C87B7-F63C-4809-95CC-2B35B0167874}"/>
                </a:ext>
              </a:extLst>
            </p:cNvPr>
            <p:cNvSpPr/>
            <p:nvPr/>
          </p:nvSpPr>
          <p:spPr>
            <a:xfrm>
              <a:off x="19533042" y="2647875"/>
              <a:ext cx="2154329" cy="971550"/>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DNS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3669FB0D-DBAF-4B7D-85F3-C346FC3979D8}"/>
                </a:ext>
              </a:extLst>
            </p:cNvPr>
            <p:cNvCxnSpPr>
              <a:cxnSpLocks/>
            </p:cNvCxnSpPr>
            <p:nvPr/>
          </p:nvCxnSpPr>
          <p:spPr>
            <a:xfrm>
              <a:off x="15700866" y="2862218"/>
              <a:ext cx="383217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E02053-AA61-465A-849B-ACD322483F59}"/>
                </a:ext>
              </a:extLst>
            </p:cNvPr>
            <p:cNvCxnSpPr>
              <a:cxnSpLocks/>
            </p:cNvCxnSpPr>
            <p:nvPr/>
          </p:nvCxnSpPr>
          <p:spPr>
            <a:xfrm flipH="1">
              <a:off x="15700867" y="3494561"/>
              <a:ext cx="383217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0DF98BF-5EDA-4598-8E18-D40A9A96C7A6}"/>
                </a:ext>
              </a:extLst>
            </p:cNvPr>
            <p:cNvSpPr/>
            <p:nvPr/>
          </p:nvSpPr>
          <p:spPr>
            <a:xfrm>
              <a:off x="16213710" y="2301927"/>
              <a:ext cx="2889317" cy="461665"/>
            </a:xfrm>
            <a:prstGeom prst="rect">
              <a:avLst/>
            </a:prstGeom>
          </p:spPr>
          <p:txBody>
            <a:bodyPr wrap="none">
              <a:spAutoFit/>
            </a:bodyPr>
            <a:lstStyle/>
            <a:p>
              <a:r>
                <a:rPr lang="en-US" altLang="zh-CN" sz="2400" b="1" dirty="0">
                  <a:solidFill>
                    <a:srgbClr val="1F497D"/>
                  </a:solidFill>
                  <a:latin typeface="微软雅黑" panose="020B0503020204020204" pitchFamily="34" charset="-122"/>
                  <a:ea typeface="微软雅黑" panose="020B0503020204020204" pitchFamily="34" charset="-122"/>
                </a:rPr>
                <a:t>www.taobao.com</a:t>
              </a:r>
              <a:endParaRPr lang="zh-CN" altLang="en-US" sz="2400"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E6EB6678-B405-495C-8D9A-EE6AB22226ED}"/>
                </a:ext>
              </a:extLst>
            </p:cNvPr>
            <p:cNvSpPr/>
            <p:nvPr/>
          </p:nvSpPr>
          <p:spPr>
            <a:xfrm>
              <a:off x="16414470" y="3600551"/>
              <a:ext cx="2529860" cy="461665"/>
            </a:xfrm>
            <a:prstGeom prst="rect">
              <a:avLst/>
            </a:prstGeom>
          </p:spPr>
          <p:txBody>
            <a:bodyPr wrap="none">
              <a:spAutoFit/>
            </a:bodyPr>
            <a:lstStyle/>
            <a:p>
              <a:pPr algn="ctr">
                <a:lnSpc>
                  <a:spcPct val="100000"/>
                </a:lnSpc>
              </a:pPr>
              <a:r>
                <a:rPr lang="en-US" altLang="zh-CN" sz="2400" b="1" dirty="0">
                  <a:solidFill>
                    <a:srgbClr val="1F497D"/>
                  </a:solidFill>
                  <a:latin typeface="微软雅黑" panose="020B0503020204020204" pitchFamily="34" charset="-122"/>
                  <a:ea typeface="微软雅黑" panose="020B0503020204020204" pitchFamily="34" charset="-122"/>
                </a:rPr>
                <a:t>27.211.197.172</a:t>
              </a:r>
              <a:endParaRPr lang="zh-CN" altLang="en-US" sz="2000" b="0" i="0" dirty="0">
                <a:effectLst/>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5EF20A7E-3A64-461E-8222-370DB9406CA5}"/>
                </a:ext>
              </a:extLst>
            </p:cNvPr>
            <p:cNvGrpSpPr/>
            <p:nvPr/>
          </p:nvGrpSpPr>
          <p:grpSpPr>
            <a:xfrm>
              <a:off x="12902159" y="9203427"/>
              <a:ext cx="3512684" cy="1309061"/>
              <a:chOff x="1434121" y="11240238"/>
              <a:chExt cx="3817484" cy="1309061"/>
            </a:xfrm>
            <a:solidFill>
              <a:srgbClr val="F19B97"/>
            </a:solidFill>
          </p:grpSpPr>
          <p:sp>
            <p:nvSpPr>
              <p:cNvPr id="3" name="矩形: 圆角 2">
                <a:extLst>
                  <a:ext uri="{FF2B5EF4-FFF2-40B4-BE49-F238E27FC236}">
                    <a16:creationId xmlns:a16="http://schemas.microsoft.com/office/drawing/2014/main" id="{26D70380-A7ED-4AA2-80FC-95873589D212}"/>
                  </a:ext>
                </a:extLst>
              </p:cNvPr>
              <p:cNvSpPr/>
              <p:nvPr/>
            </p:nvSpPr>
            <p:spPr>
              <a:xfrm>
                <a:off x="1434121" y="112402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4" name="矩形: 圆角 33">
                <a:extLst>
                  <a:ext uri="{FF2B5EF4-FFF2-40B4-BE49-F238E27FC236}">
                    <a16:creationId xmlns:a16="http://schemas.microsoft.com/office/drawing/2014/main" id="{F8D08494-90DF-48B5-A0C8-452D16453516}"/>
                  </a:ext>
                </a:extLst>
              </p:cNvPr>
              <p:cNvSpPr/>
              <p:nvPr/>
            </p:nvSpPr>
            <p:spPr>
              <a:xfrm>
                <a:off x="1586521" y="113926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矩形: 圆角 34">
                <a:extLst>
                  <a:ext uri="{FF2B5EF4-FFF2-40B4-BE49-F238E27FC236}">
                    <a16:creationId xmlns:a16="http://schemas.microsoft.com/office/drawing/2014/main" id="{23A175CC-929C-4DA9-8CA3-C7ABDDBD19A9}"/>
                  </a:ext>
                </a:extLst>
              </p:cNvPr>
              <p:cNvSpPr/>
              <p:nvPr/>
            </p:nvSpPr>
            <p:spPr>
              <a:xfrm>
                <a:off x="1738921" y="11545038"/>
                <a:ext cx="3512684" cy="1004261"/>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分布式缓存</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r>
                  <a:rPr lang="zh-CN" altLang="en-US"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Redis</a:t>
                </a:r>
                <a:r>
                  <a:rPr lang="zh-CN" altLang="en-US" sz="2800" b="1" dirty="0">
                    <a:solidFill>
                      <a:schemeClr val="bg1"/>
                    </a:solidFill>
                    <a:latin typeface="微软雅黑" panose="020B0503020204020204" pitchFamily="34" charset="-122"/>
                    <a:ea typeface="微软雅黑" panose="020B0503020204020204" pitchFamily="34" charset="-122"/>
                  </a:rPr>
                  <a:t>）</a:t>
                </a:r>
              </a:p>
            </p:txBody>
          </p:sp>
        </p:grpSp>
        <p:cxnSp>
          <p:nvCxnSpPr>
            <p:cNvPr id="9" name="直接箭头连接符 8">
              <a:extLst>
                <a:ext uri="{FF2B5EF4-FFF2-40B4-BE49-F238E27FC236}">
                  <a16:creationId xmlns:a16="http://schemas.microsoft.com/office/drawing/2014/main" id="{DBCEA61C-90F7-4D3F-9876-80A741E77495}"/>
                </a:ext>
              </a:extLst>
            </p:cNvPr>
            <p:cNvCxnSpPr>
              <a:cxnSpLocks/>
              <a:stCxn id="31" idx="2"/>
            </p:cNvCxnSpPr>
            <p:nvPr/>
          </p:nvCxnSpPr>
          <p:spPr>
            <a:xfrm flipH="1">
              <a:off x="14623701" y="7462713"/>
              <a:ext cx="16400" cy="1835107"/>
            </a:xfrm>
            <a:prstGeom prst="straightConnector1">
              <a:avLst/>
            </a:prstGeom>
            <a:ln w="38100">
              <a:solidFill>
                <a:schemeClr val="bg1">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矩形: 圆角 63">
              <a:extLst>
                <a:ext uri="{FF2B5EF4-FFF2-40B4-BE49-F238E27FC236}">
                  <a16:creationId xmlns:a16="http://schemas.microsoft.com/office/drawing/2014/main" id="{CBEBD79F-9850-4E5F-9B99-FAF46DA5560F}"/>
                </a:ext>
              </a:extLst>
            </p:cNvPr>
            <p:cNvSpPr/>
            <p:nvPr/>
          </p:nvSpPr>
          <p:spPr>
            <a:xfrm>
              <a:off x="19478916" y="4921461"/>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文件服务</a:t>
              </a:r>
            </a:p>
          </p:txBody>
        </p:sp>
        <p:sp>
          <p:nvSpPr>
            <p:cNvPr id="65" name="矩形: 圆角 64">
              <a:extLst>
                <a:ext uri="{FF2B5EF4-FFF2-40B4-BE49-F238E27FC236}">
                  <a16:creationId xmlns:a16="http://schemas.microsoft.com/office/drawing/2014/main" id="{C16F6646-7C0D-4335-A27A-1CF30FE3B03E}"/>
                </a:ext>
              </a:extLst>
            </p:cNvPr>
            <p:cNvSpPr/>
            <p:nvPr/>
          </p:nvSpPr>
          <p:spPr>
            <a:xfrm>
              <a:off x="19531175" y="7200888"/>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数据库服务</a:t>
              </a:r>
              <a:endParaRPr lang="en-US" altLang="zh-CN" sz="2800" b="1" dirty="0">
                <a:solidFill>
                  <a:srgbClr val="20497D"/>
                </a:solidFill>
                <a:latin typeface="微软雅黑" panose="020B0503020204020204" pitchFamily="34" charset="-122"/>
                <a:ea typeface="微软雅黑" panose="020B0503020204020204" pitchFamily="34" charset="-122"/>
              </a:endParaRPr>
            </a:p>
            <a:p>
              <a:pPr algn="ctr"/>
              <a:r>
                <a:rPr lang="en-US" altLang="zh-CN" sz="2800" b="1" dirty="0">
                  <a:solidFill>
                    <a:srgbClr val="20497D"/>
                  </a:solidFill>
                  <a:latin typeface="微软雅黑" panose="020B0503020204020204" pitchFamily="34" charset="-122"/>
                  <a:ea typeface="微软雅黑" panose="020B0503020204020204" pitchFamily="34" charset="-122"/>
                </a:rPr>
                <a:t>(</a:t>
              </a:r>
              <a:r>
                <a:rPr lang="en-US" altLang="zh-CN" sz="2800" b="1" dirty="0" err="1">
                  <a:solidFill>
                    <a:srgbClr val="20497D"/>
                  </a:solidFill>
                  <a:latin typeface="微软雅黑" panose="020B0503020204020204" pitchFamily="34" charset="-122"/>
                  <a:ea typeface="微软雅黑" panose="020B0503020204020204" pitchFamily="34" charset="-122"/>
                </a:rPr>
                <a:t>Mysql</a:t>
              </a:r>
              <a:r>
                <a:rPr lang="en-US" altLang="zh-CN" sz="2800" b="1" dirty="0">
                  <a:solidFill>
                    <a:srgbClr val="20497D"/>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44631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缓存雪崩</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2" name="矩形 1">
            <a:extLst>
              <a:ext uri="{FF2B5EF4-FFF2-40B4-BE49-F238E27FC236}">
                <a16:creationId xmlns:a16="http://schemas.microsoft.com/office/drawing/2014/main" id="{ACEED296-783F-4A35-9F99-09C35C2A6E26}"/>
              </a:ext>
            </a:extLst>
          </p:cNvPr>
          <p:cNvSpPr/>
          <p:nvPr/>
        </p:nvSpPr>
        <p:spPr>
          <a:xfrm>
            <a:off x="1070279" y="2266139"/>
            <a:ext cx="20898830" cy="1830245"/>
          </a:xfrm>
          <a:prstGeom prst="rect">
            <a:avLst/>
          </a:prstGeom>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缓存雪崩</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是指缓存不可用或者大量缓存由于超时时间相同在同一时间段失效，大量请求直接访问数据库，数据库压力过大导致系统雪崩。</a:t>
            </a:r>
          </a:p>
        </p:txBody>
      </p:sp>
      <p:sp>
        <p:nvSpPr>
          <p:cNvPr id="9" name="矩形 8">
            <a:extLst>
              <a:ext uri="{FF2B5EF4-FFF2-40B4-BE49-F238E27FC236}">
                <a16:creationId xmlns:a16="http://schemas.microsoft.com/office/drawing/2014/main" id="{98487C33-2F32-45E3-B4B6-85A0DA7B11BD}"/>
              </a:ext>
            </a:extLst>
          </p:cNvPr>
          <p:cNvSpPr/>
          <p:nvPr/>
        </p:nvSpPr>
        <p:spPr>
          <a:xfrm>
            <a:off x="1052588" y="4402558"/>
            <a:ext cx="21620662" cy="8130624"/>
          </a:xfrm>
          <a:prstGeom prst="rect">
            <a:avLst/>
          </a:prstGeom>
        </p:spPr>
        <p:txBody>
          <a:bodyPr wrap="square">
            <a:spAutoFit/>
          </a:bodyPr>
          <a:lstStyle/>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解决缓存雪崩的主要手段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增加缓存系统可用性（事前）</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。例如：部署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Cluster</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（主从</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哨兵），以实现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的高可用，避免全盘崩溃。</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采用多级缓存方案（事中）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。例如：本地缓存（</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Ehcache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Caffine</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/Guava Cache</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分布式缓存（</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 Memcached</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限流、降级、熔断方案（事中），</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避免被流量打死。如：使用 </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Hystrix</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进行熔断、降级。</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缓存如果支持持久化，可以在恢复工作后恢复数据（事后）</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Redis</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支持持久化，一旦重启，自动从磁盘上加载数据，快速恢复缓存数据。</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b="1" dirty="0">
                <a:solidFill>
                  <a:srgbClr val="788BA9"/>
                </a:solidFill>
                <a:latin typeface="微软雅黑" panose="020B0503020204020204" pitchFamily="34" charset="-122"/>
                <a:ea typeface="微软雅黑" panose="020B0503020204020204" pitchFamily="34" charset="-122"/>
                <a:cs typeface="+mn-ea"/>
              </a:rPr>
              <a:t>解决缓存雪崩的辅助手段</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如下：</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监控缓存，弹性扩容</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p>
          <a:p>
            <a:pPr indent="-323999">
              <a:lnSpc>
                <a:spcPct val="150000"/>
              </a:lnSpc>
              <a:buFont typeface="Wingdings" panose="05000000000000000000" pitchFamily="2" charset="2"/>
              <a:buChar char="l"/>
            </a:pPr>
            <a:r>
              <a:rPr lang="zh-CN" altLang="en-US" sz="3200" b="1" dirty="0">
                <a:solidFill>
                  <a:schemeClr val="bg1">
                    <a:lumMod val="50000"/>
                  </a:schemeClr>
                </a:solidFill>
                <a:latin typeface="微软雅黑" panose="020B0503020204020204" pitchFamily="34" charset="-122"/>
                <a:ea typeface="微软雅黑" panose="020B0503020204020204" pitchFamily="34" charset="-122"/>
                <a:cs typeface="+mn-ea"/>
              </a:rPr>
              <a:t>缓存的过期时间可以取个随机值</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。这么做是为避免缓存同时失效，使得数据库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IO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骤升。比如：以前是设置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10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分钟的超时时间，那每个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都可以随机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8-13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分钟过期，尽量让不同 </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的过期时间不同。</a:t>
            </a:r>
          </a:p>
        </p:txBody>
      </p:sp>
    </p:spTree>
    <p:extLst>
      <p:ext uri="{BB962C8B-B14F-4D97-AF65-F5344CB8AC3E}">
        <p14:creationId xmlns:p14="http://schemas.microsoft.com/office/powerpoint/2010/main" val="4973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缓存穿透</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7" name="Picture 2" descr="https://raw.githubusercontent.com/dunwu/images/dev/cs/java/javaweb/technology/cache/%E7%BC%93%E5%AD%98%E7%A9%BF%E9%80%8F1.png">
            <a:extLst>
              <a:ext uri="{FF2B5EF4-FFF2-40B4-BE49-F238E27FC236}">
                <a16:creationId xmlns:a16="http://schemas.microsoft.com/office/drawing/2014/main" id="{186D2144-BB6D-43A2-B295-F9CC4635A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072" y="2155801"/>
            <a:ext cx="5461531" cy="8648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raw.githubusercontent.com/dunwu/images/dev/cs/java/javaweb/technology/cache/%E7%BC%93%E5%AD%98%E7%A9%BF%E9%80%8F2.png">
            <a:extLst>
              <a:ext uri="{FF2B5EF4-FFF2-40B4-BE49-F238E27FC236}">
                <a16:creationId xmlns:a16="http://schemas.microsoft.com/office/drawing/2014/main" id="{583B23E0-4C4E-44A5-B57B-A2F82D44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731" y="2155799"/>
            <a:ext cx="5586991" cy="864876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DB75056-07CE-4B1D-940D-A0175370D481}"/>
              </a:ext>
            </a:extLst>
          </p:cNvPr>
          <p:cNvSpPr/>
          <p:nvPr/>
        </p:nvSpPr>
        <p:spPr>
          <a:xfrm>
            <a:off x="13065114" y="4024333"/>
            <a:ext cx="9262259" cy="520315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缓存穿透</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是指：查询的数据在数据库中不存在，那么缓存中自然也不存在。所以，应用在缓存中查不到，则会去查询数据库。当这样的请求多了后，数据库的压力就会增大。</a:t>
            </a:r>
          </a:p>
        </p:txBody>
      </p:sp>
      <p:sp>
        <p:nvSpPr>
          <p:cNvPr id="11" name="矩形 10">
            <a:extLst>
              <a:ext uri="{FF2B5EF4-FFF2-40B4-BE49-F238E27FC236}">
                <a16:creationId xmlns:a16="http://schemas.microsoft.com/office/drawing/2014/main" id="{F92DE36B-B3C6-4CF7-9CD9-548C0A6F40A5}"/>
              </a:ext>
            </a:extLst>
          </p:cNvPr>
          <p:cNvSpPr/>
          <p:nvPr/>
        </p:nvSpPr>
        <p:spPr>
          <a:xfrm>
            <a:off x="1380920" y="10790616"/>
            <a:ext cx="4419651"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对于返回为 </a:t>
            </a:r>
            <a:r>
              <a:rPr lang="en-US" altLang="zh-CN" sz="2268" i="1" dirty="0">
                <a:solidFill>
                  <a:schemeClr val="bg1">
                    <a:lumMod val="50000"/>
                  </a:schemeClr>
                </a:solidFill>
                <a:latin typeface="微软雅黑" panose="020B0503020204020204" pitchFamily="34" charset="-122"/>
                <a:ea typeface="微软雅黑" panose="020B0503020204020204" pitchFamily="34" charset="-122"/>
                <a:cs typeface="+mn-ea"/>
              </a:rPr>
              <a:t>NULL </a:t>
            </a: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的依然缓存，对于抛出异常的返回不进行缓存。</a:t>
            </a:r>
          </a:p>
        </p:txBody>
      </p:sp>
      <p:sp>
        <p:nvSpPr>
          <p:cNvPr id="12" name="矩形 11">
            <a:extLst>
              <a:ext uri="{FF2B5EF4-FFF2-40B4-BE49-F238E27FC236}">
                <a16:creationId xmlns:a16="http://schemas.microsoft.com/office/drawing/2014/main" id="{ED00A333-AD49-465E-A87E-1DA65C5D1366}"/>
              </a:ext>
            </a:extLst>
          </p:cNvPr>
          <p:cNvSpPr/>
          <p:nvPr/>
        </p:nvSpPr>
        <p:spPr>
          <a:xfrm>
            <a:off x="7969536" y="10804552"/>
            <a:ext cx="4598457" cy="1077731"/>
          </a:xfrm>
          <a:prstGeom prst="rect">
            <a:avLst/>
          </a:prstGeom>
        </p:spPr>
        <p:txBody>
          <a:bodyPr wrap="square">
            <a:spAutoFit/>
          </a:bodyPr>
          <a:lstStyle/>
          <a:p>
            <a:pPr>
              <a:lnSpc>
                <a:spcPct val="150000"/>
              </a:lnSpc>
            </a:pPr>
            <a:r>
              <a:rPr lang="zh-CN" altLang="en-US" sz="2268" i="1" dirty="0">
                <a:solidFill>
                  <a:schemeClr val="bg1">
                    <a:lumMod val="50000"/>
                  </a:schemeClr>
                </a:solidFill>
                <a:latin typeface="微软雅黑" panose="020B0503020204020204" pitchFamily="34" charset="-122"/>
                <a:ea typeface="微软雅黑" panose="020B0503020204020204" pitchFamily="34" charset="-122"/>
                <a:cs typeface="+mn-ea"/>
              </a:rPr>
              <a:t>制定一些规则过滤一些不可能存在的数据。可以使用布隆过滤器。</a:t>
            </a:r>
          </a:p>
        </p:txBody>
      </p:sp>
    </p:spTree>
    <p:extLst>
      <p:ext uri="{BB962C8B-B14F-4D97-AF65-F5344CB8AC3E}">
        <p14:creationId xmlns:p14="http://schemas.microsoft.com/office/powerpoint/2010/main" val="228819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4" name="Rectangle 2">
            <a:extLst>
              <a:ext uri="{FF2B5EF4-FFF2-40B4-BE49-F238E27FC236}">
                <a16:creationId xmlns:a16="http://schemas.microsoft.com/office/drawing/2014/main" id="{A89847C6-B7DE-44C8-9731-2F2EA7B74B38}"/>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分布式缓存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缓存击穿</a:t>
            </a: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3" name="矩形 12">
            <a:extLst>
              <a:ext uri="{FF2B5EF4-FFF2-40B4-BE49-F238E27FC236}">
                <a16:creationId xmlns:a16="http://schemas.microsoft.com/office/drawing/2014/main" id="{ECFF9837-BA71-48C3-B009-FF55A8CAE2B5}"/>
              </a:ext>
            </a:extLst>
          </p:cNvPr>
          <p:cNvSpPr/>
          <p:nvPr/>
        </p:nvSpPr>
        <p:spPr>
          <a:xfrm>
            <a:off x="1976730" y="2427560"/>
            <a:ext cx="19045404" cy="3109506"/>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是指，热点数据失效瞬间，大量请求直接访问数据库。例如，某些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是热点数据，访问非常频繁。如果某个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失效的瞬间，大量的请求过来，缓存未命中，然后去数据库访问，此时数据库访问量会急剧增加。</a:t>
            </a:r>
          </a:p>
        </p:txBody>
      </p:sp>
      <p:sp>
        <p:nvSpPr>
          <p:cNvPr id="14" name="矩形 13">
            <a:extLst>
              <a:ext uri="{FF2B5EF4-FFF2-40B4-BE49-F238E27FC236}">
                <a16:creationId xmlns:a16="http://schemas.microsoft.com/office/drawing/2014/main" id="{F33C765E-C449-4D09-BC48-81120837F641}"/>
              </a:ext>
            </a:extLst>
          </p:cNvPr>
          <p:cNvSpPr/>
          <p:nvPr/>
        </p:nvSpPr>
        <p:spPr>
          <a:xfrm>
            <a:off x="1976728" y="6926559"/>
            <a:ext cx="19416994" cy="4156331"/>
          </a:xfrm>
          <a:prstGeom prst="rect">
            <a:avLst/>
          </a:prstGeom>
        </p:spPr>
        <p:txBody>
          <a:bodyPr wrap="square">
            <a:spAutoFit/>
          </a:bodyPr>
          <a:lstStyle/>
          <a:p>
            <a:pPr>
              <a:lnSpc>
                <a:spcPct val="150000"/>
              </a:lnSpc>
            </a:pPr>
            <a:r>
              <a:rPr lang="zh-CN" altLang="en-US" sz="4535" b="1" dirty="0">
                <a:solidFill>
                  <a:srgbClr val="D67A71"/>
                </a:solidFill>
                <a:latin typeface="微软雅黑" panose="020B0503020204020204" pitchFamily="34" charset="-122"/>
                <a:ea typeface="微软雅黑" panose="020B0503020204020204" pitchFamily="34" charset="-122"/>
                <a:cs typeface="+mn-ea"/>
              </a:rPr>
              <a:t>解决缓存击穿</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的主要手段如下：</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分布式锁</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锁住热点数据的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，避免大量线程同时访问同一个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key</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a:t>
            </a:r>
          </a:p>
          <a:p>
            <a:pPr marL="323999" indent="-323999">
              <a:lnSpc>
                <a:spcPct val="150000"/>
              </a:lnSpc>
              <a:buFont typeface="Wingdings" panose="05000000000000000000" pitchFamily="2" charset="2"/>
              <a:buChar char="l"/>
            </a:pPr>
            <a:r>
              <a:rPr lang="zh-CN" altLang="en-US" sz="4535" b="1" dirty="0">
                <a:solidFill>
                  <a:srgbClr val="788BA9"/>
                </a:solidFill>
                <a:latin typeface="微软雅黑" panose="020B0503020204020204" pitchFamily="34" charset="-122"/>
                <a:ea typeface="微软雅黑" panose="020B0503020204020204" pitchFamily="34" charset="-122"/>
                <a:cs typeface="+mn-ea"/>
              </a:rPr>
              <a:t>定时异步刷新 </a:t>
            </a:r>
            <a:r>
              <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535" dirty="0">
                <a:solidFill>
                  <a:schemeClr val="bg1">
                    <a:lumMod val="50000"/>
                  </a:schemeClr>
                </a:solidFill>
                <a:latin typeface="微软雅黑" panose="020B0503020204020204" pitchFamily="34" charset="-122"/>
                <a:ea typeface="微软雅黑" panose="020B0503020204020204" pitchFamily="34" charset="-122"/>
                <a:cs typeface="+mn-ea"/>
              </a:rPr>
              <a:t>可以对部分数据采取失效前自动刷新的策略，而不是到期自动淘汰。淘汰其实也是为了数据的时效性，所以采用自动刷新也可以。</a:t>
            </a:r>
            <a:endParaRPr lang="en-US" altLang="zh-CN" sz="4535"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42823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8" name="Picture 2" descr="img">
            <a:extLst>
              <a:ext uri="{FF2B5EF4-FFF2-40B4-BE49-F238E27FC236}">
                <a16:creationId xmlns:a16="http://schemas.microsoft.com/office/drawing/2014/main" id="{E0E5949F-05F9-43F2-ABE0-13A27D42E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20" y="2284654"/>
            <a:ext cx="8602256" cy="839104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DEBD07A-148A-40E8-B41F-535D9A4AA50C}"/>
              </a:ext>
            </a:extLst>
          </p:cNvPr>
          <p:cNvSpPr/>
          <p:nvPr/>
        </p:nvSpPr>
        <p:spPr>
          <a:xfrm>
            <a:off x="9544893" y="2284658"/>
            <a:ext cx="12862772" cy="4351384"/>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简单来说：</a:t>
            </a:r>
            <a:r>
              <a:rPr lang="zh-CN" altLang="en-US" sz="3779" b="1" dirty="0">
                <a:solidFill>
                  <a:srgbClr val="788BA9"/>
                </a:solidFill>
                <a:latin typeface="微软雅黑" panose="020B0503020204020204" pitchFamily="34" charset="-122"/>
                <a:ea typeface="微软雅黑" panose="020B0503020204020204" pitchFamily="34" charset="-122"/>
                <a:cs typeface="+mn-ea"/>
              </a:rPr>
              <a:t>一个会话中所进行所有的操作，要么同时成功，要么同时失败</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具体来说，事务指的是满足 ACID 特性的一组操作，可以通过 Commit 提交一个事务，也可以使用 Rollback 进行回滚。</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通过加锁的方式，可以实现不同的事务隔离机制。</a:t>
            </a:r>
          </a:p>
        </p:txBody>
      </p:sp>
      <p:sp>
        <p:nvSpPr>
          <p:cNvPr id="10" name="矩形 9">
            <a:extLst>
              <a:ext uri="{FF2B5EF4-FFF2-40B4-BE49-F238E27FC236}">
                <a16:creationId xmlns:a16="http://schemas.microsoft.com/office/drawing/2014/main" id="{91F9CD8D-7DA2-40BC-86FE-8DDF7C9C20C0}"/>
              </a:ext>
            </a:extLst>
          </p:cNvPr>
          <p:cNvSpPr/>
          <p:nvPr/>
        </p:nvSpPr>
        <p:spPr>
          <a:xfrm>
            <a:off x="9544895" y="7413231"/>
            <a:ext cx="6983041" cy="3479029"/>
          </a:xfrm>
          <a:prstGeom prst="rect">
            <a:avLst/>
          </a:prstGeom>
        </p:spPr>
        <p:txBody>
          <a:bodyPr wrap="square">
            <a:spAutoFit/>
          </a:bodyPr>
          <a:lstStyle/>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原子性（</a:t>
            </a:r>
            <a:r>
              <a:rPr lang="en-US" altLang="zh-CN" sz="3779" b="1" dirty="0">
                <a:solidFill>
                  <a:srgbClr val="788BA9"/>
                </a:solidFill>
                <a:latin typeface="微软雅黑" panose="020B0503020204020204" pitchFamily="34" charset="-122"/>
                <a:ea typeface="微软雅黑" panose="020B0503020204020204" pitchFamily="34" charset="-122"/>
                <a:cs typeface="+mn-ea"/>
              </a:rPr>
              <a:t>Atomicity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一致性（</a:t>
            </a:r>
            <a:r>
              <a:rPr lang="en-US" altLang="zh-CN" sz="3779" b="1" dirty="0">
                <a:solidFill>
                  <a:srgbClr val="788BA9"/>
                </a:solidFill>
                <a:latin typeface="微软雅黑" panose="020B0503020204020204" pitchFamily="34" charset="-122"/>
                <a:ea typeface="微软雅黑" panose="020B0503020204020204" pitchFamily="34" charset="-122"/>
                <a:cs typeface="+mn-ea"/>
              </a:rPr>
              <a:t>Consistency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隔离性（</a:t>
            </a:r>
            <a:r>
              <a:rPr lang="en-US" altLang="zh-CN" sz="3779" b="1" dirty="0">
                <a:solidFill>
                  <a:srgbClr val="788BA9"/>
                </a:solidFill>
                <a:latin typeface="微软雅黑" panose="020B0503020204020204" pitchFamily="34" charset="-122"/>
                <a:ea typeface="微软雅黑" panose="020B0503020204020204" pitchFamily="34" charset="-122"/>
                <a:cs typeface="+mn-ea"/>
              </a:rPr>
              <a:t>Isolation</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Ø"/>
            </a:pPr>
            <a:r>
              <a:rPr lang="zh-CN" altLang="en-US" sz="3779" b="1" dirty="0">
                <a:solidFill>
                  <a:srgbClr val="788BA9"/>
                </a:solidFill>
                <a:latin typeface="微软雅黑" panose="020B0503020204020204" pitchFamily="34" charset="-122"/>
                <a:ea typeface="微软雅黑" panose="020B0503020204020204" pitchFamily="34" charset="-122"/>
                <a:cs typeface="+mn-ea"/>
              </a:rPr>
              <a:t>持久性（</a:t>
            </a:r>
            <a:r>
              <a:rPr lang="en-US" altLang="zh-CN" sz="3779" b="1" dirty="0">
                <a:solidFill>
                  <a:srgbClr val="788BA9"/>
                </a:solidFill>
                <a:latin typeface="微软雅黑" panose="020B0503020204020204" pitchFamily="34" charset="-122"/>
                <a:ea typeface="微软雅黑" panose="020B0503020204020204" pitchFamily="34" charset="-122"/>
                <a:cs typeface="+mn-ea"/>
              </a:rPr>
              <a:t>Durability</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2888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7" name="Rectangle 2">
            <a:extLst>
              <a:ext uri="{FF2B5EF4-FFF2-40B4-BE49-F238E27FC236}">
                <a16:creationId xmlns:a16="http://schemas.microsoft.com/office/drawing/2014/main" id="{C45B9C88-32F6-4DAB-8040-10454D5C8D0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分布式事务</a:t>
            </a:r>
          </a:p>
        </p:txBody>
      </p:sp>
      <p:pic>
        <p:nvPicPr>
          <p:cNvPr id="1026" name="Picture 2" descr="https://raw.githubusercontent.com/dunwu/images/dev/snap/20210619150306.png">
            <a:extLst>
              <a:ext uri="{FF2B5EF4-FFF2-40B4-BE49-F238E27FC236}">
                <a16:creationId xmlns:a16="http://schemas.microsoft.com/office/drawing/2014/main" id="{1E1DA5CD-3F5A-4051-B3CD-9FC520E5C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5" y="4034164"/>
            <a:ext cx="7677876" cy="8925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aw.githubusercontent.com/dunwu/images/dev/snap/20210619151202.png">
            <a:extLst>
              <a:ext uri="{FF2B5EF4-FFF2-40B4-BE49-F238E27FC236}">
                <a16:creationId xmlns:a16="http://schemas.microsoft.com/office/drawing/2014/main" id="{F179FA99-77AD-406B-9026-A3D6E02F6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2127" y="4013896"/>
            <a:ext cx="8603495" cy="8899241"/>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DFBF55-01D1-4286-A16E-ED24E13FF5D9}"/>
              </a:ext>
            </a:extLst>
          </p:cNvPr>
          <p:cNvSpPr/>
          <p:nvPr/>
        </p:nvSpPr>
        <p:spPr>
          <a:xfrm>
            <a:off x="1976732" y="1847962"/>
            <a:ext cx="19691271" cy="2606676"/>
          </a:xfrm>
          <a:prstGeom prst="rect">
            <a:avLst/>
          </a:prstGeom>
        </p:spPr>
        <p:txBody>
          <a:bodyPr wrap="square">
            <a:spAutoFit/>
          </a:bodyPr>
          <a:lstStyle/>
          <a:p>
            <a:pPr>
              <a:lnSpc>
                <a:spcPct val="150000"/>
              </a:lnSpc>
            </a:pPr>
            <a:r>
              <a:rPr lang="zh-CN" altLang="en-US" sz="3779" b="1" dirty="0">
                <a:solidFill>
                  <a:srgbClr val="D67A71"/>
                </a:solidFill>
                <a:latin typeface="微软雅黑" panose="020B0503020204020204" pitchFamily="34" charset="-122"/>
                <a:ea typeface="微软雅黑" panose="020B0503020204020204" pitchFamily="34" charset="-122"/>
                <a:cs typeface="+mn-ea"/>
              </a:rPr>
              <a:t>分布式事务</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指的是事务操作跨越多个节点，并且要求满足事务的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ACID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特性。</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实现分布式事务有好几种方案，它们分别适用于不同的业务场景。业界目前已经有一些成熟的分布式事务框架，如阿里的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Seata</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754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pic>
        <p:nvPicPr>
          <p:cNvPr id="2050" name="Picture 2" descr="img">
            <a:extLst>
              <a:ext uri="{FF2B5EF4-FFF2-40B4-BE49-F238E27FC236}">
                <a16:creationId xmlns:a16="http://schemas.microsoft.com/office/drawing/2014/main" id="{3A81F78D-50BB-4658-A461-E7F623D2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两阶段提交</a:t>
            </a:r>
          </a:p>
        </p:txBody>
      </p:sp>
      <p:sp>
        <p:nvSpPr>
          <p:cNvPr id="3" name="矩形 2">
            <a:extLst>
              <a:ext uri="{FF2B5EF4-FFF2-40B4-BE49-F238E27FC236}">
                <a16:creationId xmlns:a16="http://schemas.microsoft.com/office/drawing/2014/main" id="{C3DE1A3A-B380-443E-9CB4-F8A4B0922716}"/>
              </a:ext>
            </a:extLst>
          </p:cNvPr>
          <p:cNvSpPr/>
          <p:nvPr/>
        </p:nvSpPr>
        <p:spPr>
          <a:xfrm>
            <a:off x="1837178" y="5321277"/>
            <a:ext cx="8315546"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当所有参与者均反馈 yes，提交事务</a:t>
            </a:r>
          </a:p>
        </p:txBody>
      </p:sp>
      <p:pic>
        <p:nvPicPr>
          <p:cNvPr id="8" name="Picture 2" descr="img">
            <a:extLst>
              <a:ext uri="{FF2B5EF4-FFF2-40B4-BE49-F238E27FC236}">
                <a16:creationId xmlns:a16="http://schemas.microsoft.com/office/drawing/2014/main" id="{AC9D9E95-A339-4FDC-B0F0-2C9019613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830" y="6100300"/>
            <a:ext cx="11038061" cy="65000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5E64AF8A-81C8-4A2C-8407-86ABA2F3D4ED}"/>
              </a:ext>
            </a:extLst>
          </p:cNvPr>
          <p:cNvSpPr/>
          <p:nvPr/>
        </p:nvSpPr>
        <p:spPr>
          <a:xfrm>
            <a:off x="11694876" y="5274586"/>
            <a:ext cx="10304424" cy="707886"/>
          </a:xfrm>
          <a:prstGeom prst="rect">
            <a:avLst/>
          </a:prstGeom>
        </p:spPr>
        <p:txBody>
          <a:bodyPr wrap="non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当任何阶段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一个参与者反馈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，中断事务</a:t>
            </a:r>
          </a:p>
        </p:txBody>
      </p:sp>
      <p:sp>
        <p:nvSpPr>
          <p:cNvPr id="11" name="矩形 10">
            <a:extLst>
              <a:ext uri="{FF2B5EF4-FFF2-40B4-BE49-F238E27FC236}">
                <a16:creationId xmlns:a16="http://schemas.microsoft.com/office/drawing/2014/main" id="{CB450BB3-D282-4065-845F-1320B65F992C}"/>
              </a:ext>
            </a:extLst>
          </p:cNvPr>
          <p:cNvSpPr/>
          <p:nvPr/>
        </p:nvSpPr>
        <p:spPr>
          <a:xfrm>
            <a:off x="864993" y="2125830"/>
            <a:ext cx="21659766" cy="2418611"/>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二阶段提交协议（</a:t>
            </a:r>
            <a:r>
              <a:rPr lang="en-US" altLang="zh-CN" sz="3779" b="1" dirty="0">
                <a:solidFill>
                  <a:srgbClr val="D67A71"/>
                </a:solidFill>
                <a:latin typeface="微软雅黑" panose="020B0503020204020204" pitchFamily="34" charset="-122"/>
                <a:ea typeface="微软雅黑" panose="020B0503020204020204" pitchFamily="34" charset="-122"/>
                <a:cs typeface="+mn-ea"/>
              </a:rPr>
              <a:t>Two-phase Commit</a:t>
            </a:r>
            <a:r>
              <a:rPr lang="zh-CN" altLang="en-US" sz="3779" b="1" dirty="0">
                <a:solidFill>
                  <a:srgbClr val="D67A71"/>
                </a:solidFill>
                <a:latin typeface="微软雅黑" panose="020B0503020204020204" pitchFamily="34" charset="-122"/>
                <a:ea typeface="微软雅黑" panose="020B0503020204020204" pitchFamily="34" charset="-122"/>
                <a:cs typeface="+mn-ea"/>
              </a:rPr>
              <a:t>，即 </a:t>
            </a:r>
            <a:r>
              <a:rPr lang="en-US" altLang="zh-CN" sz="3779" b="1" dirty="0">
                <a:solidFill>
                  <a:srgbClr val="D67A71"/>
                </a:solidFill>
                <a:latin typeface="微软雅黑" panose="020B0503020204020204" pitchFamily="34" charset="-122"/>
                <a:ea typeface="微软雅黑" panose="020B0503020204020204" pitchFamily="34" charset="-122"/>
                <a:cs typeface="+mn-ea"/>
              </a:rPr>
              <a:t>2PC</a:t>
            </a:r>
            <a:r>
              <a:rPr lang="zh-CN" altLang="en-US" sz="3779" b="1" dirty="0">
                <a:solidFill>
                  <a:srgbClr val="D67A71"/>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将事务的提交过程分为两个阶段来进行处理：</a:t>
            </a:r>
            <a:r>
              <a:rPr lang="zh-CN" altLang="en-US" sz="3779" b="1" dirty="0">
                <a:solidFill>
                  <a:srgbClr val="788BA9"/>
                </a:solidFill>
                <a:latin typeface="微软雅黑" panose="020B0503020204020204" pitchFamily="34" charset="-122"/>
                <a:ea typeface="微软雅黑" panose="020B0503020204020204" pitchFamily="34" charset="-122"/>
                <a:cs typeface="+mn-ea"/>
              </a:rPr>
              <a:t>准备阶段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和</a:t>
            </a:r>
            <a:r>
              <a:rPr lang="zh-CN" altLang="en-US" sz="3779" b="1" dirty="0">
                <a:solidFill>
                  <a:srgbClr val="788BA9"/>
                </a:solidFill>
                <a:latin typeface="微软雅黑" panose="020B0503020204020204" pitchFamily="34" charset="-122"/>
                <a:ea typeface="微软雅黑" panose="020B0503020204020204" pitchFamily="34" charset="-122"/>
                <a:cs typeface="+mn-ea"/>
              </a:rPr>
              <a:t>提交阶段</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。事务的发起者称协调者，事务的执行者称参与者。</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二阶段提交的思路可以概括为：</a:t>
            </a:r>
            <a:r>
              <a:rPr lang="zh-CN" altLang="en-US" sz="3779" b="1" dirty="0">
                <a:solidFill>
                  <a:srgbClr val="788BA9"/>
                </a:solidFill>
                <a:latin typeface="微软雅黑" panose="020B0503020204020204" pitchFamily="34" charset="-122"/>
                <a:ea typeface="微软雅黑" panose="020B0503020204020204" pitchFamily="34" charset="-122"/>
                <a:cs typeface="+mn-ea"/>
              </a:rPr>
              <a:t>参与者将操作成败通知协调者，再由协调者根据所有参与者的反馈情报决定各参与者是否要提交操作还是中止操作</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p>
        </p:txBody>
      </p:sp>
    </p:spTree>
    <p:extLst>
      <p:ext uri="{BB962C8B-B14F-4D97-AF65-F5344CB8AC3E}">
        <p14:creationId xmlns:p14="http://schemas.microsoft.com/office/powerpoint/2010/main" val="139519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2050" name="Picture 2" descr="img">
            <a:extLst>
              <a:ext uri="{FF2B5EF4-FFF2-40B4-BE49-F238E27FC236}">
                <a16:creationId xmlns:a16="http://schemas.microsoft.com/office/drawing/2014/main" id="{7FA219A0-E55A-410C-A9F8-664F84F1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ED6DCE3-A1A0-432B-829D-DFCF655E9F44}"/>
              </a:ext>
            </a:extLst>
          </p:cNvPr>
          <p:cNvSpPr txBox="1"/>
          <p:nvPr/>
        </p:nvSpPr>
        <p:spPr>
          <a:xfrm>
            <a:off x="943939" y="5317750"/>
            <a:ext cx="10194464" cy="1200329"/>
          </a:xfrm>
          <a:prstGeom prst="rect">
            <a:avLst/>
          </a:prstGeom>
          <a:noFill/>
        </p:spPr>
        <p:txBody>
          <a:bodyPr wrap="square">
            <a:spAutoFit/>
          </a:bodyPr>
          <a:lstStyle/>
          <a:p>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所有参与者均反馈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yes</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，参与者预执行事务：</a:t>
            </a:r>
          </a:p>
        </p:txBody>
      </p:sp>
      <p:pic>
        <p:nvPicPr>
          <p:cNvPr id="9" name="Picture 2" descr="img">
            <a:extLst>
              <a:ext uri="{FF2B5EF4-FFF2-40B4-BE49-F238E27FC236}">
                <a16:creationId xmlns:a16="http://schemas.microsoft.com/office/drawing/2014/main" id="{608078A9-417A-432C-97B7-A71D4041E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8126" y="6544282"/>
            <a:ext cx="10842505" cy="63849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8EB341A-F9C0-462B-8FA7-DFB5161BE730}"/>
              </a:ext>
            </a:extLst>
          </p:cNvPr>
          <p:cNvSpPr txBox="1"/>
          <p:nvPr/>
        </p:nvSpPr>
        <p:spPr>
          <a:xfrm>
            <a:off x="11862919" y="5317748"/>
            <a:ext cx="10194464" cy="1200329"/>
          </a:xfrm>
          <a:prstGeom prst="rect">
            <a:avLst/>
          </a:prstGeom>
          <a:noFill/>
        </p:spPr>
        <p:txBody>
          <a:bodyPr wrap="square">
            <a:spAutoFit/>
          </a:bodyPr>
          <a:lstStyle/>
          <a:p>
            <a:pPr>
              <a:defRPr/>
            </a:pP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1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，或者等待超时，协调者中断事务</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a:t>
            </a:r>
            <a:endPar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C5037C2E-7541-4BA1-9BE0-DA8C1FB712ED}"/>
              </a:ext>
            </a:extLst>
          </p:cNvPr>
          <p:cNvSpPr/>
          <p:nvPr/>
        </p:nvSpPr>
        <p:spPr>
          <a:xfrm>
            <a:off x="943939" y="2203359"/>
            <a:ext cx="21113444" cy="2418611"/>
          </a:xfrm>
          <a:prstGeom prst="rect">
            <a:avLst/>
          </a:prstGeom>
        </p:spPr>
        <p:txBody>
          <a:bodyPr wrap="square">
            <a:spAutoFit/>
          </a:bodyPr>
          <a:lstStyle/>
          <a:p>
            <a:r>
              <a:rPr lang="zh-CN" altLang="en-US" sz="3779" b="1" dirty="0">
                <a:solidFill>
                  <a:srgbClr val="788BA9"/>
                </a:solidFill>
                <a:latin typeface="-apple-system"/>
              </a:rPr>
              <a:t>阶段 </a:t>
            </a:r>
            <a:r>
              <a:rPr lang="en-US" altLang="zh-CN" sz="3779" b="1" dirty="0">
                <a:solidFill>
                  <a:srgbClr val="788BA9"/>
                </a:solidFill>
                <a:latin typeface="-apple-system"/>
              </a:rPr>
              <a:t>1</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canCommit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协调者向参与者发送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commit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请求，参与者如果可以提交就返回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yes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参与者不执行事务操作</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，否则返回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no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响应</a:t>
            </a:r>
            <a:endParaRPr lang="zh-CN" altLang="en-US" sz="3779" dirty="0">
              <a:solidFill>
                <a:srgbClr val="24292E"/>
              </a:solidFill>
              <a:latin typeface="-apple-system"/>
            </a:endParaRPr>
          </a:p>
          <a:p>
            <a:r>
              <a:rPr lang="zh-CN" altLang="en-US" sz="3779" b="1" dirty="0">
                <a:solidFill>
                  <a:srgbClr val="788BA9"/>
                </a:solidFill>
                <a:latin typeface="-apple-system"/>
              </a:rPr>
              <a:t>阶段 </a:t>
            </a:r>
            <a:r>
              <a:rPr lang="en-US" altLang="zh-CN" sz="3779" b="1" dirty="0">
                <a:solidFill>
                  <a:srgbClr val="788BA9"/>
                </a:solidFill>
                <a:latin typeface="-apple-system"/>
              </a:rPr>
              <a:t>2</a:t>
            </a:r>
            <a:r>
              <a:rPr lang="zh-CN" altLang="en-US" sz="3779" b="1" dirty="0">
                <a:solidFill>
                  <a:srgbClr val="788BA9"/>
                </a:solidFill>
                <a:latin typeface="-apple-system"/>
              </a:rPr>
              <a:t>（</a:t>
            </a:r>
            <a:r>
              <a:rPr lang="en-US" altLang="zh-CN" sz="3779" b="1" dirty="0">
                <a:solidFill>
                  <a:srgbClr val="788BA9"/>
                </a:solidFill>
                <a:latin typeface="-apple-system"/>
              </a:rPr>
              <a:t> </a:t>
            </a:r>
            <a:r>
              <a:rPr lang="en-US" altLang="zh-CN" sz="3779" b="1" dirty="0" err="1">
                <a:solidFill>
                  <a:srgbClr val="788BA9"/>
                </a:solidFill>
                <a:latin typeface="-apple-system"/>
              </a:rPr>
              <a:t>preCommit</a:t>
            </a:r>
            <a:r>
              <a:rPr lang="en-US" altLang="zh-CN" sz="3779" b="1" dirty="0">
                <a:solidFill>
                  <a:srgbClr val="788BA9"/>
                </a:solidFill>
                <a:latin typeface="-apple-system"/>
              </a:rPr>
              <a:t> </a:t>
            </a:r>
            <a:r>
              <a:rPr lang="zh-CN" altLang="en-US" sz="3779" b="1" dirty="0">
                <a:solidFill>
                  <a:srgbClr val="788BA9"/>
                </a:solidFill>
                <a:latin typeface="-apple-system"/>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协调者根据阶段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1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canCommit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参与者的反应情况来决定是否可以基于事务的 </a:t>
            </a:r>
            <a:r>
              <a:rPr lang="en-US" altLang="zh-CN" sz="3779" dirty="0" err="1">
                <a:solidFill>
                  <a:schemeClr val="bg1">
                    <a:lumMod val="50000"/>
                  </a:schemeClr>
                </a:solidFill>
                <a:latin typeface="微软雅黑" panose="020B0503020204020204" pitchFamily="34" charset="-122"/>
                <a:ea typeface="微软雅黑" panose="020B0503020204020204" pitchFamily="34" charset="-122"/>
                <a:cs typeface="+mn-ea"/>
              </a:rPr>
              <a:t>preCommit</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操作。根据响应情况，有以下两种可能。</a:t>
            </a:r>
          </a:p>
        </p:txBody>
      </p:sp>
    </p:spTree>
    <p:extLst>
      <p:ext uri="{BB962C8B-B14F-4D97-AF65-F5344CB8AC3E}">
        <p14:creationId xmlns:p14="http://schemas.microsoft.com/office/powerpoint/2010/main" val="1215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pic>
        <p:nvPicPr>
          <p:cNvPr id="4098" name="Picture 2" descr="img">
            <a:extLst>
              <a:ext uri="{FF2B5EF4-FFF2-40B4-BE49-F238E27FC236}">
                <a16:creationId xmlns:a16="http://schemas.microsoft.com/office/drawing/2014/main" id="{BBDDE6B7-3C5A-48CE-A044-9E628FAC4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181" y="4356135"/>
            <a:ext cx="19813873" cy="76907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0A84246-95FA-4E0C-81F2-1ED3E32A46E5}"/>
              </a:ext>
            </a:extLst>
          </p:cNvPr>
          <p:cNvSpPr txBox="1"/>
          <p:nvPr/>
        </p:nvSpPr>
        <p:spPr>
          <a:xfrm>
            <a:off x="1744544" y="2290401"/>
            <a:ext cx="13564439" cy="673902"/>
          </a:xfrm>
          <a:prstGeom prst="rect">
            <a:avLst/>
          </a:prstGeom>
          <a:noFill/>
        </p:spPr>
        <p:txBody>
          <a:bodyPr wrap="square">
            <a:spAutoFit/>
          </a:bodyPr>
          <a:lstStyle/>
          <a:p>
            <a:r>
              <a:rPr lang="zh-CN" altLang="en-US" sz="3779" b="1" dirty="0">
                <a:solidFill>
                  <a:srgbClr val="788BA9"/>
                </a:solidFill>
                <a:latin typeface="微软雅黑" panose="020B0503020204020204" pitchFamily="34" charset="-122"/>
                <a:ea typeface="微软雅黑" panose="020B0503020204020204" pitchFamily="34" charset="-122"/>
                <a:cs typeface="+mn-ea"/>
              </a:rPr>
              <a:t>阶段 </a:t>
            </a:r>
            <a:r>
              <a:rPr lang="en-US" altLang="zh-CN" sz="3779" b="1" dirty="0">
                <a:solidFill>
                  <a:srgbClr val="788BA9"/>
                </a:solidFill>
                <a:latin typeface="微软雅黑" panose="020B0503020204020204" pitchFamily="34" charset="-122"/>
                <a:ea typeface="微软雅黑" panose="020B0503020204020204" pitchFamily="34" charset="-122"/>
                <a:cs typeface="+mn-ea"/>
              </a:rPr>
              <a:t>3</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en-US" altLang="zh-CN" sz="3779" b="1" dirty="0" err="1">
                <a:solidFill>
                  <a:srgbClr val="788BA9"/>
                </a:solidFill>
                <a:latin typeface="微软雅黑" panose="020B0503020204020204" pitchFamily="34" charset="-122"/>
                <a:ea typeface="微软雅黑" panose="020B0503020204020204" pitchFamily="34" charset="-122"/>
                <a:cs typeface="+mn-ea"/>
              </a:rPr>
              <a:t>doCommit</a:t>
            </a:r>
            <a:r>
              <a:rPr lang="en-US" altLang="zh-CN" sz="3779" b="1" dirty="0">
                <a:solidFill>
                  <a:srgbClr val="788BA9"/>
                </a:solidFill>
                <a:latin typeface="微软雅黑" panose="020B0503020204020204" pitchFamily="34" charset="-122"/>
                <a:ea typeface="微软雅黑" panose="020B0503020204020204" pitchFamily="34" charset="-122"/>
                <a:cs typeface="+mn-ea"/>
              </a:rPr>
              <a:t> </a:t>
            </a:r>
            <a:r>
              <a:rPr lang="zh-CN" altLang="en-US" sz="3779" b="1" dirty="0">
                <a:solidFill>
                  <a:srgbClr val="788BA9"/>
                </a:solidFill>
                <a:latin typeface="微软雅黑" panose="020B0503020204020204" pitchFamily="34" charset="-122"/>
                <a:ea typeface="微软雅黑" panose="020B0503020204020204" pitchFamily="34" charset="-122"/>
                <a:cs typeface="+mn-ea"/>
              </a:rPr>
              <a:t>）</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：该阶段进行真正的事务提交。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744544" y="3624965"/>
            <a:ext cx="13564439" cy="646331"/>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1：阶段 1 所有参与者均反馈 yes，参与者预执行事务：</a:t>
            </a:r>
          </a:p>
        </p:txBody>
      </p:sp>
    </p:spTree>
    <p:extLst>
      <p:ext uri="{BB962C8B-B14F-4D97-AF65-F5344CB8AC3E}">
        <p14:creationId xmlns:p14="http://schemas.microsoft.com/office/powerpoint/2010/main" val="3523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三阶段提交</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500597" y="2561981"/>
            <a:ext cx="13564439" cy="1200329"/>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情况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2</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：任何一个参与者反馈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no</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，或者等待超时后协调者尚无法收到所有参与者的反馈，即中断事务：</a:t>
            </a:r>
          </a:p>
        </p:txBody>
      </p:sp>
      <p:pic>
        <p:nvPicPr>
          <p:cNvPr id="6146" name="Picture 2" descr="img">
            <a:extLst>
              <a:ext uri="{FF2B5EF4-FFF2-40B4-BE49-F238E27FC236}">
                <a16:creationId xmlns:a16="http://schemas.microsoft.com/office/drawing/2014/main" id="{E3C5F0F6-230D-4BBB-B4FB-D5DFFAAA3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3973931"/>
            <a:ext cx="20694792" cy="80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pic>
        <p:nvPicPr>
          <p:cNvPr id="7170" name="Picture 2" descr="img">
            <a:extLst>
              <a:ext uri="{FF2B5EF4-FFF2-40B4-BE49-F238E27FC236}">
                <a16:creationId xmlns:a16="http://schemas.microsoft.com/office/drawing/2014/main" id="{A979C6DF-BA0B-4D53-94A4-538F449C4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43" y="6627531"/>
            <a:ext cx="11374157" cy="63165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g">
            <a:extLst>
              <a:ext uri="{FF2B5EF4-FFF2-40B4-BE49-F238E27FC236}">
                <a16:creationId xmlns:a16="http://schemas.microsoft.com/office/drawing/2014/main" id="{A7E6AC22-5138-4262-9FD6-B36F87740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9701" y="6627536"/>
            <a:ext cx="11374157" cy="631650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2BDB7C-3972-458D-BD1C-FCC61C5C5C4A}"/>
              </a:ext>
            </a:extLst>
          </p:cNvPr>
          <p:cNvSpPr txBox="1"/>
          <p:nvPr/>
        </p:nvSpPr>
        <p:spPr>
          <a:xfrm>
            <a:off x="998291"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阶段服务全部正常执行， 执行确认业务逻辑操作</a:t>
            </a:r>
          </a:p>
        </p:txBody>
      </p:sp>
      <p:sp>
        <p:nvSpPr>
          <p:cNvPr id="12" name="文本框 11">
            <a:extLst>
              <a:ext uri="{FF2B5EF4-FFF2-40B4-BE49-F238E27FC236}">
                <a16:creationId xmlns:a16="http://schemas.microsoft.com/office/drawing/2014/main" id="{97013E72-2357-4E10-A848-D45928F381BA}"/>
              </a:ext>
            </a:extLst>
          </p:cNvPr>
          <p:cNvSpPr txBox="1"/>
          <p:nvPr/>
        </p:nvSpPr>
        <p:spPr>
          <a:xfrm>
            <a:off x="12243292" y="5406147"/>
            <a:ext cx="9926960" cy="1200329"/>
          </a:xfrm>
          <a:prstGeom prst="rect">
            <a:avLst/>
          </a:prstGeom>
          <a:noFill/>
        </p:spPr>
        <p:txBody>
          <a:bodyPr wrap="square">
            <a:spAutoFit/>
          </a:bodyPr>
          <a:lstStyle/>
          <a:p>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：当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Try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阶段存在服务执行失败， 进入 </a:t>
            </a:r>
            <a:r>
              <a:rPr lang="en-US" altLang="zh-CN" sz="3600" i="1"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3600" i="1" dirty="0">
                <a:solidFill>
                  <a:schemeClr val="bg1">
                    <a:lumMod val="50000"/>
                  </a:schemeClr>
                </a:solidFill>
                <a:latin typeface="微软雅黑" panose="020B0503020204020204" pitchFamily="34" charset="-122"/>
                <a:ea typeface="微软雅黑" panose="020B0503020204020204" pitchFamily="34" charset="-122"/>
                <a:cs typeface="+mn-ea"/>
              </a:rPr>
              <a:t>阶段</a:t>
            </a:r>
          </a:p>
        </p:txBody>
      </p:sp>
      <p:sp>
        <p:nvSpPr>
          <p:cNvPr id="9" name="文本框 8">
            <a:extLst>
              <a:ext uri="{FF2B5EF4-FFF2-40B4-BE49-F238E27FC236}">
                <a16:creationId xmlns:a16="http://schemas.microsoft.com/office/drawing/2014/main" id="{294221E0-D787-4AA6-B43A-E5C89C315154}"/>
              </a:ext>
            </a:extLst>
          </p:cNvPr>
          <p:cNvSpPr txBox="1"/>
          <p:nvPr/>
        </p:nvSpPr>
        <p:spPr>
          <a:xfrm>
            <a:off x="1976732" y="1847263"/>
            <a:ext cx="18690531" cy="3318409"/>
          </a:xfrm>
          <a:prstGeom prst="rect">
            <a:avLst/>
          </a:prstGeom>
          <a:noFill/>
        </p:spPr>
        <p:txBody>
          <a:bodyPr wrap="square">
            <a:spAutoFit/>
          </a:bodyPr>
          <a:lstStyle/>
          <a:p>
            <a:pPr>
              <a:lnSpc>
                <a:spcPct val="150000"/>
              </a:lnSpc>
            </a:pP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是服务化的二阶段编程模型，其 </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Confirm</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Cancel 3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个方法均由业务编码实现；</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Try</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操作作为一阶段，负责资源的检查和预留。</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Confirm</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操作作为二阶段提交操作，执行真正的业务。</a:t>
            </a:r>
          </a:p>
          <a:p>
            <a:pPr marL="539997" indent="-539997">
              <a:lnSpc>
                <a:spcPct val="150000"/>
              </a:lnSpc>
              <a:buFont typeface="Wingdings" panose="05000000000000000000" pitchFamily="2" charset="2"/>
              <a:buChar char="l"/>
            </a:pPr>
            <a:r>
              <a:rPr lang="en-US" altLang="zh-CN" sz="3600" b="1" dirty="0">
                <a:solidFill>
                  <a:srgbClr val="788BA9"/>
                </a:solidFill>
                <a:latin typeface="微软雅黑" panose="020B0503020204020204" pitchFamily="34" charset="-122"/>
                <a:ea typeface="微软雅黑" panose="020B0503020204020204" pitchFamily="34" charset="-122"/>
                <a:cs typeface="+mn-ea"/>
              </a:rPr>
              <a:t>Cancel</a:t>
            </a:r>
            <a:r>
              <a:rPr lang="en-US" altLang="zh-CN" sz="3600" dirty="0">
                <a:solidFill>
                  <a:schemeClr val="bg1">
                    <a:lumMod val="50000"/>
                  </a:schemeClr>
                </a:solidFill>
                <a:latin typeface="微软雅黑" panose="020B0503020204020204" pitchFamily="34" charset="-122"/>
                <a:ea typeface="微软雅黑" panose="020B0503020204020204" pitchFamily="34" charset="-122"/>
                <a:cs typeface="+mn-ea"/>
              </a:rPr>
              <a:t> - </a:t>
            </a: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是预留资源的取消。</a:t>
            </a:r>
          </a:p>
        </p:txBody>
      </p:sp>
    </p:spTree>
    <p:extLst>
      <p:ext uri="{BB962C8B-B14F-4D97-AF65-F5344CB8AC3E}">
        <p14:creationId xmlns:p14="http://schemas.microsoft.com/office/powerpoint/2010/main" val="52331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B035E5D7-CBA9-45E6-8FE8-4CD1B6800EAD}"/>
              </a:ext>
            </a:extLst>
          </p:cNvPr>
          <p:cNvGrpSpPr/>
          <p:nvPr/>
        </p:nvGrpSpPr>
        <p:grpSpPr>
          <a:xfrm>
            <a:off x="6188904" y="2238795"/>
            <a:ext cx="10661580" cy="8631344"/>
            <a:chOff x="488768" y="3579820"/>
            <a:chExt cx="10796165" cy="8631344"/>
          </a:xfrm>
        </p:grpSpPr>
        <p:grpSp>
          <p:nvGrpSpPr>
            <p:cNvPr id="5" name="组合 4">
              <a:extLst>
                <a:ext uri="{FF2B5EF4-FFF2-40B4-BE49-F238E27FC236}">
                  <a16:creationId xmlns:a16="http://schemas.microsoft.com/office/drawing/2014/main" id="{8CE1E36F-78AC-4CD9-BA3B-0AA93B7B58DB}"/>
                </a:ext>
              </a:extLst>
            </p:cNvPr>
            <p:cNvGrpSpPr/>
            <p:nvPr/>
          </p:nvGrpSpPr>
          <p:grpSpPr>
            <a:xfrm>
              <a:off x="1887298" y="8017439"/>
              <a:ext cx="2749308" cy="1943760"/>
              <a:chOff x="9121366" y="4356100"/>
              <a:chExt cx="2890525" cy="2083509"/>
            </a:xfrm>
          </p:grpSpPr>
          <p:sp>
            <p:nvSpPr>
              <p:cNvPr id="22" name="矩形: 圆角 21">
                <a:extLst>
                  <a:ext uri="{FF2B5EF4-FFF2-40B4-BE49-F238E27FC236}">
                    <a16:creationId xmlns:a16="http://schemas.microsoft.com/office/drawing/2014/main" id="{BAA1B2A9-8A86-4D83-A662-DCE2583658BE}"/>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548B71BB-66FE-4EB6-BC2C-6C16F7134DA3}"/>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3" name="文本框 2">
                <a:extLst>
                  <a:ext uri="{FF2B5EF4-FFF2-40B4-BE49-F238E27FC236}">
                    <a16:creationId xmlns:a16="http://schemas.microsoft.com/office/drawing/2014/main" id="{18392A62-56E2-4294-8C41-A8FA87017156}"/>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192.168.0.1</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sp>
          <p:nvSpPr>
            <p:cNvPr id="42" name="矩形: 圆角 41">
              <a:extLst>
                <a:ext uri="{FF2B5EF4-FFF2-40B4-BE49-F238E27FC236}">
                  <a16:creationId xmlns:a16="http://schemas.microsoft.com/office/drawing/2014/main" id="{F0DFAFA5-18D5-433C-A93A-D4C5A5C8C9FB}"/>
                </a:ext>
              </a:extLst>
            </p:cNvPr>
            <p:cNvSpPr/>
            <p:nvPr/>
          </p:nvSpPr>
          <p:spPr>
            <a:xfrm>
              <a:off x="2175913" y="10731481"/>
              <a:ext cx="2049079"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43" name="矩形: 圆角 42">
              <a:extLst>
                <a:ext uri="{FF2B5EF4-FFF2-40B4-BE49-F238E27FC236}">
                  <a16:creationId xmlns:a16="http://schemas.microsoft.com/office/drawing/2014/main" id="{49C6E7C8-E0CA-499E-B815-25303027991F}"/>
                </a:ext>
              </a:extLst>
            </p:cNvPr>
            <p:cNvSpPr/>
            <p:nvPr/>
          </p:nvSpPr>
          <p:spPr>
            <a:xfrm>
              <a:off x="8543762" y="10726671"/>
              <a:ext cx="2049079"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数据库服务</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en-US" altLang="zh-CN" sz="2400" b="1" dirty="0">
                  <a:solidFill>
                    <a:srgbClr val="20497D"/>
                  </a:solidFill>
                  <a:latin typeface="微软雅黑" panose="020B0503020204020204" pitchFamily="34" charset="-122"/>
                  <a:ea typeface="微软雅黑" panose="020B0503020204020204" pitchFamily="34" charset="-122"/>
                </a:rPr>
                <a:t>(</a:t>
              </a:r>
              <a:r>
                <a:rPr lang="en-US" altLang="zh-CN" sz="2400" b="1" dirty="0" err="1">
                  <a:solidFill>
                    <a:srgbClr val="20497D"/>
                  </a:solidFill>
                  <a:latin typeface="微软雅黑" panose="020B0503020204020204" pitchFamily="34" charset="-122"/>
                  <a:ea typeface="微软雅黑" panose="020B0503020204020204" pitchFamily="34" charset="-122"/>
                </a:rPr>
                <a:t>Mysql</a:t>
              </a:r>
              <a:r>
                <a:rPr lang="en-US" altLang="zh-CN" sz="2400" b="1" dirty="0">
                  <a:solidFill>
                    <a:srgbClr val="20497D"/>
                  </a:solidFill>
                  <a:latin typeface="微软雅黑" panose="020B0503020204020204" pitchFamily="34" charset="-122"/>
                  <a:ea typeface="微软雅黑" panose="020B0503020204020204" pitchFamily="34" charset="-122"/>
                </a:rPr>
                <a:t>)</a:t>
              </a:r>
            </a:p>
          </p:txBody>
        </p:sp>
        <p:grpSp>
          <p:nvGrpSpPr>
            <p:cNvPr id="44" name="组合 43">
              <a:extLst>
                <a:ext uri="{FF2B5EF4-FFF2-40B4-BE49-F238E27FC236}">
                  <a16:creationId xmlns:a16="http://schemas.microsoft.com/office/drawing/2014/main" id="{818EEC86-2979-43D5-B943-4F6DCD949E68}"/>
                </a:ext>
              </a:extLst>
            </p:cNvPr>
            <p:cNvGrpSpPr/>
            <p:nvPr/>
          </p:nvGrpSpPr>
          <p:grpSpPr>
            <a:xfrm>
              <a:off x="5006658" y="8017439"/>
              <a:ext cx="2749308" cy="1943760"/>
              <a:chOff x="9121366" y="4356100"/>
              <a:chExt cx="2890525" cy="2083509"/>
            </a:xfrm>
          </p:grpSpPr>
          <p:sp>
            <p:nvSpPr>
              <p:cNvPr id="45" name="矩形: 圆角 44">
                <a:extLst>
                  <a:ext uri="{FF2B5EF4-FFF2-40B4-BE49-F238E27FC236}">
                    <a16:creationId xmlns:a16="http://schemas.microsoft.com/office/drawing/2014/main" id="{5FB74B6B-1429-4D43-A6EE-5814919345EB}"/>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6FEE17C-7FB5-4539-9FAC-682291648E64}"/>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47" name="文本框 46">
                <a:extLst>
                  <a:ext uri="{FF2B5EF4-FFF2-40B4-BE49-F238E27FC236}">
                    <a16:creationId xmlns:a16="http://schemas.microsoft.com/office/drawing/2014/main" id="{46F996A9-09F7-4F3E-920E-667407988AFB}"/>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192.168.0.2</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48" name="组合 47">
              <a:extLst>
                <a:ext uri="{FF2B5EF4-FFF2-40B4-BE49-F238E27FC236}">
                  <a16:creationId xmlns:a16="http://schemas.microsoft.com/office/drawing/2014/main" id="{09970C5C-DF02-440F-AE1B-C92C410A06E3}"/>
                </a:ext>
              </a:extLst>
            </p:cNvPr>
            <p:cNvGrpSpPr/>
            <p:nvPr/>
          </p:nvGrpSpPr>
          <p:grpSpPr>
            <a:xfrm>
              <a:off x="8126018" y="8017439"/>
              <a:ext cx="2749308" cy="1943760"/>
              <a:chOff x="9121366" y="4356100"/>
              <a:chExt cx="2890525" cy="2083509"/>
            </a:xfrm>
          </p:grpSpPr>
          <p:sp>
            <p:nvSpPr>
              <p:cNvPr id="49" name="矩形: 圆角 48">
                <a:extLst>
                  <a:ext uri="{FF2B5EF4-FFF2-40B4-BE49-F238E27FC236}">
                    <a16:creationId xmlns:a16="http://schemas.microsoft.com/office/drawing/2014/main" id="{F8313FEC-A19E-436C-9953-FA86882940CF}"/>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7C41EE57-CE30-4A05-B999-EEF8CEAB9F8A}"/>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51" name="文本框 50">
                <a:extLst>
                  <a:ext uri="{FF2B5EF4-FFF2-40B4-BE49-F238E27FC236}">
                    <a16:creationId xmlns:a16="http://schemas.microsoft.com/office/drawing/2014/main" id="{85F6A102-CC5D-459B-93A2-AF34DC2910CA}"/>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192.168.0.3</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7" name="组合 6">
              <a:extLst>
                <a:ext uri="{FF2B5EF4-FFF2-40B4-BE49-F238E27FC236}">
                  <a16:creationId xmlns:a16="http://schemas.microsoft.com/office/drawing/2014/main" id="{5F662CBB-C7A7-4F1B-AF7E-9A475CAFB39D}"/>
                </a:ext>
              </a:extLst>
            </p:cNvPr>
            <p:cNvGrpSpPr/>
            <p:nvPr/>
          </p:nvGrpSpPr>
          <p:grpSpPr>
            <a:xfrm>
              <a:off x="5138490" y="10731481"/>
              <a:ext cx="2338988" cy="1190740"/>
              <a:chOff x="9509910" y="7622139"/>
              <a:chExt cx="2459129" cy="1276350"/>
            </a:xfrm>
          </p:grpSpPr>
          <p:sp>
            <p:nvSpPr>
              <p:cNvPr id="52" name="矩形: 圆角 51">
                <a:extLst>
                  <a:ext uri="{FF2B5EF4-FFF2-40B4-BE49-F238E27FC236}">
                    <a16:creationId xmlns:a16="http://schemas.microsoft.com/office/drawing/2014/main" id="{71A8506D-9B9E-40BC-BE6E-D20C5DB3E3E1}"/>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53" name="矩形: 圆角 52">
                <a:extLst>
                  <a:ext uri="{FF2B5EF4-FFF2-40B4-BE49-F238E27FC236}">
                    <a16:creationId xmlns:a16="http://schemas.microsoft.com/office/drawing/2014/main" id="{35C44780-590B-427A-BD25-17E51CCD576F}"/>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54" name="矩形: 圆角 53">
                <a:extLst>
                  <a:ext uri="{FF2B5EF4-FFF2-40B4-BE49-F238E27FC236}">
                    <a16:creationId xmlns:a16="http://schemas.microsoft.com/office/drawing/2014/main" id="{DD7CF59B-8DBD-4D0F-9DE2-18C7C29FE845}"/>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68" name="矩形: 圆角 67">
              <a:extLst>
                <a:ext uri="{FF2B5EF4-FFF2-40B4-BE49-F238E27FC236}">
                  <a16:creationId xmlns:a16="http://schemas.microsoft.com/office/drawing/2014/main" id="{BB2E3DA2-4D78-4A15-8B7C-FBDD9833DFC8}"/>
                </a:ext>
              </a:extLst>
            </p:cNvPr>
            <p:cNvSpPr/>
            <p:nvPr/>
          </p:nvSpPr>
          <p:spPr>
            <a:xfrm>
              <a:off x="2433070" y="4190301"/>
              <a:ext cx="2049079"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69" name="矩形: 圆角 68">
              <a:extLst>
                <a:ext uri="{FF2B5EF4-FFF2-40B4-BE49-F238E27FC236}">
                  <a16:creationId xmlns:a16="http://schemas.microsoft.com/office/drawing/2014/main" id="{C45A223C-B7B3-4204-98BA-A8CA1BA2303E}"/>
                </a:ext>
              </a:extLst>
            </p:cNvPr>
            <p:cNvSpPr/>
            <p:nvPr/>
          </p:nvSpPr>
          <p:spPr>
            <a:xfrm>
              <a:off x="8127103" y="4190301"/>
              <a:ext cx="2049079"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0" name="直接箭头连接符 69">
              <a:extLst>
                <a:ext uri="{FF2B5EF4-FFF2-40B4-BE49-F238E27FC236}">
                  <a16:creationId xmlns:a16="http://schemas.microsoft.com/office/drawing/2014/main" id="{6999A03A-CDDE-4D65-B797-4FC221973871}"/>
                </a:ext>
              </a:extLst>
            </p:cNvPr>
            <p:cNvCxnSpPr>
              <a:cxnSpLocks/>
            </p:cNvCxnSpPr>
            <p:nvPr/>
          </p:nvCxnSpPr>
          <p:spPr>
            <a:xfrm>
              <a:off x="4482149" y="4390268"/>
              <a:ext cx="3644954"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D6A5E8B6-0359-469F-8CDE-CE0C94EE3E84}"/>
                </a:ext>
              </a:extLst>
            </p:cNvPr>
            <p:cNvCxnSpPr>
              <a:cxnSpLocks/>
            </p:cNvCxnSpPr>
            <p:nvPr/>
          </p:nvCxnSpPr>
          <p:spPr>
            <a:xfrm flipH="1">
              <a:off x="4482150" y="4980197"/>
              <a:ext cx="3644953"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5560BB74-407A-4466-88BC-97A9C97055D4}"/>
                </a:ext>
              </a:extLst>
            </p:cNvPr>
            <p:cNvSpPr/>
            <p:nvPr/>
          </p:nvSpPr>
          <p:spPr>
            <a:xfrm>
              <a:off x="4969938" y="3867558"/>
              <a:ext cx="2433680"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8B9765B7-CB3E-4F61-B3B5-1C457476652F}"/>
                </a:ext>
              </a:extLst>
            </p:cNvPr>
            <p:cNvSpPr/>
            <p:nvPr/>
          </p:nvSpPr>
          <p:spPr>
            <a:xfrm>
              <a:off x="5288247" y="5079078"/>
              <a:ext cx="2151550"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94" name="组合 93">
              <a:extLst>
                <a:ext uri="{FF2B5EF4-FFF2-40B4-BE49-F238E27FC236}">
                  <a16:creationId xmlns:a16="http://schemas.microsoft.com/office/drawing/2014/main" id="{46B2935A-9165-41FE-92EC-2BB9530283DD}"/>
                </a:ext>
              </a:extLst>
            </p:cNvPr>
            <p:cNvGrpSpPr/>
            <p:nvPr/>
          </p:nvGrpSpPr>
          <p:grpSpPr>
            <a:xfrm>
              <a:off x="488768" y="10196044"/>
              <a:ext cx="10796165" cy="2015120"/>
              <a:chOff x="723529" y="10316635"/>
              <a:chExt cx="11350707" cy="2160000"/>
            </a:xfrm>
          </p:grpSpPr>
          <p:sp>
            <p:nvSpPr>
              <p:cNvPr id="80" name="矩形 79">
                <a:extLst>
                  <a:ext uri="{FF2B5EF4-FFF2-40B4-BE49-F238E27FC236}">
                    <a16:creationId xmlns:a16="http://schemas.microsoft.com/office/drawing/2014/main" id="{507FA102-62C2-400C-A82C-00B531F08887}"/>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414D54C9-64FE-4FA4-8B90-02CDA0F6E795}"/>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CE1CDBFF-8FC5-4F2B-97A9-D76A4BAEDD93}"/>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95" name="组合 94">
              <a:extLst>
                <a:ext uri="{FF2B5EF4-FFF2-40B4-BE49-F238E27FC236}">
                  <a16:creationId xmlns:a16="http://schemas.microsoft.com/office/drawing/2014/main" id="{517EF25E-36BA-4410-93D4-38DCC9E5F9E1}"/>
                </a:ext>
              </a:extLst>
            </p:cNvPr>
            <p:cNvGrpSpPr/>
            <p:nvPr/>
          </p:nvGrpSpPr>
          <p:grpSpPr>
            <a:xfrm>
              <a:off x="488768" y="7609983"/>
              <a:ext cx="10796165" cy="2586060"/>
              <a:chOff x="723529" y="10316635"/>
              <a:chExt cx="11350707" cy="2160000"/>
            </a:xfrm>
          </p:grpSpPr>
          <p:sp>
            <p:nvSpPr>
              <p:cNvPr id="96" name="矩形 95">
                <a:extLst>
                  <a:ext uri="{FF2B5EF4-FFF2-40B4-BE49-F238E27FC236}">
                    <a16:creationId xmlns:a16="http://schemas.microsoft.com/office/drawing/2014/main" id="{A985A0A4-5D61-4C95-A148-7DFFA165344D}"/>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FE7C740B-9F11-453C-95FE-234C63F22CBE}"/>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id="{43240169-8AAD-416A-A4EC-2563BD69AC42}"/>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55" name="组合 54">
              <a:extLst>
                <a:ext uri="{FF2B5EF4-FFF2-40B4-BE49-F238E27FC236}">
                  <a16:creationId xmlns:a16="http://schemas.microsoft.com/office/drawing/2014/main" id="{E476E246-A59D-4283-BEAB-8AB4DAC49816}"/>
                </a:ext>
              </a:extLst>
            </p:cNvPr>
            <p:cNvGrpSpPr/>
            <p:nvPr/>
          </p:nvGrpSpPr>
          <p:grpSpPr>
            <a:xfrm>
              <a:off x="488768" y="5634558"/>
              <a:ext cx="10796165" cy="1981764"/>
              <a:chOff x="723529" y="10316635"/>
              <a:chExt cx="11350707" cy="2160000"/>
            </a:xfrm>
          </p:grpSpPr>
          <p:sp>
            <p:nvSpPr>
              <p:cNvPr id="56" name="矩形 55">
                <a:extLst>
                  <a:ext uri="{FF2B5EF4-FFF2-40B4-BE49-F238E27FC236}">
                    <a16:creationId xmlns:a16="http://schemas.microsoft.com/office/drawing/2014/main" id="{CF1F4CEC-CC56-4877-8882-727A0718A065}"/>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5E74C577-6F86-4C3D-80DA-6AEDABC3E09C}"/>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1917F62-F16F-4DA3-9F06-B94BB539226D}"/>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59" name="组合 58">
              <a:extLst>
                <a:ext uri="{FF2B5EF4-FFF2-40B4-BE49-F238E27FC236}">
                  <a16:creationId xmlns:a16="http://schemas.microsoft.com/office/drawing/2014/main" id="{DCF219A9-9DCC-4117-8416-DB495F86209B}"/>
                </a:ext>
              </a:extLst>
            </p:cNvPr>
            <p:cNvGrpSpPr/>
            <p:nvPr/>
          </p:nvGrpSpPr>
          <p:grpSpPr>
            <a:xfrm>
              <a:off x="5042885" y="6063175"/>
              <a:ext cx="2338988" cy="1190740"/>
              <a:chOff x="9509910" y="7622139"/>
              <a:chExt cx="2459129" cy="1276350"/>
            </a:xfrm>
            <a:solidFill>
              <a:srgbClr val="F19B97"/>
            </a:solidFill>
          </p:grpSpPr>
          <p:sp>
            <p:nvSpPr>
              <p:cNvPr id="60" name="矩形: 圆角 59">
                <a:extLst>
                  <a:ext uri="{FF2B5EF4-FFF2-40B4-BE49-F238E27FC236}">
                    <a16:creationId xmlns:a16="http://schemas.microsoft.com/office/drawing/2014/main" id="{B7978BC1-7AD5-4A39-8E5F-671AC4FB7E4B}"/>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61" name="矩形: 圆角 60">
                <a:extLst>
                  <a:ext uri="{FF2B5EF4-FFF2-40B4-BE49-F238E27FC236}">
                    <a16:creationId xmlns:a16="http://schemas.microsoft.com/office/drawing/2014/main" id="{9F5886FB-3600-4859-8B23-F50EDB784C0C}"/>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63" name="矩形: 圆角 62">
                <a:extLst>
                  <a:ext uri="{FF2B5EF4-FFF2-40B4-BE49-F238E27FC236}">
                    <a16:creationId xmlns:a16="http://schemas.microsoft.com/office/drawing/2014/main" id="{6B1E2DE5-60C4-4D6D-855F-6AC8109B48F0}"/>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4" name="直接箭头连接符 3">
              <a:extLst>
                <a:ext uri="{FF2B5EF4-FFF2-40B4-BE49-F238E27FC236}">
                  <a16:creationId xmlns:a16="http://schemas.microsoft.com/office/drawing/2014/main" id="{A9F0B618-36E6-4375-9634-48715A7E921D}"/>
                </a:ext>
              </a:extLst>
            </p:cNvPr>
            <p:cNvCxnSpPr>
              <a:cxnSpLocks/>
              <a:stCxn id="63" idx="2"/>
              <a:endCxn id="22" idx="0"/>
            </p:cNvCxnSpPr>
            <p:nvPr/>
          </p:nvCxnSpPr>
          <p:spPr>
            <a:xfrm flipH="1">
              <a:off x="3261952" y="7253915"/>
              <a:ext cx="3095382"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ADBD0B0-20A6-46A4-B5CE-6045FB663B78}"/>
                </a:ext>
              </a:extLst>
            </p:cNvPr>
            <p:cNvCxnSpPr>
              <a:stCxn id="63" idx="2"/>
              <a:endCxn id="45" idx="0"/>
            </p:cNvCxnSpPr>
            <p:nvPr/>
          </p:nvCxnSpPr>
          <p:spPr>
            <a:xfrm>
              <a:off x="6357334" y="7253915"/>
              <a:ext cx="23978"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D70B255-5C04-4A02-A797-222447039155}"/>
                </a:ext>
              </a:extLst>
            </p:cNvPr>
            <p:cNvCxnSpPr>
              <a:stCxn id="63" idx="2"/>
              <a:endCxn id="49" idx="0"/>
            </p:cNvCxnSpPr>
            <p:nvPr/>
          </p:nvCxnSpPr>
          <p:spPr>
            <a:xfrm>
              <a:off x="6357334" y="7253915"/>
              <a:ext cx="3143338"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AD840ABC-ED06-4024-8B5B-ABE03725DDE3}"/>
                </a:ext>
              </a:extLst>
            </p:cNvPr>
            <p:cNvGrpSpPr/>
            <p:nvPr/>
          </p:nvGrpSpPr>
          <p:grpSpPr>
            <a:xfrm>
              <a:off x="488768" y="3579820"/>
              <a:ext cx="10796165" cy="2058922"/>
              <a:chOff x="723529" y="10331862"/>
              <a:chExt cx="11350707" cy="2160000"/>
            </a:xfrm>
          </p:grpSpPr>
          <p:sp>
            <p:nvSpPr>
              <p:cNvPr id="65" name="矩形 64">
                <a:extLst>
                  <a:ext uri="{FF2B5EF4-FFF2-40B4-BE49-F238E27FC236}">
                    <a16:creationId xmlns:a16="http://schemas.microsoft.com/office/drawing/2014/main" id="{AE17E37E-F412-40E1-8A40-5B7587F0183F}"/>
                  </a:ext>
                </a:extLst>
              </p:cNvPr>
              <p:cNvSpPr/>
              <p:nvPr/>
            </p:nvSpPr>
            <p:spPr>
              <a:xfrm>
                <a:off x="1880007" y="10331862"/>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1B06F1DE-81C6-456F-BC35-146BD1F1C638}"/>
                  </a:ext>
                </a:extLst>
              </p:cNvPr>
              <p:cNvSpPr/>
              <p:nvPr/>
            </p:nvSpPr>
            <p:spPr>
              <a:xfrm>
                <a:off x="723529" y="10331862"/>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D3C2ED1E-E6C9-4D34-876C-8B8B6F85CE1F}"/>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12" name="直接箭头连接符 11">
              <a:extLst>
                <a:ext uri="{FF2B5EF4-FFF2-40B4-BE49-F238E27FC236}">
                  <a16:creationId xmlns:a16="http://schemas.microsoft.com/office/drawing/2014/main" id="{91B35910-3555-4053-ADA6-B262EDFEBC7D}"/>
                </a:ext>
              </a:extLst>
            </p:cNvPr>
            <p:cNvCxnSpPr>
              <a:cxnSpLocks/>
              <a:stCxn id="68" idx="2"/>
              <a:endCxn id="60" idx="0"/>
            </p:cNvCxnSpPr>
            <p:nvPr/>
          </p:nvCxnSpPr>
          <p:spPr>
            <a:xfrm>
              <a:off x="3457610" y="5096685"/>
              <a:ext cx="2609815" cy="96649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9" name="箭头: 右 78">
              <a:extLst>
                <a:ext uri="{FF2B5EF4-FFF2-40B4-BE49-F238E27FC236}">
                  <a16:creationId xmlns:a16="http://schemas.microsoft.com/office/drawing/2014/main" id="{AE9E2B47-877F-4256-8A40-38528EF7715D}"/>
                </a:ext>
              </a:extLst>
            </p:cNvPr>
            <p:cNvSpPr/>
            <p:nvPr/>
          </p:nvSpPr>
          <p:spPr>
            <a:xfrm rot="16200000" flipH="1">
              <a:off x="6072808"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81" name="箭头: 右 80">
              <a:extLst>
                <a:ext uri="{FF2B5EF4-FFF2-40B4-BE49-F238E27FC236}">
                  <a16:creationId xmlns:a16="http://schemas.microsoft.com/office/drawing/2014/main" id="{8C11401C-90A9-4838-882F-7C41CC38E771}"/>
                </a:ext>
              </a:extLst>
            </p:cNvPr>
            <p:cNvSpPr/>
            <p:nvPr/>
          </p:nvSpPr>
          <p:spPr>
            <a:xfrm rot="16200000" flipH="1">
              <a:off x="2970737"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82" name="箭头: 右 81">
              <a:extLst>
                <a:ext uri="{FF2B5EF4-FFF2-40B4-BE49-F238E27FC236}">
                  <a16:creationId xmlns:a16="http://schemas.microsoft.com/office/drawing/2014/main" id="{D151A339-1978-40DC-BC13-D5A0C9336F27}"/>
                </a:ext>
              </a:extLst>
            </p:cNvPr>
            <p:cNvSpPr/>
            <p:nvPr/>
          </p:nvSpPr>
          <p:spPr>
            <a:xfrm rot="16200000" flipH="1">
              <a:off x="9209457" y="10018437"/>
              <a:ext cx="582426" cy="630060"/>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sp>
        <p:nvSpPr>
          <p:cNvPr id="203" name="文本框 202">
            <a:extLst>
              <a:ext uri="{FF2B5EF4-FFF2-40B4-BE49-F238E27FC236}">
                <a16:creationId xmlns:a16="http://schemas.microsoft.com/office/drawing/2014/main" id="{2F183096-C09F-4CB6-969E-08DA41066B85}"/>
              </a:ext>
            </a:extLst>
          </p:cNvPr>
          <p:cNvSpPr txBox="1"/>
          <p:nvPr/>
        </p:nvSpPr>
        <p:spPr>
          <a:xfrm>
            <a:off x="10078649" y="11258811"/>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负载均衡</a:t>
            </a:r>
          </a:p>
        </p:txBody>
      </p:sp>
    </p:spTree>
    <p:extLst>
      <p:ext uri="{BB962C8B-B14F-4D97-AF65-F5344CB8AC3E}">
        <p14:creationId xmlns:p14="http://schemas.microsoft.com/office/powerpoint/2010/main" val="34345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补偿事务（</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TCC</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p>
        </p:txBody>
      </p:sp>
      <p:sp>
        <p:nvSpPr>
          <p:cNvPr id="13" name="文本框 12">
            <a:extLst>
              <a:ext uri="{FF2B5EF4-FFF2-40B4-BE49-F238E27FC236}">
                <a16:creationId xmlns:a16="http://schemas.microsoft.com/office/drawing/2014/main" id="{8BF33EC2-CEBE-4875-AE00-D1CEC6675681}"/>
              </a:ext>
            </a:extLst>
          </p:cNvPr>
          <p:cNvSpPr txBox="1"/>
          <p:nvPr/>
        </p:nvSpPr>
        <p:spPr>
          <a:xfrm>
            <a:off x="1976730" y="2905881"/>
            <a:ext cx="19045404" cy="829355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事务机制相对于传统事务机制（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X/Open XA</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事务机制相比于上面介绍的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事务机制，有以下优点</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性能提升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具体业务来实现控制资源锁的粒度变小，不会锁定整个资源。</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数据最终一致性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基于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的幂等性，保证事务最终完成确认或者取消，保证数据的一致性。</a:t>
            </a:r>
          </a:p>
          <a:p>
            <a:pPr marL="539997" indent="-539997">
              <a:lnSpc>
                <a:spcPct val="150000"/>
              </a:lnSpc>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可靠性</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解决了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XA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协议的协调者单点故障问题，由主业务方发起并控制整个业务活动，业务活动管理器也变成多点，引入集群。</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缺点：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Try</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Confirm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Cancel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操作功能要按具体业务来实现，业务耦合度较高，提高了开发成本。</a:t>
            </a:r>
          </a:p>
        </p:txBody>
      </p:sp>
    </p:spTree>
    <p:extLst>
      <p:ext uri="{BB962C8B-B14F-4D97-AF65-F5344CB8AC3E}">
        <p14:creationId xmlns:p14="http://schemas.microsoft.com/office/powerpoint/2010/main" val="15345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SAGA</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200" name="Picture 8" descr="Saga模式示意图">
            <a:extLst>
              <a:ext uri="{FF2B5EF4-FFF2-40B4-BE49-F238E27FC236}">
                <a16:creationId xmlns:a16="http://schemas.microsoft.com/office/drawing/2014/main" id="{3E0EC0D4-17C7-4B24-8F8A-FC55C067D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4" y="2948895"/>
            <a:ext cx="8009787" cy="7991788"/>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39FAA9F3-6253-4F8F-8FA7-6176A57887FB}"/>
              </a:ext>
            </a:extLst>
          </p:cNvPr>
          <p:cNvSpPr txBox="1"/>
          <p:nvPr/>
        </p:nvSpPr>
        <p:spPr>
          <a:xfrm>
            <a:off x="9338305" y="2585324"/>
            <a:ext cx="12739065" cy="10140212"/>
          </a:xfrm>
          <a:prstGeom prst="rect">
            <a:avLst/>
          </a:prstGeom>
          <a:noFill/>
        </p:spPr>
        <p:txBody>
          <a:bodyPr wrap="square">
            <a:spAutoFit/>
          </a:bodyPr>
          <a:lstStyle/>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事务核心思想是将长事务拆分为多个本地短事务，由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事务协调器协调，如果正常结束那就正常完成，如果某个步骤失败，则根据相反顺序一次调用补偿操作。</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事务基本协议如下：</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事务由一系列幂等的有序子事务</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(sub-transaction)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组成。</a:t>
            </a:r>
          </a:p>
          <a:p>
            <a:pPr marL="539997" indent="-539997">
              <a:lnSpc>
                <a:spcPct val="150000"/>
              </a:lnSpc>
              <a:buFont typeface="Wingdings" panose="05000000000000000000" pitchFamily="2" charset="2"/>
              <a:buChar char="l"/>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每个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都有对应的幂等补偿动作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Ci</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，补偿动作用于撤销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造成的结果。</a:t>
            </a:r>
          </a:p>
          <a:p>
            <a:pPr>
              <a:lnSpc>
                <a:spcPct val="150000"/>
              </a:lnSpc>
            </a:pP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可以看到，和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TCC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相比，</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Saga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没有“预留”动作，它的 </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Ti</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就是直接提交到库。</a:t>
            </a:r>
          </a:p>
        </p:txBody>
      </p:sp>
    </p:spTree>
    <p:extLst>
      <p:ext uri="{BB962C8B-B14F-4D97-AF65-F5344CB8AC3E}">
        <p14:creationId xmlns:p14="http://schemas.microsoft.com/office/powerpoint/2010/main" val="427048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分布式事务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小结</a:t>
            </a:r>
          </a:p>
        </p:txBody>
      </p:sp>
      <p:pic>
        <p:nvPicPr>
          <p:cNvPr id="4" name="图片 3">
            <a:extLst>
              <a:ext uri="{FF2B5EF4-FFF2-40B4-BE49-F238E27FC236}">
                <a16:creationId xmlns:a16="http://schemas.microsoft.com/office/drawing/2014/main" id="{A9DB55E9-5131-4CF4-9101-5FE867D01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640" y="3200537"/>
            <a:ext cx="17424557" cy="7670593"/>
          </a:xfrm>
          <a:prstGeom prst="rect">
            <a:avLst/>
          </a:prstGeom>
        </p:spPr>
      </p:pic>
    </p:spTree>
    <p:extLst>
      <p:ext uri="{BB962C8B-B14F-4D97-AF65-F5344CB8AC3E}">
        <p14:creationId xmlns:p14="http://schemas.microsoft.com/office/powerpoint/2010/main" val="1834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A6942995-F5E0-48A2-9DC8-F12E86DC1E89}"/>
              </a:ext>
            </a:extLst>
          </p:cNvPr>
          <p:cNvSpPr/>
          <p:nvPr/>
        </p:nvSpPr>
        <p:spPr>
          <a:xfrm>
            <a:off x="5697216" y="2655273"/>
            <a:ext cx="12085293" cy="1337622"/>
          </a:xfrm>
          <a:prstGeom prst="rect">
            <a:avLst/>
          </a:prstGeom>
          <a:noFill/>
        </p:spPr>
        <p:txBody>
          <a:bodyPr wrap="square" lIns="172795" tIns="86398" rIns="172795" bIns="86398">
            <a:spAutoFit/>
          </a:bodyPr>
          <a:lstStyle/>
          <a:p>
            <a:pPr algn="ctr"/>
            <a:r>
              <a:rPr lang="zh-CN" altLang="en-US" sz="3779" b="1" dirty="0">
                <a:solidFill>
                  <a:srgbClr val="D67A71"/>
                </a:solidFill>
                <a:latin typeface="微软雅黑" panose="020B0503020204020204" pitchFamily="34" charset="-122"/>
                <a:ea typeface="微软雅黑" panose="020B0503020204020204" pitchFamily="34" charset="-122"/>
                <a:cs typeface="+mn-ea"/>
              </a:rPr>
              <a:t>分布式的本质就是多进程协同完成工作。要协同，自然需要通信。那么，进程间有哪些通信方式呢？</a:t>
            </a:r>
          </a:p>
        </p:txBody>
      </p:sp>
      <p:sp>
        <p:nvSpPr>
          <p:cNvPr id="42" name="文本框 16">
            <a:extLst>
              <a:ext uri="{FF2B5EF4-FFF2-40B4-BE49-F238E27FC236}">
                <a16:creationId xmlns:a16="http://schemas.microsoft.com/office/drawing/2014/main" id="{BBF3FECE-B207-4D41-BAFF-CC99180CCF58}"/>
              </a:ext>
            </a:extLst>
          </p:cNvPr>
          <p:cNvSpPr txBox="1"/>
          <p:nvPr/>
        </p:nvSpPr>
        <p:spPr>
          <a:xfrm>
            <a:off x="14714891" y="5424712"/>
            <a:ext cx="7351122" cy="2389998"/>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RPC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是指不同机器中运行的进程之间的相互通信，某一机器上运行的进程在不知道底层通信细节的情况下，就像访问本地服务一样，去调用远程机器上的服务。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4" name="文本框 18">
            <a:extLst>
              <a:ext uri="{FF2B5EF4-FFF2-40B4-BE49-F238E27FC236}">
                <a16:creationId xmlns:a16="http://schemas.microsoft.com/office/drawing/2014/main" id="{204C9321-E86E-4F0B-ADFB-04A0420A901C}"/>
              </a:ext>
            </a:extLst>
          </p:cNvPr>
          <p:cNvSpPr txBox="1"/>
          <p:nvPr/>
        </p:nvSpPr>
        <p:spPr>
          <a:xfrm>
            <a:off x="12689109" y="8194088"/>
            <a:ext cx="8216622" cy="2290454"/>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是消费</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生产者模型的典型代表，一端往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中不断写入消息，而另一端则可以读取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MQ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中的消息。生产者和消费者都不用知道对方的存在。</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文本框 20">
            <a:extLst>
              <a:ext uri="{FF2B5EF4-FFF2-40B4-BE49-F238E27FC236}">
                <a16:creationId xmlns:a16="http://schemas.microsoft.com/office/drawing/2014/main" id="{7F6885B6-394F-4D62-BF69-56A5932A1895}"/>
              </a:ext>
            </a:extLst>
          </p:cNvPr>
          <p:cNvSpPr txBox="1"/>
          <p:nvPr/>
        </p:nvSpPr>
        <p:spPr>
          <a:xfrm>
            <a:off x="10541811" y="10648124"/>
            <a:ext cx="7207462" cy="2009130"/>
          </a:xfrm>
          <a:prstGeom prst="rect">
            <a:avLst/>
          </a:prstGeom>
          <a:noFill/>
        </p:spPr>
        <p:txBody>
          <a:bodyPr wrap="square" anchor="ctr">
            <a:noAutofit/>
          </a:bodyPr>
          <a:lstStyle/>
          <a:p>
            <a:pPr defTabSz="1724393">
              <a:spcBef>
                <a:spcPct val="20000"/>
              </a:spcBef>
              <a:defRPr/>
            </a:pP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RMI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是一个基于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环境的应用编程接口，能够让本地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虚拟机上运行的对象，像调用本地对象一样调用远程 </a:t>
            </a:r>
            <a:r>
              <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rPr>
              <a:t>Java </a:t>
            </a:r>
            <a:r>
              <a:rPr lang="zh-CN" altLang="en-US" sz="3024" dirty="0">
                <a:solidFill>
                  <a:schemeClr val="bg1">
                    <a:lumMod val="50000"/>
                  </a:schemeClr>
                </a:solidFill>
                <a:latin typeface="微软雅黑" panose="020B0503020204020204" pitchFamily="34" charset="-122"/>
                <a:ea typeface="微软雅黑" panose="020B0503020204020204" pitchFamily="34" charset="-122"/>
                <a:cs typeface="+mn-ea"/>
              </a:rPr>
              <a:t>虚拟机上的对象。</a:t>
            </a:r>
            <a:endParaRPr lang="en-US" altLang="zh-CN" sz="3024" dirty="0">
              <a:solidFill>
                <a:schemeClr val="bg1">
                  <a:lumMod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任意多边形: 形状 22">
            <a:extLst>
              <a:ext uri="{FF2B5EF4-FFF2-40B4-BE49-F238E27FC236}">
                <a16:creationId xmlns:a16="http://schemas.microsoft.com/office/drawing/2014/main" id="{C666CE07-58E5-4CFC-87DD-2FC535093B9F}"/>
              </a:ext>
            </a:extLst>
          </p:cNvPr>
          <p:cNvSpPr/>
          <p:nvPr/>
        </p:nvSpPr>
        <p:spPr>
          <a:xfrm>
            <a:off x="7" y="10639938"/>
            <a:ext cx="5677045"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rgbClr val="788BA9"/>
          </a:solidFill>
          <a:ln w="12700">
            <a:miter lim="400000"/>
          </a:ln>
        </p:spPr>
        <p:txBody>
          <a:bodyPr anchor="ctr"/>
          <a:lstStyle/>
          <a:p>
            <a:pPr algn="ctr"/>
            <a:endParaRPr sz="4535"/>
          </a:p>
        </p:txBody>
      </p:sp>
      <p:sp>
        <p:nvSpPr>
          <p:cNvPr id="24" name="任意多边形: 形状 23">
            <a:extLst>
              <a:ext uri="{FF2B5EF4-FFF2-40B4-BE49-F238E27FC236}">
                <a16:creationId xmlns:a16="http://schemas.microsoft.com/office/drawing/2014/main" id="{2A68C7CA-CA11-4ACB-8961-E2D2008A76A7}"/>
              </a:ext>
            </a:extLst>
          </p:cNvPr>
          <p:cNvSpPr/>
          <p:nvPr/>
        </p:nvSpPr>
        <p:spPr>
          <a:xfrm>
            <a:off x="3701968" y="9560049"/>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25" name="矩形 24">
            <a:extLst>
              <a:ext uri="{FF2B5EF4-FFF2-40B4-BE49-F238E27FC236}">
                <a16:creationId xmlns:a16="http://schemas.microsoft.com/office/drawing/2014/main" id="{8FDA9C60-438A-4BA6-9B12-44C733B2BE42}"/>
              </a:ext>
            </a:extLst>
          </p:cNvPr>
          <p:cNvSpPr/>
          <p:nvPr/>
        </p:nvSpPr>
        <p:spPr>
          <a:xfrm>
            <a:off x="6142657" y="10723329"/>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1</a:t>
            </a:r>
          </a:p>
        </p:txBody>
      </p:sp>
      <p:sp>
        <p:nvSpPr>
          <p:cNvPr id="27" name="椭圆 26">
            <a:extLst>
              <a:ext uri="{FF2B5EF4-FFF2-40B4-BE49-F238E27FC236}">
                <a16:creationId xmlns:a16="http://schemas.microsoft.com/office/drawing/2014/main" id="{F8835DEA-02AF-4481-AA6B-AA91366A57AE}"/>
              </a:ext>
            </a:extLst>
          </p:cNvPr>
          <p:cNvSpPr/>
          <p:nvPr/>
        </p:nvSpPr>
        <p:spPr>
          <a:xfrm flipH="1">
            <a:off x="2001750" y="10929956"/>
            <a:ext cx="1740039" cy="1740039"/>
          </a:xfrm>
          <a:prstGeom prst="ellipse">
            <a:avLst/>
          </a:prstGeom>
          <a:solidFill>
            <a:srgbClr val="FFFFFF"/>
          </a:solidFill>
          <a:ln w="12700">
            <a:miter lim="400000"/>
          </a:ln>
        </p:spPr>
        <p:txBody>
          <a:bodyPr anchor="ctr"/>
          <a:lstStyle/>
          <a:p>
            <a:pPr algn="ctr"/>
            <a:endParaRPr sz="4535"/>
          </a:p>
        </p:txBody>
      </p:sp>
      <p:sp>
        <p:nvSpPr>
          <p:cNvPr id="30" name="任意多边形: 形状 29">
            <a:extLst>
              <a:ext uri="{FF2B5EF4-FFF2-40B4-BE49-F238E27FC236}">
                <a16:creationId xmlns:a16="http://schemas.microsoft.com/office/drawing/2014/main" id="{2DEC46C6-9571-4789-884A-36AAF569EC02}"/>
              </a:ext>
            </a:extLst>
          </p:cNvPr>
          <p:cNvSpPr/>
          <p:nvPr/>
        </p:nvSpPr>
        <p:spPr>
          <a:xfrm>
            <a:off x="2289144" y="8326436"/>
            <a:ext cx="5670524"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rgbClr val="D67A71"/>
          </a:solidFill>
          <a:ln w="12700">
            <a:miter lim="400000"/>
          </a:ln>
        </p:spPr>
        <p:txBody>
          <a:bodyPr anchor="ctr"/>
          <a:lstStyle/>
          <a:p>
            <a:pPr algn="ctr"/>
            <a:endParaRPr sz="4535"/>
          </a:p>
        </p:txBody>
      </p:sp>
      <p:sp>
        <p:nvSpPr>
          <p:cNvPr id="31" name="任意多边形: 形状 30">
            <a:extLst>
              <a:ext uri="{FF2B5EF4-FFF2-40B4-BE49-F238E27FC236}">
                <a16:creationId xmlns:a16="http://schemas.microsoft.com/office/drawing/2014/main" id="{6891317C-74C8-4682-843F-C5AB5E6520E6}"/>
              </a:ext>
            </a:extLst>
          </p:cNvPr>
          <p:cNvSpPr/>
          <p:nvPr/>
        </p:nvSpPr>
        <p:spPr>
          <a:xfrm>
            <a:off x="6034651" y="7246546"/>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D67A71"/>
          </a:solidFill>
          <a:ln w="12700">
            <a:miter lim="400000"/>
          </a:ln>
        </p:spPr>
        <p:txBody>
          <a:bodyPr anchor="ctr"/>
          <a:lstStyle/>
          <a:p>
            <a:pPr algn="ctr"/>
            <a:endParaRPr sz="4535"/>
          </a:p>
        </p:txBody>
      </p:sp>
      <p:sp>
        <p:nvSpPr>
          <p:cNvPr id="32" name="矩形 31">
            <a:extLst>
              <a:ext uri="{FF2B5EF4-FFF2-40B4-BE49-F238E27FC236}">
                <a16:creationId xmlns:a16="http://schemas.microsoft.com/office/drawing/2014/main" id="{87AA6FED-D6C4-4D9B-84CB-679167FF8B34}"/>
              </a:ext>
            </a:extLst>
          </p:cNvPr>
          <p:cNvSpPr/>
          <p:nvPr/>
        </p:nvSpPr>
        <p:spPr>
          <a:xfrm>
            <a:off x="8762242" y="8440351"/>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2</a:t>
            </a:r>
          </a:p>
        </p:txBody>
      </p:sp>
      <p:sp>
        <p:nvSpPr>
          <p:cNvPr id="33" name="椭圆 32">
            <a:extLst>
              <a:ext uri="{FF2B5EF4-FFF2-40B4-BE49-F238E27FC236}">
                <a16:creationId xmlns:a16="http://schemas.microsoft.com/office/drawing/2014/main" id="{0981238A-8D76-4CA7-929B-3FAB7726FB14}"/>
              </a:ext>
            </a:extLst>
          </p:cNvPr>
          <p:cNvSpPr/>
          <p:nvPr/>
        </p:nvSpPr>
        <p:spPr>
          <a:xfrm flipH="1">
            <a:off x="4260676" y="8622741"/>
            <a:ext cx="1727468" cy="1727465"/>
          </a:xfrm>
          <a:prstGeom prst="ellipse">
            <a:avLst/>
          </a:prstGeom>
          <a:solidFill>
            <a:srgbClr val="FFFFFF"/>
          </a:solidFill>
          <a:ln w="12700">
            <a:miter lim="400000"/>
          </a:ln>
        </p:spPr>
        <p:txBody>
          <a:bodyPr anchor="ctr"/>
          <a:lstStyle/>
          <a:p>
            <a:pPr algn="ctr"/>
            <a:endParaRPr sz="4535" dirty="0"/>
          </a:p>
        </p:txBody>
      </p:sp>
      <p:sp>
        <p:nvSpPr>
          <p:cNvPr id="36" name="任意多边形: 形状 35">
            <a:extLst>
              <a:ext uri="{FF2B5EF4-FFF2-40B4-BE49-F238E27FC236}">
                <a16:creationId xmlns:a16="http://schemas.microsoft.com/office/drawing/2014/main" id="{12848922-A1BC-47F5-902F-E928D71A82C3}"/>
              </a:ext>
            </a:extLst>
          </p:cNvPr>
          <p:cNvSpPr/>
          <p:nvPr/>
        </p:nvSpPr>
        <p:spPr>
          <a:xfrm>
            <a:off x="4561863" y="6021852"/>
            <a:ext cx="5671507" cy="2320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rgbClr val="788BA9"/>
          </a:solidFill>
          <a:ln w="12700">
            <a:miter lim="400000"/>
          </a:ln>
        </p:spPr>
        <p:txBody>
          <a:bodyPr anchor="ctr"/>
          <a:lstStyle/>
          <a:p>
            <a:pPr algn="ctr"/>
            <a:endParaRPr sz="4535"/>
          </a:p>
        </p:txBody>
      </p:sp>
      <p:sp>
        <p:nvSpPr>
          <p:cNvPr id="37" name="任意多边形: 形状 36">
            <a:extLst>
              <a:ext uri="{FF2B5EF4-FFF2-40B4-BE49-F238E27FC236}">
                <a16:creationId xmlns:a16="http://schemas.microsoft.com/office/drawing/2014/main" id="{C61F382E-2F89-4824-86A5-2904AE77A923}"/>
              </a:ext>
            </a:extLst>
          </p:cNvPr>
          <p:cNvSpPr/>
          <p:nvPr/>
        </p:nvSpPr>
        <p:spPr>
          <a:xfrm>
            <a:off x="8358415" y="4941963"/>
            <a:ext cx="5705211" cy="3088548"/>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rgbClr val="788BA9"/>
          </a:solidFill>
          <a:ln w="12700">
            <a:miter lim="400000"/>
          </a:ln>
        </p:spPr>
        <p:txBody>
          <a:bodyPr anchor="ctr"/>
          <a:lstStyle/>
          <a:p>
            <a:pPr algn="ctr"/>
            <a:endParaRPr sz="4535"/>
          </a:p>
        </p:txBody>
      </p:sp>
      <p:sp>
        <p:nvSpPr>
          <p:cNvPr id="39" name="矩形 38">
            <a:extLst>
              <a:ext uri="{FF2B5EF4-FFF2-40B4-BE49-F238E27FC236}">
                <a16:creationId xmlns:a16="http://schemas.microsoft.com/office/drawing/2014/main" id="{C297F2E5-43DA-4DD1-805B-45049A6B2FBA}"/>
              </a:ext>
            </a:extLst>
          </p:cNvPr>
          <p:cNvSpPr/>
          <p:nvPr/>
        </p:nvSpPr>
        <p:spPr>
          <a:xfrm>
            <a:off x="11211661" y="6086258"/>
            <a:ext cx="1060229" cy="767271"/>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63999" tIns="63999" rIns="63999" bIns="63999" anchor="ctr">
            <a:normAutofit fontScale="62500" lnSpcReduction="20000"/>
          </a:bodyPr>
          <a:lstStyle/>
          <a:p>
            <a:pPr algn="ctr"/>
            <a:r>
              <a:rPr lang="en-US" altLang="zh-CN" sz="8063">
                <a:solidFill>
                  <a:schemeClr val="bg1"/>
                </a:solidFill>
                <a:latin typeface="Impact" panose="020B0806030902050204" pitchFamily="34" charset="0"/>
              </a:rPr>
              <a:t>3</a:t>
            </a:r>
            <a:endParaRPr lang="en-US" altLang="zh-CN" sz="8063" dirty="0">
              <a:solidFill>
                <a:schemeClr val="bg1"/>
              </a:solidFill>
              <a:latin typeface="Impact" panose="020B0806030902050204" pitchFamily="34" charset="0"/>
            </a:endParaRPr>
          </a:p>
        </p:txBody>
      </p:sp>
      <p:sp>
        <p:nvSpPr>
          <p:cNvPr id="40" name="椭圆 39">
            <a:extLst>
              <a:ext uri="{FF2B5EF4-FFF2-40B4-BE49-F238E27FC236}">
                <a16:creationId xmlns:a16="http://schemas.microsoft.com/office/drawing/2014/main" id="{DBD008F9-E2AF-4944-B6D3-0D39710D360C}"/>
              </a:ext>
            </a:extLst>
          </p:cNvPr>
          <p:cNvSpPr/>
          <p:nvPr/>
        </p:nvSpPr>
        <p:spPr>
          <a:xfrm flipH="1">
            <a:off x="6436120" y="6221758"/>
            <a:ext cx="1740039" cy="1740039"/>
          </a:xfrm>
          <a:prstGeom prst="ellipse">
            <a:avLst/>
          </a:prstGeom>
          <a:solidFill>
            <a:srgbClr val="FFFFFF"/>
          </a:solidFill>
          <a:ln w="12700">
            <a:miter lim="400000"/>
          </a:ln>
        </p:spPr>
        <p:txBody>
          <a:bodyPr anchor="ctr"/>
          <a:lstStyle/>
          <a:p>
            <a:pPr algn="ctr"/>
            <a:endParaRPr sz="4535"/>
          </a:p>
        </p:txBody>
      </p:sp>
      <p:sp>
        <p:nvSpPr>
          <p:cNvPr id="43" name="文本框 17">
            <a:extLst>
              <a:ext uri="{FF2B5EF4-FFF2-40B4-BE49-F238E27FC236}">
                <a16:creationId xmlns:a16="http://schemas.microsoft.com/office/drawing/2014/main" id="{45CC10AD-7D63-4E32-B274-751D298BDC87}"/>
              </a:ext>
            </a:extLst>
          </p:cNvPr>
          <p:cNvSpPr txBox="1"/>
          <p:nvPr/>
        </p:nvSpPr>
        <p:spPr>
          <a:xfrm>
            <a:off x="6621138" y="6619712"/>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RPC</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
        <p:nvSpPr>
          <p:cNvPr id="48" name="文本框 17">
            <a:extLst>
              <a:ext uri="{FF2B5EF4-FFF2-40B4-BE49-F238E27FC236}">
                <a16:creationId xmlns:a16="http://schemas.microsoft.com/office/drawing/2014/main" id="{2010FF0F-B043-489D-B147-A3CEFFAE9753}"/>
              </a:ext>
            </a:extLst>
          </p:cNvPr>
          <p:cNvSpPr txBox="1"/>
          <p:nvPr/>
        </p:nvSpPr>
        <p:spPr>
          <a:xfrm>
            <a:off x="4442121" y="9020707"/>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D67A71"/>
                </a:solidFill>
                <a:latin typeface="微软雅黑" panose="020B0503020204020204" pitchFamily="34" charset="-122"/>
                <a:ea typeface="微软雅黑" panose="020B0503020204020204" pitchFamily="34" charset="-122"/>
              </a:rPr>
              <a:t>MQ</a:t>
            </a:r>
            <a:endParaRPr lang="zh-CN" altLang="en-US" sz="6425" b="1" dirty="0">
              <a:solidFill>
                <a:srgbClr val="D67A71"/>
              </a:solidFill>
              <a:latin typeface="微软雅黑" panose="020B0503020204020204" pitchFamily="34" charset="-122"/>
              <a:ea typeface="微软雅黑" panose="020B0503020204020204" pitchFamily="34" charset="-122"/>
            </a:endParaRPr>
          </a:p>
        </p:txBody>
      </p:sp>
      <p:sp>
        <p:nvSpPr>
          <p:cNvPr id="49" name="文本框 17">
            <a:extLst>
              <a:ext uri="{FF2B5EF4-FFF2-40B4-BE49-F238E27FC236}">
                <a16:creationId xmlns:a16="http://schemas.microsoft.com/office/drawing/2014/main" id="{6D65713D-2553-4942-8880-9134852FB996}"/>
              </a:ext>
            </a:extLst>
          </p:cNvPr>
          <p:cNvSpPr txBox="1"/>
          <p:nvPr/>
        </p:nvSpPr>
        <p:spPr>
          <a:xfrm>
            <a:off x="2209400" y="11383814"/>
            <a:ext cx="1324736" cy="931529"/>
          </a:xfrm>
          <a:prstGeom prst="rect">
            <a:avLst/>
          </a:prstGeom>
          <a:noFill/>
        </p:spPr>
        <p:txBody>
          <a:bodyPr wrap="none" lIns="0" tIns="0" rIns="0" bIns="0" anchor="ctr">
            <a:noAutofit/>
          </a:bodyPr>
          <a:lstStyle/>
          <a:p>
            <a:pPr algn="ctr">
              <a:lnSpc>
                <a:spcPct val="120000"/>
              </a:lnSpc>
            </a:pPr>
            <a:r>
              <a:rPr lang="en-US" altLang="zh-CN" sz="6425" b="1" dirty="0">
                <a:solidFill>
                  <a:srgbClr val="788BA9"/>
                </a:solidFill>
                <a:latin typeface="微软雅黑" panose="020B0503020204020204" pitchFamily="34" charset="-122"/>
                <a:ea typeface="微软雅黑" panose="020B0503020204020204" pitchFamily="34" charset="-122"/>
              </a:rPr>
              <a:t>RMI</a:t>
            </a:r>
            <a:endParaRPr lang="zh-CN" altLang="en-US" sz="6425" b="1" dirty="0">
              <a:solidFill>
                <a:srgbClr val="788BA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48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2"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anim calcmode="lin" valueType="num">
                                      <p:cBhvr>
                                        <p:cTn id="24" dur="1000" fill="hold"/>
                                        <p:tgtEl>
                                          <p:spTgt spid="46"/>
                                        </p:tgtEl>
                                        <p:attrNameLst>
                                          <p:attrName>ppt_x</p:attrName>
                                        </p:attrNameLst>
                                      </p:cBhvr>
                                      <p:tavLst>
                                        <p:tav tm="0">
                                          <p:val>
                                            <p:strVal val="#ppt_x"/>
                                          </p:val>
                                        </p:tav>
                                        <p:tav tm="100000">
                                          <p:val>
                                            <p:strVal val="#ppt_x"/>
                                          </p:val>
                                        </p:tav>
                                      </p:tavLst>
                                    </p:anim>
                                    <p:anim calcmode="lin" valueType="num">
                                      <p:cBhvr>
                                        <p:cTn id="2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42" grpId="0"/>
      <p:bldP spid="44" grpId="0"/>
      <p:bldP spid="4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6" name="Picture 2" descr="img">
            <a:extLst>
              <a:ext uri="{FF2B5EF4-FFF2-40B4-BE49-F238E27FC236}">
                <a16:creationId xmlns:a16="http://schemas.microsoft.com/office/drawing/2014/main" id="{B550E4F5-AE72-4A11-9715-4D73DBDE9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722" y="6829607"/>
            <a:ext cx="16573944" cy="54377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F71441-0B71-40ED-850E-0C0747E83BED}"/>
              </a:ext>
            </a:extLst>
          </p:cNvPr>
          <p:cNvSpPr/>
          <p:nvPr/>
        </p:nvSpPr>
        <p:spPr>
          <a:xfrm>
            <a:off x="2036377" y="2069787"/>
            <a:ext cx="19653095" cy="5175969"/>
          </a:xfrm>
          <a:prstGeom prst="rect">
            <a:avLst/>
          </a:prstGeom>
        </p:spPr>
        <p:txBody>
          <a:bodyPr wrap="square">
            <a:spAutoFit/>
          </a:bodyPr>
          <a:lstStyle/>
          <a:p>
            <a:pPr>
              <a:lnSpc>
                <a:spcPct val="150000"/>
              </a:lnSpc>
            </a:pPr>
            <a:r>
              <a:rPr lang="zh-CN" altLang="en-US" sz="3200" b="1" dirty="0">
                <a:solidFill>
                  <a:srgbClr val="D67A71"/>
                </a:solidFill>
                <a:latin typeface="微软雅黑" panose="020B0503020204020204" pitchFamily="34" charset="-122"/>
                <a:ea typeface="微软雅黑" panose="020B0503020204020204" pitchFamily="34" charset="-122"/>
                <a:cs typeface="+mn-ea"/>
              </a:rPr>
              <a:t>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 的全称是 Remote Procedure Call，即远程过程调用。代表有：</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Dubbo</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gRPC</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3200" dirty="0" err="1">
                <a:solidFill>
                  <a:schemeClr val="bg1">
                    <a:lumMod val="50000"/>
                  </a:schemeClr>
                </a:solidFill>
                <a:latin typeface="微软雅黑" panose="020B0503020204020204" pitchFamily="34" charset="-122"/>
                <a:ea typeface="微软雅黑" panose="020B0503020204020204" pitchFamily="34" charset="-122"/>
                <a:cs typeface="+mn-ea"/>
              </a:rPr>
              <a:t>Thirft</a:t>
            </a:r>
            <a:r>
              <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等。</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的主要作用是：</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屏蔽远程调用跟本地调用的区别。</a:t>
            </a:r>
          </a:p>
          <a:p>
            <a:pPr marL="539997" indent="-539997">
              <a:lnSpc>
                <a:spcPct val="150000"/>
              </a:lnSpc>
              <a:buFont typeface="Wingdings" panose="05000000000000000000" pitchFamily="2" charset="2"/>
              <a:buChar char="l"/>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隐藏底层网络通信的复杂性。</a:t>
            </a:r>
            <a:endParaRPr lang="en-US" altLang="zh-CN" sz="3200" dirty="0">
              <a:solidFill>
                <a:schemeClr val="bg1">
                  <a:lumMod val="50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RPC 常用于业务系统之间的数据交互，需要保证其可靠性，所以 RPC 一般默认采用 TCP 来传输。</a:t>
            </a:r>
          </a:p>
          <a:p>
            <a:pPr>
              <a:lnSpc>
                <a:spcPct val="150000"/>
              </a:lnSpc>
            </a:pPr>
            <a:r>
              <a:rPr lang="zh-CN" altLang="en-US" sz="3200" dirty="0">
                <a:solidFill>
                  <a:schemeClr val="bg1">
                    <a:lumMod val="50000"/>
                  </a:schemeClr>
                </a:solidFill>
                <a:latin typeface="微软雅黑" panose="020B0503020204020204" pitchFamily="34" charset="-122"/>
                <a:ea typeface="微软雅黑" panose="020B0503020204020204" pitchFamily="34" charset="-122"/>
                <a:cs typeface="+mn-ea"/>
              </a:rPr>
              <a:t>网络传输的数据必须是二进制数据，但调用方请求的出入参数都是对象，所以必须要将其转换，这个过程叫序列化。</a:t>
            </a:r>
          </a:p>
        </p:txBody>
      </p:sp>
    </p:spTree>
    <p:extLst>
      <p:ext uri="{BB962C8B-B14F-4D97-AF65-F5344CB8AC3E}">
        <p14:creationId xmlns:p14="http://schemas.microsoft.com/office/powerpoint/2010/main" val="320360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RPC</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03F71441-0B71-40ED-850E-0C0747E83BED}"/>
              </a:ext>
            </a:extLst>
          </p:cNvPr>
          <p:cNvSpPr/>
          <p:nvPr/>
        </p:nvSpPr>
        <p:spPr>
          <a:xfrm>
            <a:off x="2616624" y="1847966"/>
            <a:ext cx="17944252" cy="10129311"/>
          </a:xfrm>
          <a:prstGeom prst="rect">
            <a:avLst/>
          </a:prstGeom>
        </p:spPr>
        <p:txBody>
          <a:bodyPr wrap="square">
            <a:spAutoFit/>
          </a:bodyPr>
          <a:lstStyle/>
          <a:p>
            <a:pPr>
              <a:lnSpc>
                <a:spcPct val="150000"/>
              </a:lnSpc>
            </a:pP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RPC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的技术核心：</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序列化</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：可以使用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JDK</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JSON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Hessian</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Thrift</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Protobuf</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 </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等序列化方式。</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网络传输</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：常见网络模型有 </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BIO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NIO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rPr>
              <a:t>AIO</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；常用网络传输框架有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Netty</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服务注册和发现</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：常用框架 </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ZooKeeper</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Etcd</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400" dirty="0" err="1">
                <a:solidFill>
                  <a:schemeClr val="bg1">
                    <a:lumMod val="50000"/>
                  </a:schemeClr>
                </a:solidFill>
                <a:latin typeface="微软雅黑" panose="020B0503020204020204" pitchFamily="34" charset="-122"/>
                <a:ea typeface="微软雅黑" panose="020B0503020204020204" pitchFamily="34" charset="-122"/>
                <a:cs typeface="+mn-ea"/>
              </a:rPr>
              <a:t>Nacos</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路由和负载均衡</a:t>
            </a:r>
            <a:endParaRPr lang="en-US" altLang="zh-CN" sz="4400" b="1" dirty="0">
              <a:solidFill>
                <a:srgbClr val="788BA9"/>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健康检查</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：使用频率适中的心跳去检测目标机器的健康状态。</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容错处理</a:t>
            </a:r>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：异常重试、超时机制、业务异常</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zh-CN" altLang="en-US" sz="4400" b="1" dirty="0">
                <a:solidFill>
                  <a:srgbClr val="788BA9"/>
                </a:solidFill>
                <a:latin typeface="微软雅黑" panose="020B0503020204020204" pitchFamily="34" charset="-122"/>
                <a:ea typeface="微软雅黑" panose="020B0503020204020204" pitchFamily="34" charset="-122"/>
                <a:cs typeface="+mn-ea"/>
              </a:rPr>
              <a:t>限流熔断</a:t>
            </a:r>
          </a:p>
        </p:txBody>
      </p:sp>
    </p:spTree>
    <p:extLst>
      <p:ext uri="{BB962C8B-B14F-4D97-AF65-F5344CB8AC3E}">
        <p14:creationId xmlns:p14="http://schemas.microsoft.com/office/powerpoint/2010/main" val="14468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 name="矩形 3">
            <a:extLst>
              <a:ext uri="{FF2B5EF4-FFF2-40B4-BE49-F238E27FC236}">
                <a16:creationId xmlns:a16="http://schemas.microsoft.com/office/drawing/2014/main" id="{C9CD7D57-1096-45E4-ACF5-72C97A1DC29C}"/>
              </a:ext>
            </a:extLst>
          </p:cNvPr>
          <p:cNvSpPr/>
          <p:nvPr/>
        </p:nvSpPr>
        <p:spPr>
          <a:xfrm>
            <a:off x="2469468" y="2119319"/>
            <a:ext cx="18100455" cy="8002191"/>
          </a:xfrm>
          <a:prstGeom prst="rect">
            <a:avLst/>
          </a:prstGeom>
        </p:spPr>
        <p:txBody>
          <a:bodyPr wrap="square">
            <a:spAutoFit/>
          </a:bodyPr>
          <a:lstStyle/>
          <a:p>
            <a:r>
              <a:rPr lang="zh-CN" altLang="en-US" sz="6425" b="1" dirty="0">
                <a:solidFill>
                  <a:srgbClr val="D67A71"/>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是消费-生产者模型的一个典型的代表，一端往消息队列中不断写入消息，而另一端则可以读取队列中的消息。消息发布者只管把消息发布到 MQ 中而不用管谁来取，消息使用者只管从 MQ 中取消息而不管是谁发布的。这样发布者和使用者都不用知道对方的存在。</a:t>
            </a:r>
            <a:endPar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MQ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代表产品有：</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Kafka</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RabbitMQ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err="1">
                <a:solidFill>
                  <a:schemeClr val="bg1">
                    <a:lumMod val="50000"/>
                  </a:schemeClr>
                </a:solidFill>
                <a:latin typeface="微软雅黑" panose="020B0503020204020204" pitchFamily="34" charset="-122"/>
                <a:ea typeface="微软雅黑" panose="020B0503020204020204" pitchFamily="34" charset="-122"/>
                <a:cs typeface="+mn-ea"/>
              </a:rPr>
              <a:t>RocketMQ</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6425" dirty="0">
                <a:solidFill>
                  <a:schemeClr val="bg1">
                    <a:lumMod val="50000"/>
                  </a:schemeClr>
                </a:solidFill>
                <a:latin typeface="微软雅黑" panose="020B0503020204020204" pitchFamily="34" charset="-122"/>
                <a:ea typeface="微软雅黑" panose="020B0503020204020204" pitchFamily="34" charset="-122"/>
                <a:cs typeface="+mn-ea"/>
              </a:rPr>
              <a:t>Pulsar </a:t>
            </a:r>
            <a:r>
              <a:rPr lang="zh-CN" altLang="en-US" sz="6425" dirty="0">
                <a:solidFill>
                  <a:schemeClr val="bg1">
                    <a:lumMod val="50000"/>
                  </a:schemeClr>
                </a:solidFill>
                <a:latin typeface="微软雅黑" panose="020B0503020204020204" pitchFamily="34" charset="-122"/>
                <a:ea typeface="微软雅黑" panose="020B0503020204020204" pitchFamily="34" charset="-122"/>
                <a:cs typeface="+mn-ea"/>
              </a:rPr>
              <a:t>等。</a:t>
            </a:r>
          </a:p>
        </p:txBody>
      </p:sp>
      <p:graphicFrame>
        <p:nvGraphicFramePr>
          <p:cNvPr id="7" name="表格 6">
            <a:extLst>
              <a:ext uri="{FF2B5EF4-FFF2-40B4-BE49-F238E27FC236}">
                <a16:creationId xmlns:a16="http://schemas.microsoft.com/office/drawing/2014/main" id="{A2186B7C-7406-4519-8CB7-A00CA9E0B0CE}"/>
              </a:ext>
            </a:extLst>
          </p:cNvPr>
          <p:cNvGraphicFramePr>
            <a:graphicFrameLocks noGrp="1"/>
          </p:cNvGraphicFramePr>
          <p:nvPr>
            <p:extLst>
              <p:ext uri="{D42A27DB-BD31-4B8C-83A1-F6EECF244321}">
                <p14:modId xmlns:p14="http://schemas.microsoft.com/office/powerpoint/2010/main" val="2775461549"/>
              </p:ext>
            </p:extLst>
          </p:nvPr>
        </p:nvGraphicFramePr>
        <p:xfrm>
          <a:off x="2908691" y="5274166"/>
          <a:ext cx="16535560" cy="6077883"/>
        </p:xfrm>
        <a:graphic>
          <a:graphicData uri="http://schemas.openxmlformats.org/drawingml/2006/table">
            <a:tbl>
              <a:tblPr>
                <a:tableStyleId>{7DF18680-E054-41AD-8BC1-D1AEF772440D}</a:tableStyleId>
              </a:tblPr>
              <a:tblGrid>
                <a:gridCol w="4328544">
                  <a:extLst>
                    <a:ext uri="{9D8B030D-6E8A-4147-A177-3AD203B41FA5}">
                      <a16:colId xmlns:a16="http://schemas.microsoft.com/office/drawing/2014/main" val="819329025"/>
                    </a:ext>
                  </a:extLst>
                </a:gridCol>
                <a:gridCol w="5661415">
                  <a:extLst>
                    <a:ext uri="{9D8B030D-6E8A-4147-A177-3AD203B41FA5}">
                      <a16:colId xmlns:a16="http://schemas.microsoft.com/office/drawing/2014/main" val="630694179"/>
                    </a:ext>
                  </a:extLst>
                </a:gridCol>
                <a:gridCol w="6545601">
                  <a:extLst>
                    <a:ext uri="{9D8B030D-6E8A-4147-A177-3AD203B41FA5}">
                      <a16:colId xmlns:a16="http://schemas.microsoft.com/office/drawing/2014/main" val="2926389056"/>
                    </a:ext>
                  </a:extLst>
                </a:gridCol>
              </a:tblGrid>
              <a:tr h="868269">
                <a:tc>
                  <a:txBody>
                    <a:bodyPr/>
                    <a:lstStyle/>
                    <a:p>
                      <a:pPr algn="l" fontAlgn="b"/>
                      <a:r>
                        <a:rPr lang="en-US" sz="3800" u="none" strike="noStrike" dirty="0">
                          <a:solidFill>
                            <a:schemeClr val="bg1"/>
                          </a:solidFill>
                          <a:effectLst/>
                        </a:rPr>
                        <a:t>MQ </a:t>
                      </a:r>
                      <a:r>
                        <a:rPr lang="zh-CN" altLang="en-US" sz="3800" u="none" strike="noStrike" dirty="0">
                          <a:solidFill>
                            <a:schemeClr val="bg1"/>
                          </a:solidFill>
                          <a:effectLst/>
                        </a:rPr>
                        <a:t>的应用</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sz="3800" u="none" strike="noStrike">
                          <a:solidFill>
                            <a:schemeClr val="bg1"/>
                          </a:solidFill>
                          <a:effectLst/>
                        </a:rPr>
                        <a:t>MQ </a:t>
                      </a:r>
                      <a:r>
                        <a:rPr lang="zh-CN" altLang="en-US" sz="3800" u="none" strike="noStrike">
                          <a:solidFill>
                            <a:schemeClr val="bg1"/>
                          </a:solidFill>
                          <a:effectLst/>
                        </a:rPr>
                        <a:t>的缺点</a:t>
                      </a:r>
                      <a:endParaRPr lang="zh-CN" altLang="en-US" sz="3800" b="0" i="0" u="none" strike="noStrike">
                        <a:solidFill>
                          <a:schemeClr val="bg1"/>
                        </a:solidFill>
                        <a:effectLst/>
                        <a:latin typeface="+mn-ea"/>
                        <a:ea typeface="+mn-ea"/>
                      </a:endParaRPr>
                    </a:p>
                  </a:txBody>
                  <a:tcPr marL="18000" marR="18000" marT="18000" marB="0" anchor="b">
                    <a:solidFill>
                      <a:schemeClr val="accent5"/>
                    </a:solidFill>
                  </a:tcPr>
                </a:tc>
                <a:tc>
                  <a:txBody>
                    <a:bodyPr/>
                    <a:lstStyle/>
                    <a:p>
                      <a:pPr algn="l" fontAlgn="b"/>
                      <a:r>
                        <a:rPr lang="en-US" altLang="zh-CN" sz="3800" u="none" strike="noStrike" dirty="0">
                          <a:solidFill>
                            <a:schemeClr val="bg1"/>
                          </a:solidFill>
                          <a:effectLst/>
                        </a:rPr>
                        <a:t>MQ </a:t>
                      </a:r>
                      <a:r>
                        <a:rPr lang="zh-CN" altLang="en-US" sz="3800" u="none" strike="noStrike" dirty="0">
                          <a:solidFill>
                            <a:schemeClr val="bg1"/>
                          </a:solidFill>
                          <a:effectLst/>
                        </a:rPr>
                        <a:t>面临的技术挑战</a:t>
                      </a:r>
                      <a:endParaRPr lang="zh-CN" altLang="en-US" sz="3800" b="0" i="0" u="none" strike="noStrike" dirty="0">
                        <a:solidFill>
                          <a:schemeClr val="bg1"/>
                        </a:solidFill>
                        <a:effectLst/>
                        <a:latin typeface="+mn-ea"/>
                        <a:ea typeface="+mn-ea"/>
                      </a:endParaRPr>
                    </a:p>
                  </a:txBody>
                  <a:tcPr marL="18000" marR="18000" marT="18000" marB="0" anchor="b">
                    <a:solidFill>
                      <a:schemeClr val="accent5"/>
                    </a:solidFill>
                  </a:tcPr>
                </a:tc>
                <a:extLst>
                  <a:ext uri="{0D108BD9-81ED-4DB2-BD59-A6C34878D82A}">
                    <a16:rowId xmlns:a16="http://schemas.microsoft.com/office/drawing/2014/main" val="2838389533"/>
                  </a:ext>
                </a:extLst>
              </a:tr>
              <a:tr h="868269">
                <a:tc>
                  <a:txBody>
                    <a:bodyPr/>
                    <a:lstStyle/>
                    <a:p>
                      <a:pPr algn="l" fontAlgn="b"/>
                      <a:r>
                        <a:rPr lang="zh-CN" altLang="en-US" sz="3800" u="none" strike="noStrike" dirty="0">
                          <a:effectLst/>
                        </a:rPr>
                        <a:t>系统间通信</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系统可用性降低</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重复消费</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2825655799"/>
                  </a:ext>
                </a:extLst>
              </a:tr>
              <a:tr h="868269">
                <a:tc>
                  <a:txBody>
                    <a:bodyPr/>
                    <a:lstStyle/>
                    <a:p>
                      <a:pPr algn="l" fontAlgn="b"/>
                      <a:r>
                        <a:rPr lang="zh-CN" altLang="en-US" sz="3800" u="none" strike="noStrike">
                          <a:effectLst/>
                        </a:rPr>
                        <a:t>异步处理</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系统复杂度升高</a:t>
                      </a:r>
                      <a:endParaRPr lang="zh-CN" altLang="en-US" sz="3800" b="0" i="0" u="none" strike="noStrike" dirty="0">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消息丢失</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55854224"/>
                  </a:ext>
                </a:extLst>
              </a:tr>
              <a:tr h="868269">
                <a:tc>
                  <a:txBody>
                    <a:bodyPr/>
                    <a:lstStyle/>
                    <a:p>
                      <a:pPr algn="l" fontAlgn="b"/>
                      <a:r>
                        <a:rPr lang="zh-CN" altLang="en-US" sz="3800" u="none" strike="noStrike">
                          <a:effectLst/>
                        </a:rPr>
                        <a:t>系统解耦</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数据一致性问题</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消息的顺序性</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624428124"/>
                  </a:ext>
                </a:extLst>
              </a:tr>
              <a:tr h="868269">
                <a:tc>
                  <a:txBody>
                    <a:bodyPr/>
                    <a:lstStyle/>
                    <a:p>
                      <a:pPr algn="l" fontAlgn="b"/>
                      <a:r>
                        <a:rPr lang="zh-CN" altLang="en-US" sz="3800" u="none" strike="noStrike">
                          <a:effectLst/>
                        </a:rPr>
                        <a:t>流量削峰</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消息积压</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4011644415"/>
                  </a:ext>
                </a:extLst>
              </a:tr>
              <a:tr h="868269">
                <a:tc>
                  <a:txBody>
                    <a:bodyPr/>
                    <a:lstStyle/>
                    <a:p>
                      <a:pPr algn="l" fontAlgn="b"/>
                      <a:r>
                        <a:rPr lang="zh-CN" altLang="en-US" sz="3800" u="none" strike="noStrike">
                          <a:effectLst/>
                        </a:rPr>
                        <a:t>传输缓冲</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032713187"/>
                  </a:ext>
                </a:extLst>
              </a:tr>
              <a:tr h="868269">
                <a:tc>
                  <a:txBody>
                    <a:bodyPr/>
                    <a:lstStyle/>
                    <a:p>
                      <a:pPr algn="l" fontAlgn="b"/>
                      <a:r>
                        <a:rPr lang="zh-CN" altLang="en-US" sz="3800" u="none" strike="noStrike">
                          <a:effectLst/>
                        </a:rPr>
                        <a:t>最终一致性</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a:effectLst/>
                        </a:rPr>
                        <a:t>　</a:t>
                      </a:r>
                      <a:endParaRPr lang="zh-CN" altLang="en-US" sz="3800" b="0" i="0" u="none" strike="noStrike">
                        <a:solidFill>
                          <a:srgbClr val="000000"/>
                        </a:solidFill>
                        <a:effectLst/>
                        <a:latin typeface="+mn-ea"/>
                        <a:ea typeface="+mn-ea"/>
                      </a:endParaRPr>
                    </a:p>
                  </a:txBody>
                  <a:tcPr marL="18000" marR="18000" marT="18000" marB="0" anchor="b"/>
                </a:tc>
                <a:tc>
                  <a:txBody>
                    <a:bodyPr/>
                    <a:lstStyle/>
                    <a:p>
                      <a:pPr algn="l" fontAlgn="b"/>
                      <a:r>
                        <a:rPr lang="zh-CN" altLang="en-US" sz="3800" u="none" strike="noStrike" dirty="0">
                          <a:effectLst/>
                        </a:rPr>
                        <a:t>　</a:t>
                      </a:r>
                      <a:endParaRPr lang="zh-CN" altLang="en-US" sz="3800" b="0" i="0" u="none" strike="noStrike" dirty="0">
                        <a:solidFill>
                          <a:srgbClr val="000000"/>
                        </a:solidFill>
                        <a:effectLst/>
                        <a:latin typeface="+mn-ea"/>
                        <a:ea typeface="+mn-ea"/>
                      </a:endParaRPr>
                    </a:p>
                  </a:txBody>
                  <a:tcPr marL="18000" marR="18000" marT="18000" marB="0" anchor="b"/>
                </a:tc>
                <a:extLst>
                  <a:ext uri="{0D108BD9-81ED-4DB2-BD59-A6C34878D82A}">
                    <a16:rowId xmlns:a16="http://schemas.microsoft.com/office/drawing/2014/main" val="1544238442"/>
                  </a:ext>
                </a:extLst>
              </a:tr>
            </a:tbl>
          </a:graphicData>
        </a:graphic>
      </p:graphicFrame>
    </p:spTree>
    <p:extLst>
      <p:ext uri="{BB962C8B-B14F-4D97-AF65-F5344CB8AC3E}">
        <p14:creationId xmlns:p14="http://schemas.microsoft.com/office/powerpoint/2010/main" val="2705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2050" name="Picture 2" descr="img">
            <a:extLst>
              <a:ext uri="{FF2B5EF4-FFF2-40B4-BE49-F238E27FC236}">
                <a16:creationId xmlns:a16="http://schemas.microsoft.com/office/drawing/2014/main" id="{C5D2C76F-3034-48D8-91F4-60C1CF0B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48" y="2685151"/>
            <a:ext cx="7880126" cy="3795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g">
            <a:extLst>
              <a:ext uri="{FF2B5EF4-FFF2-40B4-BE49-F238E27FC236}">
                <a16:creationId xmlns:a16="http://schemas.microsoft.com/office/drawing/2014/main" id="{7FE0CC6C-6DC9-4156-966F-22E14B5C8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389" y="6507134"/>
            <a:ext cx="6447051" cy="62841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g">
            <a:extLst>
              <a:ext uri="{FF2B5EF4-FFF2-40B4-BE49-F238E27FC236}">
                <a16:creationId xmlns:a16="http://schemas.microsoft.com/office/drawing/2014/main" id="{5F76BD1F-9B3D-4F1B-B86E-A059BFAB18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6998" y="2804543"/>
            <a:ext cx="8086681" cy="38219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g">
            <a:extLst>
              <a:ext uri="{FF2B5EF4-FFF2-40B4-BE49-F238E27FC236}">
                <a16:creationId xmlns:a16="http://schemas.microsoft.com/office/drawing/2014/main" id="{BA4D266A-81B3-416D-B6CC-A3749EEF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3559" y="7585196"/>
            <a:ext cx="7880126" cy="496951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CE49CB4-CEF0-46D4-BB4E-0F262D393D2C}"/>
              </a:ext>
            </a:extLst>
          </p:cNvPr>
          <p:cNvSpPr/>
          <p:nvPr/>
        </p:nvSpPr>
        <p:spPr>
          <a:xfrm>
            <a:off x="15296721"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系统解耦</a:t>
            </a:r>
          </a:p>
        </p:txBody>
      </p:sp>
      <p:sp>
        <p:nvSpPr>
          <p:cNvPr id="14" name="矩形 13">
            <a:extLst>
              <a:ext uri="{FF2B5EF4-FFF2-40B4-BE49-F238E27FC236}">
                <a16:creationId xmlns:a16="http://schemas.microsoft.com/office/drawing/2014/main" id="{3D04EFEB-A4F3-43DD-A071-0F52158F023A}"/>
              </a:ext>
            </a:extLst>
          </p:cNvPr>
          <p:cNvSpPr/>
          <p:nvPr/>
        </p:nvSpPr>
        <p:spPr>
          <a:xfrm>
            <a:off x="4305013" y="1779950"/>
            <a:ext cx="3480440"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异步处理</a:t>
            </a:r>
          </a:p>
        </p:txBody>
      </p:sp>
    </p:spTree>
    <p:extLst>
      <p:ext uri="{BB962C8B-B14F-4D97-AF65-F5344CB8AC3E}">
        <p14:creationId xmlns:p14="http://schemas.microsoft.com/office/powerpoint/2010/main" val="3785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DCE49CB4-CEF0-46D4-BB4E-0F262D393D2C}"/>
              </a:ext>
            </a:extLst>
          </p:cNvPr>
          <p:cNvSpPr/>
          <p:nvPr/>
        </p:nvSpPr>
        <p:spPr>
          <a:xfrm>
            <a:off x="15743996" y="2869387"/>
            <a:ext cx="5128327" cy="1081065"/>
          </a:xfrm>
          <a:prstGeom prst="rect">
            <a:avLst/>
          </a:prstGeom>
        </p:spPr>
        <p:txBody>
          <a:bodyPr wrap="non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海量数据缓存</a:t>
            </a:r>
          </a:p>
        </p:txBody>
      </p:sp>
      <p:sp>
        <p:nvSpPr>
          <p:cNvPr id="14" name="矩形 13">
            <a:extLst>
              <a:ext uri="{FF2B5EF4-FFF2-40B4-BE49-F238E27FC236}">
                <a16:creationId xmlns:a16="http://schemas.microsoft.com/office/drawing/2014/main" id="{3D04EFEB-A4F3-43DD-A071-0F52158F023A}"/>
              </a:ext>
            </a:extLst>
          </p:cNvPr>
          <p:cNvSpPr/>
          <p:nvPr/>
        </p:nvSpPr>
        <p:spPr>
          <a:xfrm>
            <a:off x="4466085" y="2578249"/>
            <a:ext cx="2093795" cy="2069797"/>
          </a:xfrm>
          <a:prstGeom prst="rect">
            <a:avLst/>
          </a:prstGeom>
        </p:spPr>
        <p:txBody>
          <a:bodyPr wrap="square">
            <a:spAutoFit/>
          </a:bodyPr>
          <a:lstStyle/>
          <a:p>
            <a:r>
              <a:rPr lang="zh-CN" altLang="en-US" sz="6425" b="1" dirty="0">
                <a:solidFill>
                  <a:srgbClr val="788BA9"/>
                </a:solidFill>
                <a:latin typeface="微软雅黑" panose="020B0503020204020204" pitchFamily="34" charset="-122"/>
                <a:ea typeface="微软雅黑" panose="020B0503020204020204" pitchFamily="34" charset="-122"/>
                <a:cs typeface="+mn-ea"/>
              </a:rPr>
              <a:t>流量晓锋</a:t>
            </a:r>
          </a:p>
        </p:txBody>
      </p:sp>
      <p:pic>
        <p:nvPicPr>
          <p:cNvPr id="5122" name="Picture 2" descr="img">
            <a:extLst>
              <a:ext uri="{FF2B5EF4-FFF2-40B4-BE49-F238E27FC236}">
                <a16:creationId xmlns:a16="http://schemas.microsoft.com/office/drawing/2014/main" id="{845E15EE-CC79-4073-A6DD-87C7117CC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745" y="3741109"/>
            <a:ext cx="3215264" cy="72805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56E34B2C-902D-4F26-B61E-B28F737A2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604" y="3512518"/>
            <a:ext cx="6429867" cy="728280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img">
            <a:extLst>
              <a:ext uri="{FF2B5EF4-FFF2-40B4-BE49-F238E27FC236}">
                <a16:creationId xmlns:a16="http://schemas.microsoft.com/office/drawing/2014/main" id="{A2039CF0-92E9-4B4C-A42D-631EE89F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2926" y="4141341"/>
            <a:ext cx="10728355" cy="516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73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6146" name="Picture 2" descr="https://raw.githubusercontent.com/dunwu/images/dev/snap/20210407180101.png">
            <a:extLst>
              <a:ext uri="{FF2B5EF4-FFF2-40B4-BE49-F238E27FC236}">
                <a16:creationId xmlns:a16="http://schemas.microsoft.com/office/drawing/2014/main" id="{00A40A1D-197D-46A9-AFD8-7A40324DD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122" y="2990519"/>
            <a:ext cx="13604380" cy="733361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E2C80E-A1E7-44C5-9D0F-1C082D2B02A0}"/>
              </a:ext>
            </a:extLst>
          </p:cNvPr>
          <p:cNvSpPr/>
          <p:nvPr/>
        </p:nvSpPr>
        <p:spPr>
          <a:xfrm>
            <a:off x="2947059" y="10463482"/>
            <a:ext cx="17283280" cy="2123658"/>
          </a:xfrm>
          <a:prstGeom prst="rect">
            <a:avLst/>
          </a:prstGeom>
        </p:spPr>
        <p:txBody>
          <a:bodyPr wrap="square">
            <a:spAutoFit/>
          </a:bodyPr>
          <a:lstStyle/>
          <a:p>
            <a:r>
              <a:rPr lang="zh-CN" altLang="en-US" sz="4400" dirty="0">
                <a:solidFill>
                  <a:schemeClr val="bg1">
                    <a:lumMod val="50000"/>
                  </a:schemeClr>
                </a:solidFill>
                <a:latin typeface="微软雅黑" panose="020B0503020204020204" pitchFamily="34" charset="-122"/>
                <a:ea typeface="微软雅黑" panose="020B0503020204020204" pitchFamily="34" charset="-122"/>
                <a:cs typeface="+mn-ea"/>
              </a:rPr>
              <a:t>Kafka 使用 Topic 来组织数据，每个 Topic 被分为若干个 Partition，每个 Partition 有多个副本。每个 Broker 可以保存成百上千个属于不同 Topic 和 Partition 的副本。</a:t>
            </a:r>
            <a:endParaRPr lang="en-US" altLang="zh-CN" sz="44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2" name="矩形 11">
            <a:extLst>
              <a:ext uri="{FF2B5EF4-FFF2-40B4-BE49-F238E27FC236}">
                <a16:creationId xmlns:a16="http://schemas.microsoft.com/office/drawing/2014/main" id="{3528DE83-0078-4EED-A725-06421C7E16C3}"/>
              </a:ext>
            </a:extLst>
          </p:cNvPr>
          <p:cNvSpPr/>
          <p:nvPr/>
        </p:nvSpPr>
        <p:spPr>
          <a:xfrm>
            <a:off x="3447102" y="1847965"/>
            <a:ext cx="16159552"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的分片</a:t>
            </a:r>
          </a:p>
        </p:txBody>
      </p:sp>
    </p:spTree>
    <p:extLst>
      <p:ext uri="{BB962C8B-B14F-4D97-AF65-F5344CB8AC3E}">
        <p14:creationId xmlns:p14="http://schemas.microsoft.com/office/powerpoint/2010/main" val="19430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01</a:t>
            </a:r>
            <a:endParaRPr lang="zh-CN" altLang="en-US" sz="6803" dirty="0">
              <a:latin typeface="Agency FB" panose="020B0503020202020204" pitchFamily="34" charset="0"/>
            </a:endParaRPr>
          </a:p>
        </p:txBody>
      </p:sp>
      <p:sp>
        <p:nvSpPr>
          <p:cNvPr id="39" name="Rectangle 2">
            <a:extLst>
              <a:ext uri="{FF2B5EF4-FFF2-40B4-BE49-F238E27FC236}">
                <a16:creationId xmlns:a16="http://schemas.microsoft.com/office/drawing/2014/main" id="{82E181F7-F763-4F26-8C56-94396395108C}"/>
              </a:ext>
            </a:extLst>
          </p:cNvPr>
          <p:cNvSpPr/>
          <p:nvPr/>
        </p:nvSpPr>
        <p:spPr>
          <a:xfrm>
            <a:off x="2236326" y="405638"/>
            <a:ext cx="8795005"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分布式简介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分布式架构演进</a:t>
            </a:r>
            <a:endPar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4" name="文本框 203">
            <a:extLst>
              <a:ext uri="{FF2B5EF4-FFF2-40B4-BE49-F238E27FC236}">
                <a16:creationId xmlns:a16="http://schemas.microsoft.com/office/drawing/2014/main" id="{2BDB126F-BB0F-4F7A-B227-9D3D984F97BB}"/>
              </a:ext>
            </a:extLst>
          </p:cNvPr>
          <p:cNvSpPr txBox="1"/>
          <p:nvPr/>
        </p:nvSpPr>
        <p:spPr>
          <a:xfrm>
            <a:off x="9343342" y="11437758"/>
            <a:ext cx="3968355" cy="707886"/>
          </a:xfrm>
          <a:prstGeom prst="rect">
            <a:avLst/>
          </a:prstGeom>
          <a:noFill/>
        </p:spPr>
        <p:txBody>
          <a:bodyPr wrap="square" rtlCol="0">
            <a:spAutoFit/>
          </a:bodyPr>
          <a:lstStyle/>
          <a:p>
            <a:pPr algn="ctr"/>
            <a:r>
              <a:rPr lang="zh-CN" altLang="en-US" sz="4000" b="1" dirty="0">
                <a:solidFill>
                  <a:srgbClr val="20497D"/>
                </a:solidFill>
                <a:latin typeface="微软雅黑" panose="020B0503020204020204" pitchFamily="34" charset="-122"/>
                <a:ea typeface="微软雅黑" panose="020B0503020204020204" pitchFamily="34" charset="-122"/>
              </a:rPr>
              <a:t>读写分离</a:t>
            </a:r>
          </a:p>
        </p:txBody>
      </p:sp>
      <p:grpSp>
        <p:nvGrpSpPr>
          <p:cNvPr id="29" name="组合 28">
            <a:extLst>
              <a:ext uri="{FF2B5EF4-FFF2-40B4-BE49-F238E27FC236}">
                <a16:creationId xmlns:a16="http://schemas.microsoft.com/office/drawing/2014/main" id="{3E80E1A7-7090-4F0D-B978-5F5FDD1858B0}"/>
              </a:ext>
            </a:extLst>
          </p:cNvPr>
          <p:cNvGrpSpPr/>
          <p:nvPr/>
        </p:nvGrpSpPr>
        <p:grpSpPr>
          <a:xfrm>
            <a:off x="5700541" y="2187665"/>
            <a:ext cx="10661580" cy="8984046"/>
            <a:chOff x="11586367" y="2520494"/>
            <a:chExt cx="10661580" cy="8984046"/>
          </a:xfrm>
        </p:grpSpPr>
        <p:grpSp>
          <p:nvGrpSpPr>
            <p:cNvPr id="147" name="组合 146">
              <a:extLst>
                <a:ext uri="{FF2B5EF4-FFF2-40B4-BE49-F238E27FC236}">
                  <a16:creationId xmlns:a16="http://schemas.microsoft.com/office/drawing/2014/main" id="{5795E1D6-8437-4CB0-9C77-60D20019C7FA}"/>
                </a:ext>
              </a:extLst>
            </p:cNvPr>
            <p:cNvGrpSpPr/>
            <p:nvPr/>
          </p:nvGrpSpPr>
          <p:grpSpPr>
            <a:xfrm>
              <a:off x="12967463" y="6987143"/>
              <a:ext cx="2715035" cy="1943760"/>
              <a:chOff x="9121366" y="4356100"/>
              <a:chExt cx="2890525" cy="2083509"/>
            </a:xfrm>
          </p:grpSpPr>
          <p:sp>
            <p:nvSpPr>
              <p:cNvPr id="195" name="矩形: 圆角 194">
                <a:extLst>
                  <a:ext uri="{FF2B5EF4-FFF2-40B4-BE49-F238E27FC236}">
                    <a16:creationId xmlns:a16="http://schemas.microsoft.com/office/drawing/2014/main" id="{1595E2F5-7B51-4C1D-9B8B-12BBCB8DABAA}"/>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6" name="矩形 195">
                <a:extLst>
                  <a:ext uri="{FF2B5EF4-FFF2-40B4-BE49-F238E27FC236}">
                    <a16:creationId xmlns:a16="http://schemas.microsoft.com/office/drawing/2014/main" id="{CF05F93E-2504-4812-9AE3-859A1D21E2F3}"/>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7" name="文本框 196">
                <a:extLst>
                  <a:ext uri="{FF2B5EF4-FFF2-40B4-BE49-F238E27FC236}">
                    <a16:creationId xmlns:a16="http://schemas.microsoft.com/office/drawing/2014/main" id="{99636571-77B0-49BB-B424-8D8F202F991B}"/>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192.168.0.1</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sp>
          <p:nvSpPr>
            <p:cNvPr id="148" name="矩形: 圆角 147">
              <a:extLst>
                <a:ext uri="{FF2B5EF4-FFF2-40B4-BE49-F238E27FC236}">
                  <a16:creationId xmlns:a16="http://schemas.microsoft.com/office/drawing/2014/main" id="{84879ABF-2BF1-4236-90F0-E5CED0D43A58}"/>
                </a:ext>
              </a:extLst>
            </p:cNvPr>
            <p:cNvSpPr/>
            <p:nvPr/>
          </p:nvSpPr>
          <p:spPr>
            <a:xfrm>
              <a:off x="12897298" y="9696375"/>
              <a:ext cx="2023535" cy="906384"/>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文件服务</a:t>
              </a:r>
            </a:p>
          </p:txBody>
        </p:sp>
        <p:sp>
          <p:nvSpPr>
            <p:cNvPr id="149" name="矩形: 圆角 148">
              <a:extLst>
                <a:ext uri="{FF2B5EF4-FFF2-40B4-BE49-F238E27FC236}">
                  <a16:creationId xmlns:a16="http://schemas.microsoft.com/office/drawing/2014/main" id="{BAE6E53B-B7EA-42AD-A2D6-2D2222D97C24}"/>
                </a:ext>
              </a:extLst>
            </p:cNvPr>
            <p:cNvSpPr/>
            <p:nvPr/>
          </p:nvSpPr>
          <p:spPr>
            <a:xfrm>
              <a:off x="17622320" y="9725199"/>
              <a:ext cx="2023535" cy="906384"/>
            </a:xfrm>
            <a:prstGeom prst="roundRect">
              <a:avLst/>
            </a:prstGeom>
            <a:solidFill>
              <a:srgbClr val="F19B9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数据库服务</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主</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nvGrpSpPr>
            <p:cNvPr id="150" name="组合 149">
              <a:extLst>
                <a:ext uri="{FF2B5EF4-FFF2-40B4-BE49-F238E27FC236}">
                  <a16:creationId xmlns:a16="http://schemas.microsoft.com/office/drawing/2014/main" id="{64DE9418-B53E-4AC8-972F-82AEA64B15C2}"/>
                </a:ext>
              </a:extLst>
            </p:cNvPr>
            <p:cNvGrpSpPr/>
            <p:nvPr/>
          </p:nvGrpSpPr>
          <p:grpSpPr>
            <a:xfrm>
              <a:off x="16047937" y="6987143"/>
              <a:ext cx="2715035" cy="1943760"/>
              <a:chOff x="9121366" y="4356100"/>
              <a:chExt cx="2890525" cy="2083509"/>
            </a:xfrm>
          </p:grpSpPr>
          <p:sp>
            <p:nvSpPr>
              <p:cNvPr id="192" name="矩形: 圆角 191">
                <a:extLst>
                  <a:ext uri="{FF2B5EF4-FFF2-40B4-BE49-F238E27FC236}">
                    <a16:creationId xmlns:a16="http://schemas.microsoft.com/office/drawing/2014/main" id="{FEEEB8C3-9818-4E29-99CB-77F0366B41F8}"/>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3" name="矩形 192">
                <a:extLst>
                  <a:ext uri="{FF2B5EF4-FFF2-40B4-BE49-F238E27FC236}">
                    <a16:creationId xmlns:a16="http://schemas.microsoft.com/office/drawing/2014/main" id="{D2F15090-69C0-47EA-90B1-DA0803477D3A}"/>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4" name="文本框 193">
                <a:extLst>
                  <a:ext uri="{FF2B5EF4-FFF2-40B4-BE49-F238E27FC236}">
                    <a16:creationId xmlns:a16="http://schemas.microsoft.com/office/drawing/2014/main" id="{95C206A0-F245-4EF8-A1B6-CCDBFA3903C5}"/>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192.168.0.2</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151" name="组合 150">
              <a:extLst>
                <a:ext uri="{FF2B5EF4-FFF2-40B4-BE49-F238E27FC236}">
                  <a16:creationId xmlns:a16="http://schemas.microsoft.com/office/drawing/2014/main" id="{5C935FB8-F8BA-4E4F-8F4C-93A3FD4F98CE}"/>
                </a:ext>
              </a:extLst>
            </p:cNvPr>
            <p:cNvGrpSpPr/>
            <p:nvPr/>
          </p:nvGrpSpPr>
          <p:grpSpPr>
            <a:xfrm>
              <a:off x="19128411" y="6987143"/>
              <a:ext cx="2715035" cy="1943760"/>
              <a:chOff x="9121366" y="4356100"/>
              <a:chExt cx="2890525" cy="2083509"/>
            </a:xfrm>
          </p:grpSpPr>
          <p:sp>
            <p:nvSpPr>
              <p:cNvPr id="189" name="矩形: 圆角 188">
                <a:extLst>
                  <a:ext uri="{FF2B5EF4-FFF2-40B4-BE49-F238E27FC236}">
                    <a16:creationId xmlns:a16="http://schemas.microsoft.com/office/drawing/2014/main" id="{86600595-7721-4D64-8221-42EF8B9E2E3F}"/>
                  </a:ext>
                </a:extLst>
              </p:cNvPr>
              <p:cNvSpPr/>
              <p:nvPr/>
            </p:nvSpPr>
            <p:spPr>
              <a:xfrm>
                <a:off x="9121366" y="4356100"/>
                <a:ext cx="2890525" cy="2083509"/>
              </a:xfrm>
              <a:prstGeom prst="roundRect">
                <a:avLst/>
              </a:prstGeom>
              <a:solidFill>
                <a:srgbClr val="FCD7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0" name="矩形 189">
                <a:extLst>
                  <a:ext uri="{FF2B5EF4-FFF2-40B4-BE49-F238E27FC236}">
                    <a16:creationId xmlns:a16="http://schemas.microsoft.com/office/drawing/2014/main" id="{77D2D98D-7687-47FE-81DB-BAC17EAB5FC5}"/>
                  </a:ext>
                </a:extLst>
              </p:cNvPr>
              <p:cNvSpPr/>
              <p:nvPr/>
            </p:nvSpPr>
            <p:spPr>
              <a:xfrm>
                <a:off x="9479456" y="5339677"/>
                <a:ext cx="2174342" cy="842071"/>
              </a:xfrm>
              <a:prstGeom prst="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rgbClr val="20497D"/>
                    </a:solidFill>
                    <a:latin typeface="微软雅黑" panose="020B0503020204020204" pitchFamily="34" charset="-122"/>
                    <a:ea typeface="微软雅黑" panose="020B0503020204020204" pitchFamily="34" charset="-122"/>
                  </a:rPr>
                  <a:t>本地缓存</a:t>
                </a:r>
              </a:p>
            </p:txBody>
          </p:sp>
          <p:sp>
            <p:nvSpPr>
              <p:cNvPr id="191" name="文本框 190">
                <a:extLst>
                  <a:ext uri="{FF2B5EF4-FFF2-40B4-BE49-F238E27FC236}">
                    <a16:creationId xmlns:a16="http://schemas.microsoft.com/office/drawing/2014/main" id="{81FE5E24-2D8F-4EC8-AEB3-83F15C61BDCE}"/>
                  </a:ext>
                </a:extLst>
              </p:cNvPr>
              <p:cNvSpPr txBox="1"/>
              <p:nvPr/>
            </p:nvSpPr>
            <p:spPr>
              <a:xfrm>
                <a:off x="9258579" y="4544788"/>
                <a:ext cx="2616097" cy="758780"/>
              </a:xfrm>
              <a:prstGeom prst="rect">
                <a:avLst/>
              </a:prstGeom>
              <a:noFill/>
            </p:spPr>
            <p:txBody>
              <a:bodyPr wrap="square" rtlCol="0" anchor="ctr">
                <a:spAutoFit/>
              </a:bodyPr>
              <a:lstStyle/>
              <a:p>
                <a:pPr algn="ctr"/>
                <a:r>
                  <a:rPr lang="zh-CN" altLang="en-US" sz="2000" b="1" dirty="0">
                    <a:solidFill>
                      <a:srgbClr val="696773"/>
                    </a:solidFill>
                    <a:latin typeface="微软雅黑" panose="020B0503020204020204" pitchFamily="34" charset="-122"/>
                    <a:ea typeface="微软雅黑" panose="020B0503020204020204" pitchFamily="34" charset="-122"/>
                  </a:rPr>
                  <a:t>应用服务</a:t>
                </a:r>
                <a:endParaRPr lang="en-US" altLang="zh-CN" sz="2000" b="1" dirty="0">
                  <a:solidFill>
                    <a:srgbClr val="696773"/>
                  </a:solidFill>
                  <a:latin typeface="微软雅黑" panose="020B0503020204020204" pitchFamily="34" charset="-122"/>
                  <a:ea typeface="微软雅黑" panose="020B0503020204020204" pitchFamily="34" charset="-122"/>
                </a:endParaRPr>
              </a:p>
              <a:p>
                <a:pPr algn="ctr"/>
                <a:r>
                  <a:rPr lang="zh-CN" altLang="en-US" sz="2000" b="1" dirty="0">
                    <a:solidFill>
                      <a:srgbClr val="696773"/>
                    </a:solidFill>
                    <a:latin typeface="微软雅黑" panose="020B0503020204020204" pitchFamily="34" charset="-122"/>
                    <a:ea typeface="微软雅黑" panose="020B0503020204020204" pitchFamily="34" charset="-122"/>
                  </a:rPr>
                  <a:t>（</a:t>
                </a:r>
                <a:r>
                  <a:rPr lang="en-US" altLang="zh-CN" sz="2000" b="1" dirty="0">
                    <a:solidFill>
                      <a:srgbClr val="696773"/>
                    </a:solidFill>
                    <a:latin typeface="微软雅黑" panose="020B0503020204020204" pitchFamily="34" charset="-122"/>
                    <a:ea typeface="微软雅黑" panose="020B0503020204020204" pitchFamily="34" charset="-122"/>
                  </a:rPr>
                  <a:t>192.168.0.3</a:t>
                </a:r>
                <a:r>
                  <a:rPr lang="zh-CN" altLang="en-US" sz="2000" b="1" dirty="0">
                    <a:solidFill>
                      <a:srgbClr val="696773"/>
                    </a:solidFill>
                    <a:latin typeface="微软雅黑" panose="020B0503020204020204" pitchFamily="34" charset="-122"/>
                    <a:ea typeface="微软雅黑" panose="020B0503020204020204" pitchFamily="34" charset="-122"/>
                  </a:rPr>
                  <a:t>）</a:t>
                </a:r>
              </a:p>
            </p:txBody>
          </p:sp>
        </p:grpSp>
        <p:grpSp>
          <p:nvGrpSpPr>
            <p:cNvPr id="152" name="组合 151">
              <a:extLst>
                <a:ext uri="{FF2B5EF4-FFF2-40B4-BE49-F238E27FC236}">
                  <a16:creationId xmlns:a16="http://schemas.microsoft.com/office/drawing/2014/main" id="{1E1DCEBF-3FA5-408F-BBBB-F705711A87E9}"/>
                </a:ext>
              </a:extLst>
            </p:cNvPr>
            <p:cNvGrpSpPr/>
            <p:nvPr/>
          </p:nvGrpSpPr>
          <p:grpSpPr>
            <a:xfrm>
              <a:off x="15116241" y="9701185"/>
              <a:ext cx="2309830" cy="1190740"/>
              <a:chOff x="9509910" y="7622139"/>
              <a:chExt cx="2459129" cy="1276350"/>
            </a:xfrm>
          </p:grpSpPr>
          <p:sp>
            <p:nvSpPr>
              <p:cNvPr id="186" name="矩形: 圆角 185">
                <a:extLst>
                  <a:ext uri="{FF2B5EF4-FFF2-40B4-BE49-F238E27FC236}">
                    <a16:creationId xmlns:a16="http://schemas.microsoft.com/office/drawing/2014/main" id="{CE017650-08EF-4406-AAF4-AC97E0EE653C}"/>
                  </a:ext>
                </a:extLst>
              </p:cNvPr>
              <p:cNvSpPr/>
              <p:nvPr/>
            </p:nvSpPr>
            <p:spPr>
              <a:xfrm>
                <a:off x="9509910" y="76221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87" name="矩形: 圆角 186">
                <a:extLst>
                  <a:ext uri="{FF2B5EF4-FFF2-40B4-BE49-F238E27FC236}">
                    <a16:creationId xmlns:a16="http://schemas.microsoft.com/office/drawing/2014/main" id="{72D54020-4209-4610-A58D-12E4D627132C}"/>
                  </a:ext>
                </a:extLst>
              </p:cNvPr>
              <p:cNvSpPr/>
              <p:nvPr/>
            </p:nvSpPr>
            <p:spPr>
              <a:xfrm>
                <a:off x="9662310" y="77745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88" name="矩形: 圆角 187">
                <a:extLst>
                  <a:ext uri="{FF2B5EF4-FFF2-40B4-BE49-F238E27FC236}">
                    <a16:creationId xmlns:a16="http://schemas.microsoft.com/office/drawing/2014/main" id="{1753CDB1-9A82-4455-80F9-0DF1D43D576F}"/>
                  </a:ext>
                </a:extLst>
              </p:cNvPr>
              <p:cNvSpPr/>
              <p:nvPr/>
            </p:nvSpPr>
            <p:spPr>
              <a:xfrm>
                <a:off x="9814710" y="7926939"/>
                <a:ext cx="2154329" cy="971550"/>
              </a:xfrm>
              <a:prstGeom prst="roundRect">
                <a:avLst/>
              </a:prstGeom>
              <a:solidFill>
                <a:srgbClr val="EFF1F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rgbClr val="20497D"/>
                    </a:solidFill>
                    <a:latin typeface="微软雅黑" panose="020B0503020204020204" pitchFamily="34" charset="-122"/>
                    <a:ea typeface="微软雅黑" panose="020B0503020204020204" pitchFamily="34" charset="-122"/>
                  </a:rPr>
                  <a:t>分布式缓存</a:t>
                </a:r>
                <a:endParaRPr lang="en-US" altLang="zh-CN" sz="2400" b="1" dirty="0">
                  <a:solidFill>
                    <a:srgbClr val="20497D"/>
                  </a:solidFill>
                  <a:latin typeface="微软雅黑" panose="020B0503020204020204" pitchFamily="34" charset="-122"/>
                  <a:ea typeface="微软雅黑" panose="020B0503020204020204" pitchFamily="34" charset="-122"/>
                </a:endParaRPr>
              </a:p>
              <a:p>
                <a:pPr algn="ctr"/>
                <a:r>
                  <a:rPr lang="zh-CN" altLang="en-US" sz="2400" b="1" dirty="0">
                    <a:solidFill>
                      <a:srgbClr val="20497D"/>
                    </a:solidFill>
                    <a:latin typeface="微软雅黑" panose="020B0503020204020204" pitchFamily="34" charset="-122"/>
                    <a:ea typeface="微软雅黑" panose="020B0503020204020204" pitchFamily="34" charset="-122"/>
                  </a:rPr>
                  <a:t>（</a:t>
                </a:r>
                <a:r>
                  <a:rPr lang="en-US" altLang="zh-CN" sz="2400" b="1" dirty="0">
                    <a:solidFill>
                      <a:srgbClr val="20497D"/>
                    </a:solidFill>
                    <a:latin typeface="微软雅黑" panose="020B0503020204020204" pitchFamily="34" charset="-122"/>
                    <a:ea typeface="微软雅黑" panose="020B0503020204020204" pitchFamily="34" charset="-122"/>
                  </a:rPr>
                  <a:t>Redis</a:t>
                </a:r>
                <a:r>
                  <a:rPr lang="zh-CN" altLang="en-US" sz="2400" b="1" dirty="0">
                    <a:solidFill>
                      <a:srgbClr val="20497D"/>
                    </a:solidFill>
                    <a:latin typeface="微软雅黑" panose="020B0503020204020204" pitchFamily="34" charset="-122"/>
                    <a:ea typeface="微软雅黑" panose="020B0503020204020204" pitchFamily="34" charset="-122"/>
                  </a:rPr>
                  <a:t>）</a:t>
                </a:r>
              </a:p>
            </p:txBody>
          </p:sp>
        </p:grpSp>
        <p:sp>
          <p:nvSpPr>
            <p:cNvPr id="153" name="矩形: 圆角 152">
              <a:extLst>
                <a:ext uri="{FF2B5EF4-FFF2-40B4-BE49-F238E27FC236}">
                  <a16:creationId xmlns:a16="http://schemas.microsoft.com/office/drawing/2014/main" id="{1A47A0F3-A6F4-4377-9095-DD225863B42D}"/>
                </a:ext>
              </a:extLst>
            </p:cNvPr>
            <p:cNvSpPr/>
            <p:nvPr/>
          </p:nvSpPr>
          <p:spPr>
            <a:xfrm>
              <a:off x="13506431" y="31600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客户端</a:t>
              </a:r>
            </a:p>
          </p:txBody>
        </p:sp>
        <p:sp>
          <p:nvSpPr>
            <p:cNvPr id="154" name="矩形: 圆角 153">
              <a:extLst>
                <a:ext uri="{FF2B5EF4-FFF2-40B4-BE49-F238E27FC236}">
                  <a16:creationId xmlns:a16="http://schemas.microsoft.com/office/drawing/2014/main" id="{E33868DE-8C19-4859-A2A7-C625B3221B71}"/>
                </a:ext>
              </a:extLst>
            </p:cNvPr>
            <p:cNvSpPr/>
            <p:nvPr/>
          </p:nvSpPr>
          <p:spPr>
            <a:xfrm>
              <a:off x="19129483" y="3160005"/>
              <a:ext cx="2023535" cy="906384"/>
            </a:xfrm>
            <a:prstGeom prst="roundRect">
              <a:avLst/>
            </a:prstGeom>
            <a:solidFill>
              <a:srgbClr val="69677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DNS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155" name="直接箭头连接符 154">
              <a:extLst>
                <a:ext uri="{FF2B5EF4-FFF2-40B4-BE49-F238E27FC236}">
                  <a16:creationId xmlns:a16="http://schemas.microsoft.com/office/drawing/2014/main" id="{B52E6057-5173-45D9-9BD0-A7B29D5EA0CF}"/>
                </a:ext>
              </a:extLst>
            </p:cNvPr>
            <p:cNvCxnSpPr>
              <a:cxnSpLocks/>
            </p:cNvCxnSpPr>
            <p:nvPr/>
          </p:nvCxnSpPr>
          <p:spPr>
            <a:xfrm>
              <a:off x="15529967" y="3359972"/>
              <a:ext cx="3599516"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3584C6AF-AE94-4D01-AF7E-570AA19B8E4E}"/>
                </a:ext>
              </a:extLst>
            </p:cNvPr>
            <p:cNvCxnSpPr>
              <a:cxnSpLocks/>
            </p:cNvCxnSpPr>
            <p:nvPr/>
          </p:nvCxnSpPr>
          <p:spPr>
            <a:xfrm flipH="1">
              <a:off x="15529967" y="3949901"/>
              <a:ext cx="3599515" cy="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7" name="矩形 156">
              <a:extLst>
                <a:ext uri="{FF2B5EF4-FFF2-40B4-BE49-F238E27FC236}">
                  <a16:creationId xmlns:a16="http://schemas.microsoft.com/office/drawing/2014/main" id="{C35D0D6A-A0B9-4020-951B-7AD53B5C8C95}"/>
                </a:ext>
              </a:extLst>
            </p:cNvPr>
            <p:cNvSpPr/>
            <p:nvPr/>
          </p:nvSpPr>
          <p:spPr>
            <a:xfrm>
              <a:off x="16011675" y="2837262"/>
              <a:ext cx="2403342" cy="400110"/>
            </a:xfrm>
            <a:prstGeom prst="rect">
              <a:avLst/>
            </a:prstGeom>
          </p:spPr>
          <p:txBody>
            <a:bodyPr wrap="none">
              <a:spAutoFit/>
            </a:bodyPr>
            <a:lstStyle/>
            <a:p>
              <a:r>
                <a:rPr lang="en-US" altLang="zh-CN" sz="2000" b="1" dirty="0">
                  <a:solidFill>
                    <a:srgbClr val="1F497D"/>
                  </a:solidFill>
                  <a:latin typeface="微软雅黑" panose="020B0503020204020204" pitchFamily="34" charset="-122"/>
                  <a:ea typeface="微软雅黑" panose="020B0503020204020204" pitchFamily="34" charset="-122"/>
                </a:rPr>
                <a:t>www.taobao.com</a:t>
              </a:r>
              <a:endParaRPr lang="zh-CN" altLang="en-US" sz="2000" dirty="0">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id="{5C377E60-4F9A-4167-939F-51AB63458AD4}"/>
                </a:ext>
              </a:extLst>
            </p:cNvPr>
            <p:cNvSpPr/>
            <p:nvPr/>
          </p:nvSpPr>
          <p:spPr>
            <a:xfrm>
              <a:off x="16326016" y="4048782"/>
              <a:ext cx="2124729" cy="400110"/>
            </a:xfrm>
            <a:prstGeom prst="rect">
              <a:avLst/>
            </a:prstGeom>
          </p:spPr>
          <p:txBody>
            <a:bodyPr wrap="none">
              <a:spAutoFit/>
            </a:bodyPr>
            <a:lstStyle/>
            <a:p>
              <a:pPr algn="ctr">
                <a:lnSpc>
                  <a:spcPct val="100000"/>
                </a:lnSpc>
              </a:pPr>
              <a:r>
                <a:rPr lang="en-US" altLang="zh-CN" sz="2000" b="1" dirty="0">
                  <a:solidFill>
                    <a:srgbClr val="1F497D"/>
                  </a:solidFill>
                  <a:latin typeface="微软雅黑" panose="020B0503020204020204" pitchFamily="34" charset="-122"/>
                  <a:ea typeface="微软雅黑" panose="020B0503020204020204" pitchFamily="34" charset="-122"/>
                </a:rPr>
                <a:t>27.211.197.172</a:t>
              </a:r>
              <a:endParaRPr lang="zh-CN" altLang="en-US" b="0" i="0" dirty="0">
                <a:effectLst/>
                <a:latin typeface="微软雅黑" panose="020B0503020204020204" pitchFamily="34" charset="-122"/>
                <a:ea typeface="微软雅黑" panose="020B0503020204020204" pitchFamily="34" charset="-122"/>
              </a:endParaRPr>
            </a:p>
          </p:txBody>
        </p:sp>
        <p:grpSp>
          <p:nvGrpSpPr>
            <p:cNvPr id="159" name="组合 158">
              <a:extLst>
                <a:ext uri="{FF2B5EF4-FFF2-40B4-BE49-F238E27FC236}">
                  <a16:creationId xmlns:a16="http://schemas.microsoft.com/office/drawing/2014/main" id="{DA41E9D2-911F-425E-9878-88EFD52E9EAA}"/>
                </a:ext>
              </a:extLst>
            </p:cNvPr>
            <p:cNvGrpSpPr/>
            <p:nvPr/>
          </p:nvGrpSpPr>
          <p:grpSpPr>
            <a:xfrm>
              <a:off x="11586367" y="9165748"/>
              <a:ext cx="10661580" cy="2338792"/>
              <a:chOff x="723529" y="10316635"/>
              <a:chExt cx="11350707" cy="2160000"/>
            </a:xfrm>
          </p:grpSpPr>
          <p:sp>
            <p:nvSpPr>
              <p:cNvPr id="183" name="矩形 182">
                <a:extLst>
                  <a:ext uri="{FF2B5EF4-FFF2-40B4-BE49-F238E27FC236}">
                    <a16:creationId xmlns:a16="http://schemas.microsoft.com/office/drawing/2014/main" id="{62303ECF-3489-4334-9D42-5B31EFBB6018}"/>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4" name="矩形 183">
                <a:extLst>
                  <a:ext uri="{FF2B5EF4-FFF2-40B4-BE49-F238E27FC236}">
                    <a16:creationId xmlns:a16="http://schemas.microsoft.com/office/drawing/2014/main" id="{9D397C89-2D57-4F77-AC3C-69679BD324D2}"/>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85" name="文本框 184">
                <a:extLst>
                  <a:ext uri="{FF2B5EF4-FFF2-40B4-BE49-F238E27FC236}">
                    <a16:creationId xmlns:a16="http://schemas.microsoft.com/office/drawing/2014/main" id="{4272D2AA-CFB6-403D-AADB-A52F3CF0F799}"/>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数据层</a:t>
                </a:r>
              </a:p>
            </p:txBody>
          </p:sp>
        </p:grpSp>
        <p:grpSp>
          <p:nvGrpSpPr>
            <p:cNvPr id="160" name="组合 159">
              <a:extLst>
                <a:ext uri="{FF2B5EF4-FFF2-40B4-BE49-F238E27FC236}">
                  <a16:creationId xmlns:a16="http://schemas.microsoft.com/office/drawing/2014/main" id="{6CC0C383-438A-40DC-A4C0-392504808951}"/>
                </a:ext>
              </a:extLst>
            </p:cNvPr>
            <p:cNvGrpSpPr/>
            <p:nvPr/>
          </p:nvGrpSpPr>
          <p:grpSpPr>
            <a:xfrm>
              <a:off x="11586367" y="6579687"/>
              <a:ext cx="10661580" cy="2586060"/>
              <a:chOff x="723529" y="10316635"/>
              <a:chExt cx="11350707" cy="2160000"/>
            </a:xfrm>
          </p:grpSpPr>
          <p:sp>
            <p:nvSpPr>
              <p:cNvPr id="180" name="矩形 179">
                <a:extLst>
                  <a:ext uri="{FF2B5EF4-FFF2-40B4-BE49-F238E27FC236}">
                    <a16:creationId xmlns:a16="http://schemas.microsoft.com/office/drawing/2014/main" id="{D5421677-EAC8-4DF7-B281-80659BD93121}"/>
                  </a:ext>
                </a:extLst>
              </p:cNvPr>
              <p:cNvSpPr/>
              <p:nvPr/>
            </p:nvSpPr>
            <p:spPr>
              <a:xfrm>
                <a:off x="1880007" y="10316635"/>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81" name="矩形 180">
                <a:extLst>
                  <a:ext uri="{FF2B5EF4-FFF2-40B4-BE49-F238E27FC236}">
                    <a16:creationId xmlns:a16="http://schemas.microsoft.com/office/drawing/2014/main" id="{95A130ED-969E-4894-A9E6-AD887DDDE5E6}"/>
                  </a:ext>
                </a:extLst>
              </p:cNvPr>
              <p:cNvSpPr/>
              <p:nvPr/>
            </p:nvSpPr>
            <p:spPr>
              <a:xfrm>
                <a:off x="723529" y="10316635"/>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82" name="文本框 181">
                <a:extLst>
                  <a:ext uri="{FF2B5EF4-FFF2-40B4-BE49-F238E27FC236}">
                    <a16:creationId xmlns:a16="http://schemas.microsoft.com/office/drawing/2014/main" id="{EDF07470-FAC7-4EDB-AC18-9B49779496E9}"/>
                  </a:ext>
                </a:extLst>
              </p:cNvPr>
              <p:cNvSpPr txBox="1"/>
              <p:nvPr/>
            </p:nvSpPr>
            <p:spPr>
              <a:xfrm>
                <a:off x="1009232" y="10602682"/>
                <a:ext cx="647171" cy="151271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应用集群</a:t>
                </a:r>
              </a:p>
            </p:txBody>
          </p:sp>
        </p:grpSp>
        <p:grpSp>
          <p:nvGrpSpPr>
            <p:cNvPr id="161" name="组合 160">
              <a:extLst>
                <a:ext uri="{FF2B5EF4-FFF2-40B4-BE49-F238E27FC236}">
                  <a16:creationId xmlns:a16="http://schemas.microsoft.com/office/drawing/2014/main" id="{19F84D9B-2F73-4748-AB2F-0FC52DEF8EE3}"/>
                </a:ext>
              </a:extLst>
            </p:cNvPr>
            <p:cNvGrpSpPr/>
            <p:nvPr/>
          </p:nvGrpSpPr>
          <p:grpSpPr>
            <a:xfrm>
              <a:off x="11586367" y="4589748"/>
              <a:ext cx="10661580" cy="1981764"/>
              <a:chOff x="723529" y="10300816"/>
              <a:chExt cx="11350707" cy="2160000"/>
            </a:xfrm>
          </p:grpSpPr>
          <p:sp>
            <p:nvSpPr>
              <p:cNvPr id="177" name="矩形 176">
                <a:extLst>
                  <a:ext uri="{FF2B5EF4-FFF2-40B4-BE49-F238E27FC236}">
                    <a16:creationId xmlns:a16="http://schemas.microsoft.com/office/drawing/2014/main" id="{E3A518E8-89E0-40B8-B503-9A59071385F7}"/>
                  </a:ext>
                </a:extLst>
              </p:cNvPr>
              <p:cNvSpPr/>
              <p:nvPr/>
            </p:nvSpPr>
            <p:spPr>
              <a:xfrm>
                <a:off x="1880007" y="10300816"/>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8" name="矩形 177">
                <a:extLst>
                  <a:ext uri="{FF2B5EF4-FFF2-40B4-BE49-F238E27FC236}">
                    <a16:creationId xmlns:a16="http://schemas.microsoft.com/office/drawing/2014/main" id="{C5CA8E71-2E6E-4562-9E1E-5DA58E33366B}"/>
                  </a:ext>
                </a:extLst>
              </p:cNvPr>
              <p:cNvSpPr/>
              <p:nvPr/>
            </p:nvSpPr>
            <p:spPr>
              <a:xfrm>
                <a:off x="723529" y="10300816"/>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id="{8B84B119-EAC8-4C7E-B71D-FEAE61612AC1}"/>
                  </a:ext>
                </a:extLst>
              </p:cNvPr>
              <p:cNvSpPr txBox="1"/>
              <p:nvPr/>
            </p:nvSpPr>
            <p:spPr>
              <a:xfrm>
                <a:off x="1009232" y="10602681"/>
                <a:ext cx="647171" cy="1768925"/>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负载均衡</a:t>
                </a:r>
              </a:p>
            </p:txBody>
          </p:sp>
        </p:grpSp>
        <p:grpSp>
          <p:nvGrpSpPr>
            <p:cNvPr id="162" name="组合 161">
              <a:extLst>
                <a:ext uri="{FF2B5EF4-FFF2-40B4-BE49-F238E27FC236}">
                  <a16:creationId xmlns:a16="http://schemas.microsoft.com/office/drawing/2014/main" id="{B8F465BB-94F2-4EB5-9FAE-B2F2F029DC1E}"/>
                </a:ext>
              </a:extLst>
            </p:cNvPr>
            <p:cNvGrpSpPr/>
            <p:nvPr/>
          </p:nvGrpSpPr>
          <p:grpSpPr>
            <a:xfrm>
              <a:off x="16083712" y="5032879"/>
              <a:ext cx="2309830" cy="1190740"/>
              <a:chOff x="9509910" y="7622139"/>
              <a:chExt cx="2459129" cy="1276350"/>
            </a:xfrm>
            <a:solidFill>
              <a:srgbClr val="72CCF8"/>
            </a:solidFill>
          </p:grpSpPr>
          <p:sp>
            <p:nvSpPr>
              <p:cNvPr id="174" name="矩形: 圆角 173">
                <a:extLst>
                  <a:ext uri="{FF2B5EF4-FFF2-40B4-BE49-F238E27FC236}">
                    <a16:creationId xmlns:a16="http://schemas.microsoft.com/office/drawing/2014/main" id="{7AC15E86-EE91-4396-A6FB-AA0C19AFDA8F}"/>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75" name="矩形: 圆角 174">
                <a:extLst>
                  <a:ext uri="{FF2B5EF4-FFF2-40B4-BE49-F238E27FC236}">
                    <a16:creationId xmlns:a16="http://schemas.microsoft.com/office/drawing/2014/main" id="{DE85A53A-F4E1-474A-887C-37405966E13D}"/>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rgbClr val="20497D"/>
                  </a:solidFill>
                  <a:latin typeface="微软雅黑" panose="020B0503020204020204" pitchFamily="34" charset="-122"/>
                  <a:ea typeface="微软雅黑" panose="020B0503020204020204" pitchFamily="34" charset="-122"/>
                </a:endParaRPr>
              </a:p>
            </p:txBody>
          </p:sp>
          <p:sp>
            <p:nvSpPr>
              <p:cNvPr id="176" name="矩形: 圆角 175">
                <a:extLst>
                  <a:ext uri="{FF2B5EF4-FFF2-40B4-BE49-F238E27FC236}">
                    <a16:creationId xmlns:a16="http://schemas.microsoft.com/office/drawing/2014/main" id="{299A5529-8758-48CE-8CB8-150DFDACCA4F}"/>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Nginx</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cxnSp>
          <p:nvCxnSpPr>
            <p:cNvPr id="163" name="直接箭头连接符 162">
              <a:extLst>
                <a:ext uri="{FF2B5EF4-FFF2-40B4-BE49-F238E27FC236}">
                  <a16:creationId xmlns:a16="http://schemas.microsoft.com/office/drawing/2014/main" id="{0A83AFE1-28E8-4B16-AB72-1B3499B2A4AD}"/>
                </a:ext>
              </a:extLst>
            </p:cNvPr>
            <p:cNvCxnSpPr>
              <a:cxnSpLocks/>
              <a:stCxn id="176" idx="2"/>
              <a:endCxn id="195" idx="0"/>
            </p:cNvCxnSpPr>
            <p:nvPr/>
          </p:nvCxnSpPr>
          <p:spPr>
            <a:xfrm flipH="1">
              <a:off x="14324980" y="6223619"/>
              <a:ext cx="3056795"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B153B18B-9C6A-41D8-8912-E8AF819826D7}"/>
                </a:ext>
              </a:extLst>
            </p:cNvPr>
            <p:cNvCxnSpPr>
              <a:stCxn id="176" idx="2"/>
              <a:endCxn id="192" idx="0"/>
            </p:cNvCxnSpPr>
            <p:nvPr/>
          </p:nvCxnSpPr>
          <p:spPr>
            <a:xfrm>
              <a:off x="17381775" y="6223619"/>
              <a:ext cx="23679"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B081B037-6ED4-421A-8FE1-81DE5AF7B427}"/>
                </a:ext>
              </a:extLst>
            </p:cNvPr>
            <p:cNvCxnSpPr>
              <a:stCxn id="176" idx="2"/>
              <a:endCxn id="189" idx="0"/>
            </p:cNvCxnSpPr>
            <p:nvPr/>
          </p:nvCxnSpPr>
          <p:spPr>
            <a:xfrm>
              <a:off x="17381775" y="6223619"/>
              <a:ext cx="3104153" cy="76352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66" name="组合 165">
              <a:extLst>
                <a:ext uri="{FF2B5EF4-FFF2-40B4-BE49-F238E27FC236}">
                  <a16:creationId xmlns:a16="http://schemas.microsoft.com/office/drawing/2014/main" id="{6E494345-9597-47BD-8EEC-A877EC9008DA}"/>
                </a:ext>
              </a:extLst>
            </p:cNvPr>
            <p:cNvGrpSpPr/>
            <p:nvPr/>
          </p:nvGrpSpPr>
          <p:grpSpPr>
            <a:xfrm>
              <a:off x="11586367" y="2520494"/>
              <a:ext cx="10661580" cy="2058922"/>
              <a:chOff x="723529" y="10301408"/>
              <a:chExt cx="11350707" cy="2160000"/>
            </a:xfrm>
          </p:grpSpPr>
          <p:sp>
            <p:nvSpPr>
              <p:cNvPr id="171" name="矩形 170">
                <a:extLst>
                  <a:ext uri="{FF2B5EF4-FFF2-40B4-BE49-F238E27FC236}">
                    <a16:creationId xmlns:a16="http://schemas.microsoft.com/office/drawing/2014/main" id="{89F69597-44E6-4D09-8C6B-E001CF9D4B53}"/>
                  </a:ext>
                </a:extLst>
              </p:cNvPr>
              <p:cNvSpPr/>
              <p:nvPr/>
            </p:nvSpPr>
            <p:spPr>
              <a:xfrm>
                <a:off x="1880007" y="10301408"/>
                <a:ext cx="10194229" cy="2160000"/>
              </a:xfrm>
              <a:prstGeom prst="rect">
                <a:avLst/>
              </a:prstGeom>
              <a:no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FE7E1ACD-64C0-4C23-B836-F47340E90266}"/>
                  </a:ext>
                </a:extLst>
              </p:cNvPr>
              <p:cNvSpPr/>
              <p:nvPr/>
            </p:nvSpPr>
            <p:spPr>
              <a:xfrm>
                <a:off x="723529" y="10301408"/>
                <a:ext cx="1156478" cy="2160000"/>
              </a:xfrm>
              <a:prstGeom prst="rect">
                <a:avLst/>
              </a:prstGeom>
              <a:solidFill>
                <a:srgbClr val="FDDFBB"/>
              </a:solidFill>
              <a:ln>
                <a:solidFill>
                  <a:srgbClr val="20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73" name="文本框 172">
                <a:extLst>
                  <a:ext uri="{FF2B5EF4-FFF2-40B4-BE49-F238E27FC236}">
                    <a16:creationId xmlns:a16="http://schemas.microsoft.com/office/drawing/2014/main" id="{D960C3C9-E915-44B0-84B6-E4BBDD4D2F80}"/>
                  </a:ext>
                </a:extLst>
              </p:cNvPr>
              <p:cNvSpPr txBox="1"/>
              <p:nvPr/>
            </p:nvSpPr>
            <p:spPr>
              <a:xfrm>
                <a:off x="1009232" y="10602681"/>
                <a:ext cx="647171" cy="1806564"/>
              </a:xfrm>
              <a:prstGeom prst="rect">
                <a:avLst/>
              </a:prstGeom>
              <a:noFill/>
            </p:spPr>
            <p:txBody>
              <a:bodyPr vert="eaVert" wrap="square" rtlCol="0">
                <a:spAutoFit/>
              </a:bodyPr>
              <a:lstStyle/>
              <a:p>
                <a:pPr algn="ctr"/>
                <a:r>
                  <a:rPr lang="zh-CN" altLang="en-US" sz="2800" b="1" dirty="0">
                    <a:solidFill>
                      <a:srgbClr val="20497D"/>
                    </a:solidFill>
                    <a:latin typeface="微软雅黑" panose="020B0503020204020204" pitchFamily="34" charset="-122"/>
                    <a:ea typeface="微软雅黑" panose="020B0503020204020204" pitchFamily="34" charset="-122"/>
                  </a:rPr>
                  <a:t>接入层</a:t>
                </a:r>
              </a:p>
            </p:txBody>
          </p:sp>
        </p:grpSp>
        <p:cxnSp>
          <p:nvCxnSpPr>
            <p:cNvPr id="167" name="直接箭头连接符 166">
              <a:extLst>
                <a:ext uri="{FF2B5EF4-FFF2-40B4-BE49-F238E27FC236}">
                  <a16:creationId xmlns:a16="http://schemas.microsoft.com/office/drawing/2014/main" id="{045BB0A8-D4C8-4BF5-B9B2-E9CF0CC916E5}"/>
                </a:ext>
              </a:extLst>
            </p:cNvPr>
            <p:cNvCxnSpPr>
              <a:cxnSpLocks/>
              <a:stCxn id="153" idx="2"/>
              <a:endCxn id="174" idx="0"/>
            </p:cNvCxnSpPr>
            <p:nvPr/>
          </p:nvCxnSpPr>
          <p:spPr>
            <a:xfrm>
              <a:off x="14518199" y="4066389"/>
              <a:ext cx="2577281" cy="966490"/>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箭头: 右 167">
              <a:extLst>
                <a:ext uri="{FF2B5EF4-FFF2-40B4-BE49-F238E27FC236}">
                  <a16:creationId xmlns:a16="http://schemas.microsoft.com/office/drawing/2014/main" id="{A2169CFB-2A2F-4D34-98A5-0B625B2614D2}"/>
                </a:ext>
              </a:extLst>
            </p:cNvPr>
            <p:cNvSpPr/>
            <p:nvPr/>
          </p:nvSpPr>
          <p:spPr>
            <a:xfrm rot="16200000" flipH="1">
              <a:off x="17097166"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69" name="箭头: 右 168">
              <a:extLst>
                <a:ext uri="{FF2B5EF4-FFF2-40B4-BE49-F238E27FC236}">
                  <a16:creationId xmlns:a16="http://schemas.microsoft.com/office/drawing/2014/main" id="{56EBF3B9-D559-4D44-AA63-7BE9F57AB9B7}"/>
                </a:ext>
              </a:extLst>
            </p:cNvPr>
            <p:cNvSpPr/>
            <p:nvPr/>
          </p:nvSpPr>
          <p:spPr>
            <a:xfrm rot="16200000" flipH="1">
              <a:off x="14033766"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sp>
          <p:nvSpPr>
            <p:cNvPr id="170" name="箭头: 右 169">
              <a:extLst>
                <a:ext uri="{FF2B5EF4-FFF2-40B4-BE49-F238E27FC236}">
                  <a16:creationId xmlns:a16="http://schemas.microsoft.com/office/drawing/2014/main" id="{CD80014A-33B8-4D1C-822E-DF1686E5B39E}"/>
                </a:ext>
              </a:extLst>
            </p:cNvPr>
            <p:cNvSpPr/>
            <p:nvPr/>
          </p:nvSpPr>
          <p:spPr>
            <a:xfrm rot="16200000" flipH="1">
              <a:off x="20194714" y="8992068"/>
              <a:ext cx="582426" cy="622206"/>
            </a:xfrm>
            <a:prstGeom prst="rightArrow">
              <a:avLst/>
            </a:prstGeom>
            <a:solidFill>
              <a:srgbClr val="FCD7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latin typeface="微软雅黑" panose="020B0503020204020204" pitchFamily="34" charset="-122"/>
                <a:ea typeface="微软雅黑" panose="020B0503020204020204" pitchFamily="34" charset="-122"/>
              </a:endParaRPr>
            </a:p>
          </p:txBody>
        </p:sp>
        <p:grpSp>
          <p:nvGrpSpPr>
            <p:cNvPr id="198" name="组合 197">
              <a:extLst>
                <a:ext uri="{FF2B5EF4-FFF2-40B4-BE49-F238E27FC236}">
                  <a16:creationId xmlns:a16="http://schemas.microsoft.com/office/drawing/2014/main" id="{6153B6F7-06B5-40F8-82C6-01AEDEC2F49A}"/>
                </a:ext>
              </a:extLst>
            </p:cNvPr>
            <p:cNvGrpSpPr/>
            <p:nvPr/>
          </p:nvGrpSpPr>
          <p:grpSpPr>
            <a:xfrm>
              <a:off x="19791986" y="9701185"/>
              <a:ext cx="2309830" cy="1190740"/>
              <a:chOff x="9509910" y="7622139"/>
              <a:chExt cx="2459129" cy="1276350"/>
            </a:xfrm>
            <a:solidFill>
              <a:srgbClr val="F19B97"/>
            </a:solidFill>
          </p:grpSpPr>
          <p:sp>
            <p:nvSpPr>
              <p:cNvPr id="199" name="矩形: 圆角 198">
                <a:extLst>
                  <a:ext uri="{FF2B5EF4-FFF2-40B4-BE49-F238E27FC236}">
                    <a16:creationId xmlns:a16="http://schemas.microsoft.com/office/drawing/2014/main" id="{8E90654B-7A1D-4EAE-8BD7-7ED4F71FB982}"/>
                  </a:ext>
                </a:extLst>
              </p:cNvPr>
              <p:cNvSpPr/>
              <p:nvPr/>
            </p:nvSpPr>
            <p:spPr>
              <a:xfrm>
                <a:off x="9509910" y="76221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0" name="矩形: 圆角 199">
                <a:extLst>
                  <a:ext uri="{FF2B5EF4-FFF2-40B4-BE49-F238E27FC236}">
                    <a16:creationId xmlns:a16="http://schemas.microsoft.com/office/drawing/2014/main" id="{61E66D52-D6D0-4D66-9BBE-514221A4B3E5}"/>
                  </a:ext>
                </a:extLst>
              </p:cNvPr>
              <p:cNvSpPr/>
              <p:nvPr/>
            </p:nvSpPr>
            <p:spPr>
              <a:xfrm>
                <a:off x="9662310" y="77745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1" name="矩形: 圆角 200">
                <a:extLst>
                  <a:ext uri="{FF2B5EF4-FFF2-40B4-BE49-F238E27FC236}">
                    <a16:creationId xmlns:a16="http://schemas.microsoft.com/office/drawing/2014/main" id="{DD9F3958-5720-4426-9076-5C60F0ED23E8}"/>
                  </a:ext>
                </a:extLst>
              </p:cNvPr>
              <p:cNvSpPr/>
              <p:nvPr/>
            </p:nvSpPr>
            <p:spPr>
              <a:xfrm>
                <a:off x="9814710" y="7926939"/>
                <a:ext cx="2154329" cy="971550"/>
              </a:xfrm>
              <a:prstGeom prst="round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数据库服务</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从</a:t>
                </a:r>
                <a:r>
                  <a:rPr lang="en-US" altLang="zh-CN" sz="2400" b="1" dirty="0">
                    <a:solidFill>
                      <a:schemeClr val="bg1"/>
                    </a:solidFill>
                    <a:latin typeface="微软雅黑" panose="020B0503020204020204" pitchFamily="34" charset="-122"/>
                    <a:ea typeface="微软雅黑" panose="020B0503020204020204" pitchFamily="34" charset="-122"/>
                  </a:rPr>
                  <a:t>)</a:t>
                </a:r>
              </a:p>
            </p:txBody>
          </p:sp>
        </p:grpSp>
        <p:cxnSp>
          <p:nvCxnSpPr>
            <p:cNvPr id="25" name="连接符: 肘形 24">
              <a:extLst>
                <a:ext uri="{FF2B5EF4-FFF2-40B4-BE49-F238E27FC236}">
                  <a16:creationId xmlns:a16="http://schemas.microsoft.com/office/drawing/2014/main" id="{009ADC08-4AEC-40B0-9F02-C99081D8F450}"/>
                </a:ext>
              </a:extLst>
            </p:cNvPr>
            <p:cNvCxnSpPr>
              <a:cxnSpLocks/>
              <a:stCxn id="149" idx="2"/>
              <a:endCxn id="201" idx="2"/>
            </p:cNvCxnSpPr>
            <p:nvPr/>
          </p:nvCxnSpPr>
          <p:spPr>
            <a:xfrm rot="16200000" flipH="1">
              <a:off x="19731897" y="9533773"/>
              <a:ext cx="260342" cy="2455961"/>
            </a:xfrm>
            <a:prstGeom prst="bentConnector3">
              <a:avLst>
                <a:gd name="adj1" fmla="val 224394"/>
              </a:avLst>
            </a:prstGeom>
            <a:ln w="38100">
              <a:solidFill>
                <a:schemeClr val="bg1">
                  <a:lumMod val="50000"/>
                </a:schemeClr>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957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1"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 name="矩形 1">
            <a:extLst>
              <a:ext uri="{FF2B5EF4-FFF2-40B4-BE49-F238E27FC236}">
                <a16:creationId xmlns:a16="http://schemas.microsoft.com/office/drawing/2014/main" id="{E0E2C80E-A1E7-44C5-9D0F-1C082D2B02A0}"/>
              </a:ext>
            </a:extLst>
          </p:cNvPr>
          <p:cNvSpPr/>
          <p:nvPr/>
        </p:nvSpPr>
        <p:spPr>
          <a:xfrm>
            <a:off x="11862919" y="3758836"/>
            <a:ext cx="10786757" cy="8713154"/>
          </a:xfrm>
          <a:prstGeom prst="rect">
            <a:avLst/>
          </a:prstGeom>
        </p:spPr>
        <p:txBody>
          <a:bodyPr wrap="square">
            <a:spAutoFit/>
          </a:bodyPr>
          <a:lstStyle/>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Leader 副本（主）</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：每个 Partition 都有且仅有一个 Leader 副本。为了保证数据一致性，Leader 处理一切对 Partition （分区）的读写请求；</a:t>
            </a:r>
          </a:p>
          <a:p>
            <a:pPr marL="539997" indent="-539997">
              <a:lnSpc>
                <a:spcPct val="150000"/>
              </a:lnSpc>
              <a:buFont typeface="Wingdings" panose="05000000000000000000" pitchFamily="2" charset="2"/>
              <a:buChar char="l"/>
            </a:pPr>
            <a:r>
              <a:rPr lang="zh-CN" altLang="en-US" sz="3779" b="1" dirty="0">
                <a:solidFill>
                  <a:srgbClr val="788BA9"/>
                </a:solidFill>
                <a:latin typeface="微软雅黑" panose="020B0503020204020204" pitchFamily="34" charset="-122"/>
                <a:ea typeface="微软雅黑" panose="020B0503020204020204" pitchFamily="34" charset="-122"/>
                <a:cs typeface="+mn-ea"/>
              </a:rPr>
              <a:t>Follower 副本（从）</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：Leader 副本以外的副本都是 Follower 副本。Follower 唯一的任务就是从 Leader 那里复制消息，保持与 Leader 一致的状态。</a:t>
            </a:r>
          </a:p>
          <a:p>
            <a:pPr>
              <a:lnSpc>
                <a:spcPct val="150000"/>
              </a:lnSpc>
            </a:pP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如果 Leader 宕机，其中一个 Follower 会被选举为新的 Leader。</a:t>
            </a:r>
          </a:p>
        </p:txBody>
      </p:sp>
      <p:pic>
        <p:nvPicPr>
          <p:cNvPr id="7170" name="Picture 2" descr="https://raw.githubusercontent.com/dunwu/images/dev/snap/20210407191337.png">
            <a:extLst>
              <a:ext uri="{FF2B5EF4-FFF2-40B4-BE49-F238E27FC236}">
                <a16:creationId xmlns:a16="http://schemas.microsoft.com/office/drawing/2014/main" id="{63B84F40-8CF3-43DF-9463-A997AC40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0277"/>
            <a:ext cx="12120581" cy="677048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251F6B2-6ADF-44E1-A5C3-E16F082C0014}"/>
              </a:ext>
            </a:extLst>
          </p:cNvPr>
          <p:cNvSpPr/>
          <p:nvPr/>
        </p:nvSpPr>
        <p:spPr>
          <a:xfrm>
            <a:off x="2560059" y="2168875"/>
            <a:ext cx="1790522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a:t>
            </a:r>
            <a:r>
              <a:rPr lang="zh-CN" altLang="en-US" sz="4535" b="1" dirty="0">
                <a:solidFill>
                  <a:srgbClr val="788BA9"/>
                </a:solidFill>
                <a:latin typeface="微软雅黑" panose="020B0503020204020204" pitchFamily="34" charset="-122"/>
                <a:ea typeface="微软雅黑" panose="020B0503020204020204" pitchFamily="34" charset="-122"/>
                <a:cs typeface="+mn-ea"/>
              </a:rPr>
              <a:t> 的数据一致性</a:t>
            </a:r>
          </a:p>
        </p:txBody>
      </p:sp>
    </p:spTree>
    <p:extLst>
      <p:ext uri="{BB962C8B-B14F-4D97-AF65-F5344CB8AC3E}">
        <p14:creationId xmlns:p14="http://schemas.microsoft.com/office/powerpoint/2010/main" val="385038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分布式通信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MQ</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7251F6B2-6ADF-44E1-A5C3-E16F082C0014}"/>
              </a:ext>
            </a:extLst>
          </p:cNvPr>
          <p:cNvSpPr/>
          <p:nvPr/>
        </p:nvSpPr>
        <p:spPr>
          <a:xfrm>
            <a:off x="3141669" y="1938058"/>
            <a:ext cx="16741443" cy="790216"/>
          </a:xfrm>
          <a:prstGeom prst="rect">
            <a:avLst/>
          </a:prstGeom>
        </p:spPr>
        <p:txBody>
          <a:bodyPr wrap="none">
            <a:spAutoFit/>
          </a:bodyPr>
          <a:lstStyle/>
          <a:p>
            <a:r>
              <a:rPr lang="en-US" altLang="zh-CN" sz="4535" b="1" dirty="0">
                <a:solidFill>
                  <a:srgbClr val="788BA9"/>
                </a:solidFill>
                <a:latin typeface="微软雅黑" panose="020B0503020204020204" pitchFamily="34" charset="-122"/>
                <a:ea typeface="微软雅黑" panose="020B0503020204020204" pitchFamily="34" charset="-122"/>
                <a:cs typeface="+mn-ea"/>
              </a:rPr>
              <a:t>MQ </a:t>
            </a:r>
            <a:r>
              <a:rPr lang="zh-CN" altLang="en-US" sz="4535" b="1" dirty="0">
                <a:solidFill>
                  <a:srgbClr val="788BA9"/>
                </a:solidFill>
                <a:latin typeface="微软雅黑" panose="020B0503020204020204" pitchFamily="34" charset="-122"/>
                <a:ea typeface="微软雅黑" panose="020B0503020204020204" pitchFamily="34" charset="-122"/>
                <a:cs typeface="+mn-ea"/>
              </a:rPr>
              <a:t>高性能、高可用、可扩展架构案例剖析</a:t>
            </a:r>
            <a:r>
              <a:rPr lang="en-US" altLang="zh-CN" sz="4535" b="1" dirty="0">
                <a:solidFill>
                  <a:srgbClr val="788BA9"/>
                </a:solidFill>
                <a:latin typeface="微软雅黑" panose="020B0503020204020204" pitchFamily="34" charset="-122"/>
                <a:ea typeface="微软雅黑" panose="020B0503020204020204" pitchFamily="34" charset="-122"/>
                <a:cs typeface="+mn-ea"/>
              </a:rPr>
              <a:t>——Kafka </a:t>
            </a:r>
            <a:r>
              <a:rPr lang="zh-CN" altLang="en-US" sz="4535" b="1" dirty="0">
                <a:solidFill>
                  <a:srgbClr val="788BA9"/>
                </a:solidFill>
                <a:latin typeface="微软雅黑" panose="020B0503020204020204" pitchFamily="34" charset="-122"/>
                <a:ea typeface="微软雅黑" panose="020B0503020204020204" pitchFamily="34" charset="-122"/>
                <a:cs typeface="+mn-ea"/>
              </a:rPr>
              <a:t>的高可用</a:t>
            </a:r>
          </a:p>
        </p:txBody>
      </p:sp>
      <p:pic>
        <p:nvPicPr>
          <p:cNvPr id="8194" name="Picture 2" descr="https://raw.githubusercontent.com/dunwu/images/dev/snap/20210502213820.png">
            <a:extLst>
              <a:ext uri="{FF2B5EF4-FFF2-40B4-BE49-F238E27FC236}">
                <a16:creationId xmlns:a16="http://schemas.microsoft.com/office/drawing/2014/main" id="{A77B6174-D85B-48F8-BDEC-92B203503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70" y="3772973"/>
            <a:ext cx="13147419" cy="647510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EA930D-F4C9-4F02-A0E8-455A8E90A16C}"/>
              </a:ext>
            </a:extLst>
          </p:cNvPr>
          <p:cNvSpPr/>
          <p:nvPr/>
        </p:nvSpPr>
        <p:spPr>
          <a:xfrm>
            <a:off x="13636183" y="3500917"/>
            <a:ext cx="9071906" cy="8234305"/>
          </a:xfrm>
          <a:prstGeom prst="rect">
            <a:avLst/>
          </a:prstGeom>
        </p:spPr>
        <p:txBody>
          <a:bodyPr wrap="square">
            <a:spAutoFit/>
          </a:bodyPr>
          <a:lstStyle/>
          <a:p>
            <a:r>
              <a:rPr lang="zh-CN" altLang="en-US" sz="3779" b="1" dirty="0">
                <a:solidFill>
                  <a:srgbClr val="D67A71"/>
                </a:solidFill>
                <a:latin typeface="微软雅黑" panose="020B0503020204020204" pitchFamily="34" charset="-122"/>
                <a:ea typeface="微软雅黑" panose="020B0503020204020204" pitchFamily="34" charset="-122"/>
                <a:cs typeface="+mn-ea"/>
              </a:rPr>
              <a:t>控制器（Controller），</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是 Kafka 的核心组件。它的主要作用是在 ZooKeeper 的帮助下</a:t>
            </a:r>
            <a:r>
              <a:rPr lang="zh-CN" altLang="en-US" sz="3779" b="1" dirty="0">
                <a:solidFill>
                  <a:srgbClr val="788BA9"/>
                </a:solidFill>
                <a:latin typeface="微软雅黑" panose="020B0503020204020204" pitchFamily="34" charset="-122"/>
                <a:ea typeface="微软雅黑" panose="020B0503020204020204" pitchFamily="34" charset="-122"/>
                <a:cs typeface="+mn-ea"/>
              </a:rPr>
              <a:t>管理和协调整个 Kafka 集群</a:t>
            </a:r>
            <a:endParaRPr lang="en-US" altLang="zh-CN" sz="3779" b="1" dirty="0">
              <a:solidFill>
                <a:srgbClr val="788BA9"/>
              </a:solidFill>
              <a:latin typeface="微软雅黑" panose="020B0503020204020204" pitchFamily="34" charset="-122"/>
              <a:ea typeface="微软雅黑" panose="020B0503020204020204" pitchFamily="34" charset="-122"/>
              <a:cs typeface="+mn-ea"/>
            </a:endParaRPr>
          </a:p>
          <a:p>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。控制器其实就是一个 Broker，只不过它除了具有一般 Broker 的功能以外，还</a:t>
            </a:r>
            <a:r>
              <a:rPr lang="zh-CN" altLang="en-US" sz="3779" b="1" dirty="0">
                <a:solidFill>
                  <a:srgbClr val="788BA9"/>
                </a:solidFill>
                <a:latin typeface="微软雅黑" panose="020B0503020204020204" pitchFamily="34" charset="-122"/>
                <a:ea typeface="微软雅黑" panose="020B0503020204020204" pitchFamily="34" charset="-122"/>
                <a:cs typeface="+mn-ea"/>
              </a:rPr>
              <a:t>负责 Leader 的选举</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3779" b="1" dirty="0">
                <a:solidFill>
                  <a:srgbClr val="788BA9"/>
                </a:solidFill>
                <a:latin typeface="微软雅黑" panose="020B0503020204020204" pitchFamily="34" charset="-122"/>
                <a:ea typeface="微软雅黑" panose="020B0503020204020204" pitchFamily="34" charset="-122"/>
                <a:cs typeface="+mn-ea"/>
              </a:rPr>
              <a:t>Kafka </a:t>
            </a:r>
            <a:r>
              <a:rPr lang="zh-CN" altLang="en-US" sz="3779" b="1" dirty="0">
                <a:solidFill>
                  <a:srgbClr val="788BA9"/>
                </a:solidFill>
                <a:latin typeface="微软雅黑" panose="020B0503020204020204" pitchFamily="34" charset="-122"/>
                <a:ea typeface="微软雅黑" panose="020B0503020204020204" pitchFamily="34" charset="-122"/>
                <a:cs typeface="+mn-ea"/>
              </a:rPr>
              <a:t>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Zookeeper </a:t>
            </a:r>
            <a:r>
              <a:rPr lang="zh-CN" altLang="en-US" sz="3779" b="1" dirty="0">
                <a:solidFill>
                  <a:srgbClr val="788BA9"/>
                </a:solidFill>
                <a:latin typeface="微软雅黑" panose="020B0503020204020204" pitchFamily="34" charset="-122"/>
                <a:ea typeface="微软雅黑" panose="020B0503020204020204" pitchFamily="34" charset="-122"/>
                <a:cs typeface="+mn-ea"/>
              </a:rPr>
              <a:t>的临时节点来选举控制器</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，并在节点加入集群或退出集群时通知控制器。控制器负责在节点加入或离开集群时进行 </a:t>
            </a:r>
            <a:r>
              <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rPr>
              <a:t>Partition Leader </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选举。</a:t>
            </a:r>
            <a:r>
              <a:rPr lang="zh-CN" altLang="en-US" sz="3779" b="1" dirty="0">
                <a:solidFill>
                  <a:srgbClr val="788BA9"/>
                </a:solidFill>
                <a:latin typeface="微软雅黑" panose="020B0503020204020204" pitchFamily="34" charset="-122"/>
                <a:ea typeface="微软雅黑" panose="020B0503020204020204" pitchFamily="34" charset="-122"/>
                <a:cs typeface="+mn-ea"/>
              </a:rPr>
              <a:t>控制器使用 </a:t>
            </a:r>
            <a:r>
              <a:rPr lang="en-US" altLang="zh-CN" sz="3779" b="1" dirty="0">
                <a:solidFill>
                  <a:srgbClr val="788BA9"/>
                </a:solidFill>
                <a:latin typeface="微软雅黑" panose="020B0503020204020204" pitchFamily="34" charset="-122"/>
                <a:ea typeface="微软雅黑" panose="020B0503020204020204" pitchFamily="34" charset="-122"/>
                <a:cs typeface="+mn-ea"/>
              </a:rPr>
              <a:t>epoch </a:t>
            </a:r>
            <a:r>
              <a:rPr lang="zh-CN" altLang="en-US" sz="3779" b="1" dirty="0">
                <a:solidFill>
                  <a:srgbClr val="788BA9"/>
                </a:solidFill>
                <a:latin typeface="微软雅黑" panose="020B0503020204020204" pitchFamily="34" charset="-122"/>
                <a:ea typeface="微软雅黑" panose="020B0503020204020204" pitchFamily="34" charset="-122"/>
                <a:cs typeface="+mn-ea"/>
              </a:rPr>
              <a:t>来避免“脑裂”</a:t>
            </a:r>
            <a:r>
              <a:rPr lang="zh-CN" altLang="en-US" sz="3779" dirty="0">
                <a:solidFill>
                  <a:schemeClr val="bg1">
                    <a:lumMod val="50000"/>
                  </a:schemeClr>
                </a:solidFill>
                <a:latin typeface="微软雅黑" panose="020B0503020204020204" pitchFamily="34" charset="-122"/>
                <a:ea typeface="微软雅黑" panose="020B0503020204020204" pitchFamily="34" charset="-122"/>
                <a:cs typeface="+mn-ea"/>
              </a:rPr>
              <a:t>，“脑裂”是指两个节点同时被认为自己是当前的控制器。</a:t>
            </a:r>
            <a:endParaRPr lang="en-US" altLang="zh-CN" sz="3779"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64758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en-US" altLang="zh-CN"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MR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 </a:t>
            </a:r>
          </a:p>
        </p:txBody>
      </p:sp>
      <p:pic>
        <p:nvPicPr>
          <p:cNvPr id="3" name="图片 2">
            <a:extLst>
              <a:ext uri="{FF2B5EF4-FFF2-40B4-BE49-F238E27FC236}">
                <a16:creationId xmlns:a16="http://schemas.microsoft.com/office/drawing/2014/main" id="{67B132A8-8505-424F-9BED-9CDD747B1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14" y="2905880"/>
            <a:ext cx="12038560" cy="8598971"/>
          </a:xfrm>
          <a:prstGeom prst="rect">
            <a:avLst/>
          </a:prstGeom>
        </p:spPr>
      </p:pic>
      <p:sp>
        <p:nvSpPr>
          <p:cNvPr id="20" name="文本框 19">
            <a:extLst>
              <a:ext uri="{FF2B5EF4-FFF2-40B4-BE49-F238E27FC236}">
                <a16:creationId xmlns:a16="http://schemas.microsoft.com/office/drawing/2014/main" id="{1DCCE3A0-FBD6-4826-8991-47A8795FEDA4}"/>
              </a:ext>
            </a:extLst>
          </p:cNvPr>
          <p:cNvSpPr txBox="1"/>
          <p:nvPr/>
        </p:nvSpPr>
        <p:spPr>
          <a:xfrm>
            <a:off x="12548828" y="2905883"/>
            <a:ext cx="10001796" cy="9216882"/>
          </a:xfrm>
          <a:prstGeom prst="rect">
            <a:avLst/>
          </a:prstGeom>
          <a:noFill/>
        </p:spPr>
        <p:txBody>
          <a:bodyPr wrap="square">
            <a:spAutoFit/>
          </a:bodyPr>
          <a:lstStyle/>
          <a:p>
            <a:pPr>
              <a:lnSpc>
                <a:spcPct val="150000"/>
              </a:lnSpc>
            </a:pPr>
            <a:r>
              <a:rPr lang="zh-CN" altLang="en-US" sz="4000" b="1" dirty="0">
                <a:solidFill>
                  <a:srgbClr val="D67A71"/>
                </a:solidFill>
                <a:latin typeface="微软雅黑" panose="020B0503020204020204" pitchFamily="34" charset="-122"/>
                <a:ea typeface="微软雅黑" panose="020B0503020204020204" pitchFamily="34" charset="-122"/>
                <a:cs typeface="+mn-ea"/>
              </a:rPr>
              <a:t>MapReduce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的思想核心就是——</a:t>
            </a:r>
            <a:r>
              <a:rPr lang="zh-CN" altLang="en-US" sz="4000" b="1" dirty="0">
                <a:solidFill>
                  <a:srgbClr val="D67A71"/>
                </a:solidFill>
                <a:latin typeface="微软雅黑" panose="020B0503020204020204" pitchFamily="34" charset="-122"/>
                <a:ea typeface="微软雅黑" panose="020B0503020204020204" pitchFamily="34" charset="-122"/>
                <a:cs typeface="+mn-ea"/>
              </a:rPr>
              <a:t>分而治之</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M</a:t>
            </a:r>
            <a:r>
              <a:rPr lang="zh-CN" altLang="en-US" sz="4000" b="1" dirty="0">
                <a:solidFill>
                  <a:srgbClr val="788BA9"/>
                </a:solidFill>
                <a:latin typeface="微软雅黑" panose="020B0503020204020204" pitchFamily="34" charset="-122"/>
                <a:ea typeface="微软雅黑" panose="020B0503020204020204" pitchFamily="34" charset="-122"/>
                <a:cs typeface="+mn-ea"/>
              </a:rPr>
              <a:t>ap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：即把复杂的任务分解为若干个简单的子任务。</a:t>
            </a: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R</a:t>
            </a:r>
            <a:r>
              <a:rPr lang="zh-CN" altLang="en-US" sz="4000" b="1" dirty="0">
                <a:solidFill>
                  <a:srgbClr val="788BA9"/>
                </a:solidFill>
                <a:latin typeface="微软雅黑" panose="020B0503020204020204" pitchFamily="34" charset="-122"/>
                <a:ea typeface="微软雅黑" panose="020B0503020204020204" pitchFamily="34" charset="-122"/>
                <a:cs typeface="+mn-ea"/>
              </a:rPr>
              <a:t>educe 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：即对 map 分解的任务执行结果进行汇总。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lnSpc>
                <a:spcPct val="150000"/>
              </a:lnSpc>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Shuffle </a:t>
            </a:r>
            <a:r>
              <a:rPr lang="zh-CN" altLang="en-US" sz="4000" b="1" dirty="0">
                <a:solidFill>
                  <a:srgbClr val="788BA9"/>
                </a:solidFill>
                <a:latin typeface="微软雅黑" panose="020B0503020204020204" pitchFamily="34" charset="-122"/>
                <a:ea typeface="微软雅黑" panose="020B0503020204020204" pitchFamily="34" charset="-122"/>
                <a:cs typeface="+mn-ea"/>
              </a:rPr>
              <a:t>阶段</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Reduce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的中间阶段，负责执行分区（</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Partition</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）、排序（</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Sort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）、溢写（</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Spill</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）、合并（</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Merge</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）、抓取（</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Fetch</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）等工作。</a:t>
            </a:r>
          </a:p>
        </p:txBody>
      </p:sp>
    </p:spTree>
    <p:extLst>
      <p:ext uri="{BB962C8B-B14F-4D97-AF65-F5344CB8AC3E}">
        <p14:creationId xmlns:p14="http://schemas.microsoft.com/office/powerpoint/2010/main" val="38163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流计算 </a:t>
            </a:r>
          </a:p>
        </p:txBody>
      </p:sp>
      <p:pic>
        <p:nvPicPr>
          <p:cNvPr id="12290" name="Picture 2">
            <a:extLst>
              <a:ext uri="{FF2B5EF4-FFF2-40B4-BE49-F238E27FC236}">
                <a16:creationId xmlns:a16="http://schemas.microsoft.com/office/drawing/2014/main" id="{01A86EBF-4676-44CD-8CFD-8C2AA6F50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982767" y="8895416"/>
            <a:ext cx="14387419" cy="340891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37F37F4-CF50-4D6F-AC75-5152A2A9AB0C}"/>
              </a:ext>
            </a:extLst>
          </p:cNvPr>
          <p:cNvSpPr txBox="1"/>
          <p:nvPr/>
        </p:nvSpPr>
        <p:spPr>
          <a:xfrm>
            <a:off x="2236326" y="1872494"/>
            <a:ext cx="17320978" cy="6740307"/>
          </a:xfrm>
          <a:prstGeom prst="rect">
            <a:avLst/>
          </a:prstGeom>
          <a:noFill/>
        </p:spPr>
        <p:txBody>
          <a:bodyPr wrap="square">
            <a:spAutoFit/>
          </a:bodyPr>
          <a:lstStyle/>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任何类型的数据都可以形成一种事件流。信用卡交易、传感器测量、机器日志、网站或移动应用程序上的用户交互记录，所有这些数据都形成一种流。</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数据可以被作为 无界 或者 有界 流来处理。</a:t>
            </a:r>
          </a:p>
          <a:p>
            <a:endPar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无界流 有定义流的开始，但没有定义流的结束。它们会无休止地产生数据。无界流的数据必须持续处理，即数据被摄取后需要立刻处理。我们不能等到所有数据都到达再处理，因为输入是无限的，在任何时候输入都不会完成。处理无界数据通常要求以特定顺序摄取事件，例如事件发生的顺序，以便能够推断结果的完整性。</a:t>
            </a:r>
          </a:p>
          <a:p>
            <a:pPr marL="539997" indent="-539997">
              <a:buFont typeface="Wingdings" panose="05000000000000000000" pitchFamily="2" charset="2"/>
              <a:buChar char="l"/>
            </a:pPr>
            <a:r>
              <a:rPr lang="zh-CN" altLang="en-US" sz="3600" dirty="0">
                <a:solidFill>
                  <a:schemeClr val="bg1">
                    <a:lumMod val="50000"/>
                  </a:schemeClr>
                </a:solidFill>
                <a:latin typeface="微软雅黑" panose="020B0503020204020204" pitchFamily="34" charset="-122"/>
                <a:ea typeface="微软雅黑" panose="020B0503020204020204" pitchFamily="34" charset="-122"/>
                <a:cs typeface="+mn-ea"/>
              </a:rPr>
              <a:t>有界流 有定义流的开始，也有定义流的结束。有界流可以在摄取所有数据后再进行计算。有界流所有数据可以被排序，所以并不需要有序摄取。有界流处理通常被称为批处理</a:t>
            </a:r>
          </a:p>
        </p:txBody>
      </p:sp>
    </p:spTree>
    <p:extLst>
      <p:ext uri="{BB962C8B-B14F-4D97-AF65-F5344CB8AC3E}">
        <p14:creationId xmlns:p14="http://schemas.microsoft.com/office/powerpoint/2010/main" val="22872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分布式计算</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F37F37F4-CF50-4D6F-AC75-5152A2A9AB0C}"/>
              </a:ext>
            </a:extLst>
          </p:cNvPr>
          <p:cNvSpPr txBox="1"/>
          <p:nvPr/>
        </p:nvSpPr>
        <p:spPr>
          <a:xfrm>
            <a:off x="2236320" y="2321720"/>
            <a:ext cx="17320978" cy="9325630"/>
          </a:xfrm>
          <a:prstGeom prst="rect">
            <a:avLst/>
          </a:prstGeom>
          <a:noFill/>
        </p:spPr>
        <p:txBody>
          <a:bodyPr wrap="square">
            <a:spAutoFit/>
          </a:bodyPr>
          <a:lstStyle/>
          <a:p>
            <a:r>
              <a:rPr lang="zh-CN" altLang="en-US" sz="4000" b="1" dirty="0">
                <a:solidFill>
                  <a:srgbClr val="788BA9"/>
                </a:solidFill>
                <a:latin typeface="微软雅黑" panose="020B0503020204020204" pitchFamily="34" charset="-122"/>
                <a:ea typeface="微软雅黑" panose="020B0503020204020204" pitchFamily="34" charset="-122"/>
                <a:cs typeface="+mn-ea"/>
              </a:rPr>
              <a:t>流计算（流处理）</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强调的技术特征是流式处理。流式处理有有几大特征，包括常驻、事件触发和通常具备实时性。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788BA9"/>
                </a:solidFill>
                <a:latin typeface="微软雅黑" panose="020B0503020204020204" pitchFamily="34" charset="-122"/>
                <a:ea typeface="微软雅黑" panose="020B0503020204020204" pitchFamily="34" charset="-122"/>
                <a:cs typeface="+mn-ea"/>
              </a:rPr>
              <a:t>批处理（又称批计算）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强调了计算通过批示进行处理。它的特征是，非常驻、外界触发和通常不具备实时性。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批处理的工作步骤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数据装载</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批量计算</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。系统会把这份数据加载到存储里面然后构建相应元数据或者索引等操作；</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外界发起数据请求</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。触发计算，计算出结果返回给用户。</a:t>
            </a:r>
          </a:p>
          <a:p>
            <a:endPar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zh-CN" altLang="en-US" sz="4000" b="1" dirty="0">
                <a:solidFill>
                  <a:srgbClr val="D67A71"/>
                </a:solidFill>
                <a:latin typeface="微软雅黑" panose="020B0503020204020204" pitchFamily="34" charset="-122"/>
                <a:ea typeface="微软雅黑" panose="020B0503020204020204" pitchFamily="34" charset="-122"/>
                <a:cs typeface="+mn-ea"/>
              </a:rPr>
              <a:t>流计算的工作步骤</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一般为：</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数据写入</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流式计算</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数据写出</a:t>
            </a:r>
          </a:p>
        </p:txBody>
      </p:sp>
    </p:spTree>
    <p:extLst>
      <p:ext uri="{BB962C8B-B14F-4D97-AF65-F5344CB8AC3E}">
        <p14:creationId xmlns:p14="http://schemas.microsoft.com/office/powerpoint/2010/main" val="951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38" name="矩形: 圆角 37">
            <a:extLst>
              <a:ext uri="{FF2B5EF4-FFF2-40B4-BE49-F238E27FC236}">
                <a16:creationId xmlns:a16="http://schemas.microsoft.com/office/drawing/2014/main" id="{57F19BAE-48CF-44AB-8145-A91A457FAEF2}"/>
              </a:ext>
            </a:extLst>
          </p:cNvPr>
          <p:cNvSpPr/>
          <p:nvPr/>
        </p:nvSpPr>
        <p:spPr>
          <a:xfrm>
            <a:off x="488768" y="360004"/>
            <a:ext cx="1487962" cy="1487962"/>
          </a:xfrm>
          <a:prstGeom prst="round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prstTxWarp prst="textNoShape">
              <a:avLst/>
            </a:prstTxWarp>
            <a:noAutofit/>
          </a:bodyPr>
          <a:lstStyle/>
          <a:p>
            <a:pPr algn="ctr"/>
            <a:r>
              <a:rPr lang="en-US" altLang="zh-CN" sz="6803" dirty="0">
                <a:latin typeface="Agency FB" panose="020B0503020202020204" pitchFamily="34" charset="0"/>
              </a:rPr>
              <a:t>05</a:t>
            </a:r>
            <a:endParaRPr lang="zh-CN" altLang="en-US" sz="6803" dirty="0">
              <a:latin typeface="Agency FB" panose="020B0503020202020204" pitchFamily="34" charset="0"/>
            </a:endParaRPr>
          </a:p>
        </p:txBody>
      </p:sp>
      <p:sp>
        <p:nvSpPr>
          <p:cNvPr id="10" name="Rectangle 2">
            <a:extLst>
              <a:ext uri="{FF2B5EF4-FFF2-40B4-BE49-F238E27FC236}">
                <a16:creationId xmlns:a16="http://schemas.microsoft.com/office/drawing/2014/main" id="{1C02A44E-0EDA-43AF-9BD0-E7419B8E1D69}"/>
              </a:ext>
            </a:extLst>
          </p:cNvPr>
          <p:cNvSpPr/>
          <p:nvPr/>
        </p:nvSpPr>
        <p:spPr>
          <a:xfrm>
            <a:off x="2236326" y="405638"/>
            <a:ext cx="13267269" cy="1184242"/>
          </a:xfrm>
          <a:prstGeom prst="rect">
            <a:avLst/>
          </a:prstGeom>
        </p:spPr>
        <p:txBody>
          <a:bodyPr wrap="none" lIns="0" tIns="0" rIns="0" bIns="0" anchor="ctr">
            <a:noAutofit/>
          </a:bodyPr>
          <a:lstStyle/>
          <a:p>
            <a:pPr>
              <a:lnSpc>
                <a:spcPct val="130000"/>
              </a:lnSpc>
            </a:pP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分布式应用 </a:t>
            </a:r>
            <a:r>
              <a:rPr lang="en-US" altLang="zh-CN" sz="3779" b="1" dirty="0">
                <a:solidFill>
                  <a:srgbClr val="BFBFBF"/>
                </a:solidFill>
                <a:latin typeface="微软雅黑" panose="020B0503020204020204" pitchFamily="34" charset="-122"/>
                <a:ea typeface="微软雅黑" panose="020B0503020204020204" pitchFamily="34" charset="-122"/>
                <a:cs typeface="+mn-ea"/>
                <a:sym typeface="+mn-lt"/>
              </a:rPr>
              <a:t>/ </a:t>
            </a:r>
            <a:r>
              <a:rPr lang="zh-CN" altLang="en-US" sz="3779" b="1" dirty="0">
                <a:solidFill>
                  <a:srgbClr val="BFBFBF"/>
                </a:solidFill>
                <a:latin typeface="微软雅黑" panose="020B0503020204020204" pitchFamily="34" charset="-122"/>
                <a:ea typeface="微软雅黑" panose="020B0503020204020204" pitchFamily="34" charset="-122"/>
                <a:cs typeface="+mn-ea"/>
                <a:sym typeface="+mn-lt"/>
              </a:rPr>
              <a:t>分布式调度</a:t>
            </a:r>
            <a:endParaRPr lang="zh-CN" altLang="en-US" sz="3779"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10242" name="Picture 2" descr="Apache Hadoop Yarn Architecture">
            <a:extLst>
              <a:ext uri="{FF2B5EF4-FFF2-40B4-BE49-F238E27FC236}">
                <a16:creationId xmlns:a16="http://schemas.microsoft.com/office/drawing/2014/main" id="{550D0FF2-CF5B-4317-90C7-7F2E02EC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 y="3801849"/>
            <a:ext cx="11293157" cy="645702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FD990-3315-43C3-BB98-7FB154F95F63}"/>
              </a:ext>
            </a:extLst>
          </p:cNvPr>
          <p:cNvSpPr txBox="1"/>
          <p:nvPr/>
        </p:nvSpPr>
        <p:spPr>
          <a:xfrm>
            <a:off x="11746226" y="1201807"/>
            <a:ext cx="9966901" cy="10556736"/>
          </a:xfrm>
          <a:prstGeom prst="rect">
            <a:avLst/>
          </a:prstGeom>
          <a:noFill/>
        </p:spPr>
        <p:txBody>
          <a:bodyPr wrap="squar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采用主从结构（master/slave）。</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YARN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有三个核心组件：</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ResourceManager（Master）</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 集群资源的统一管理和分配</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NodeManager（Slave）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管理节点资源，以及容器的生命周期</a:t>
            </a:r>
          </a:p>
          <a:p>
            <a:pPr marL="539997" indent="-539997">
              <a:buFont typeface="Wingdings" panose="05000000000000000000" pitchFamily="2" charset="2"/>
              <a:buChar char="l"/>
            </a:pPr>
            <a:r>
              <a:rPr lang="zh-CN" altLang="en-US" sz="4000" b="1" dirty="0">
                <a:solidFill>
                  <a:srgbClr val="788BA9"/>
                </a:solidFill>
                <a:latin typeface="微软雅黑" panose="020B0503020204020204" pitchFamily="34" charset="-122"/>
                <a:ea typeface="微软雅黑" panose="020B0503020204020204" pitchFamily="34" charset="-122"/>
                <a:cs typeface="+mn-ea"/>
              </a:rPr>
              <a:t>ApplicationMaster（新角色）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 管理应用程序实例，包括任务调度和资源申请</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r>
              <a:rPr lang="en-US" altLang="zh-CN" sz="4000" b="1" dirty="0">
                <a:solidFill>
                  <a:srgbClr val="D67A71"/>
                </a:solidFill>
                <a:latin typeface="微软雅黑" panose="020B0503020204020204" pitchFamily="34" charset="-122"/>
                <a:ea typeface="微软雅黑" panose="020B0503020204020204" pitchFamily="34" charset="-122"/>
                <a:cs typeface="+mn-ea"/>
              </a:rPr>
              <a:t>YARN </a:t>
            </a:r>
            <a:r>
              <a:rPr lang="zh-CN" altLang="en-US" sz="4000" b="1" dirty="0">
                <a:solidFill>
                  <a:srgbClr val="D67A71"/>
                </a:solidFill>
                <a:latin typeface="微软雅黑" panose="020B0503020204020204" pitchFamily="34" charset="-122"/>
                <a:ea typeface="微软雅黑" panose="020B0503020204020204" pitchFamily="34" charset="-122"/>
                <a:cs typeface="+mn-ea"/>
              </a:rPr>
              <a:t>调度策略</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FIFO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（先进先出调度器）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：将所有任务放入一个队列，按序处理</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Capacity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（容量调度器）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：多队列共享集群资源，每个队列都预设资源分配的比例，队列内部采用 </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FIFO </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调度策略</a:t>
            </a:r>
          </a:p>
          <a:p>
            <a:pPr marL="539997" indent="-539997">
              <a:buFont typeface="Wingdings" panose="05000000000000000000" pitchFamily="2" charset="2"/>
              <a:buChar char="l"/>
            </a:pPr>
            <a:r>
              <a:rPr lang="en-US" altLang="zh-CN" sz="4000" b="1" dirty="0">
                <a:solidFill>
                  <a:srgbClr val="788BA9"/>
                </a:solidFill>
                <a:latin typeface="微软雅黑" panose="020B0503020204020204" pitchFamily="34" charset="-122"/>
                <a:ea typeface="微软雅黑" panose="020B0503020204020204" pitchFamily="34" charset="-122"/>
                <a:cs typeface="+mn-ea"/>
              </a:rPr>
              <a:t>Fair Scheduler</a:t>
            </a:r>
            <a:r>
              <a:rPr lang="zh-CN" altLang="en-US" sz="4000" b="1" dirty="0">
                <a:solidFill>
                  <a:srgbClr val="788BA9"/>
                </a:solidFill>
                <a:latin typeface="微软雅黑" panose="020B0503020204020204" pitchFamily="34" charset="-122"/>
                <a:ea typeface="微软雅黑" panose="020B0503020204020204" pitchFamily="34" charset="-122"/>
                <a:cs typeface="+mn-ea"/>
              </a:rPr>
              <a:t>（公平调度器）</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：多队列公平共享集群资源，动态分配资源</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30757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9843C577-00D5-4111-B5B6-F374F6D42802}"/>
              </a:ext>
            </a:extLst>
          </p:cNvPr>
          <p:cNvGrpSpPr/>
          <p:nvPr/>
        </p:nvGrpSpPr>
        <p:grpSpPr>
          <a:xfrm>
            <a:off x="-407951" y="8148598"/>
            <a:ext cx="8807728" cy="4912350"/>
            <a:chOff x="-292080" y="3918856"/>
            <a:chExt cx="5237678" cy="3024065"/>
          </a:xfrm>
        </p:grpSpPr>
        <p:sp>
          <p:nvSpPr>
            <p:cNvPr id="9" name="椭圆 8">
              <a:extLst>
                <a:ext uri="{FF2B5EF4-FFF2-40B4-BE49-F238E27FC236}">
                  <a16:creationId xmlns:a16="http://schemas.microsoft.com/office/drawing/2014/main" id="{6B3C01C0-4B96-43CF-96A8-FF446FCA5680}"/>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224D29A6-29F4-418D-9588-731366775158}"/>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12" name="组合 11">
              <a:extLst>
                <a:ext uri="{FF2B5EF4-FFF2-40B4-BE49-F238E27FC236}">
                  <a16:creationId xmlns:a16="http://schemas.microsoft.com/office/drawing/2014/main" id="{628090E5-E0BC-4AC6-9191-196F02F91D54}"/>
                </a:ext>
              </a:extLst>
            </p:cNvPr>
            <p:cNvGrpSpPr/>
            <p:nvPr/>
          </p:nvGrpSpPr>
          <p:grpSpPr>
            <a:xfrm>
              <a:off x="-292080" y="3918856"/>
              <a:ext cx="4403525" cy="3024065"/>
              <a:chOff x="-292080" y="3342572"/>
              <a:chExt cx="5242689" cy="3600350"/>
            </a:xfrm>
          </p:grpSpPr>
          <p:sp>
            <p:nvSpPr>
              <p:cNvPr id="3" name="任意多边形 2">
                <a:extLst>
                  <a:ext uri="{FF2B5EF4-FFF2-40B4-BE49-F238E27FC236}">
                    <a16:creationId xmlns:a16="http://schemas.microsoft.com/office/drawing/2014/main" id="{B7053822-DE51-4441-87B8-676CF9943749}"/>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 name="任意多边形 3">
                <a:extLst>
                  <a:ext uri="{FF2B5EF4-FFF2-40B4-BE49-F238E27FC236}">
                    <a16:creationId xmlns:a16="http://schemas.microsoft.com/office/drawing/2014/main" id="{D13CD46D-0E59-4782-8BF1-CF25A85EF73B}"/>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5" name="椭圆 4">
                <a:extLst>
                  <a:ext uri="{FF2B5EF4-FFF2-40B4-BE49-F238E27FC236}">
                    <a16:creationId xmlns:a16="http://schemas.microsoft.com/office/drawing/2014/main" id="{38E1B52C-3EDA-4F7F-8259-4AD8434CB3CA}"/>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7BAA900F-1CAD-42B7-98C2-9EA55AC9AACA}"/>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167AF939-B011-4F64-8C2C-0BD2712D59A9}"/>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DA135020-04ED-4605-B7E9-C6490A080DF7}"/>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文本框 12">
                <a:extLst>
                  <a:ext uri="{FF2B5EF4-FFF2-40B4-BE49-F238E27FC236}">
                    <a16:creationId xmlns:a16="http://schemas.microsoft.com/office/drawing/2014/main" id="{4299B766-EFD0-44C9-AFEC-3F214EAED102}"/>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16" name="Freeform 124">
                <a:extLst>
                  <a:ext uri="{FF2B5EF4-FFF2-40B4-BE49-F238E27FC236}">
                    <a16:creationId xmlns:a16="http://schemas.microsoft.com/office/drawing/2014/main" id="{59FC4998-588A-45A5-AAD5-5B9C122293AE}"/>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
        <p:nvSpPr>
          <p:cNvPr id="107" name="稻壳儿小白白(http://dwz.cn/Wu2UP)">
            <a:extLst>
              <a:ext uri="{FF2B5EF4-FFF2-40B4-BE49-F238E27FC236}">
                <a16:creationId xmlns:a16="http://schemas.microsoft.com/office/drawing/2014/main" id="{104F2BA6-2369-4AA2-8A05-371D54F3A2F4}"/>
              </a:ext>
            </a:extLst>
          </p:cNvPr>
          <p:cNvSpPr>
            <a:spLocks/>
          </p:cNvSpPr>
          <p:nvPr/>
        </p:nvSpPr>
        <p:spPr bwMode="auto">
          <a:xfrm rot="900000">
            <a:off x="11076576" y="5656421"/>
            <a:ext cx="1765520" cy="3505977"/>
          </a:xfrm>
          <a:custGeom>
            <a:avLst/>
            <a:gdLst>
              <a:gd name="T0" fmla="*/ 2147483646 w 252"/>
              <a:gd name="T1" fmla="*/ 2147483646 h 499"/>
              <a:gd name="T2" fmla="*/ 2147483646 w 252"/>
              <a:gd name="T3" fmla="*/ 2147483646 h 499"/>
              <a:gd name="T4" fmla="*/ 2147483646 w 252"/>
              <a:gd name="T5" fmla="*/ 914433926 h 499"/>
              <a:gd name="T6" fmla="*/ 2147483646 w 252"/>
              <a:gd name="T7" fmla="*/ 1459884407 h 499"/>
              <a:gd name="T8" fmla="*/ 2147483646 w 252"/>
              <a:gd name="T9" fmla="*/ 673793419 h 499"/>
              <a:gd name="T10" fmla="*/ 2147483646 w 252"/>
              <a:gd name="T11" fmla="*/ 32086736 h 499"/>
              <a:gd name="T12" fmla="*/ 1738725502 w 252"/>
              <a:gd name="T13" fmla="*/ 898392561 h 499"/>
              <a:gd name="T14" fmla="*/ 2057758107 w 252"/>
              <a:gd name="T15" fmla="*/ 1732611650 h 499"/>
              <a:gd name="T16" fmla="*/ 0 w 252"/>
              <a:gd name="T17" fmla="*/ 2147483646 h 499"/>
              <a:gd name="T18" fmla="*/ 0 w 252"/>
              <a:gd name="T19" fmla="*/ 2147483646 h 499"/>
              <a:gd name="T20" fmla="*/ 2147483646 w 252"/>
              <a:gd name="T21" fmla="*/ 2147483646 h 499"/>
              <a:gd name="T22" fmla="*/ 2147483646 w 252"/>
              <a:gd name="T23" fmla="*/ 2147483646 h 499"/>
              <a:gd name="T24" fmla="*/ 2147483646 w 252"/>
              <a:gd name="T25" fmla="*/ 2147483646 h 4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99">
                <a:moveTo>
                  <a:pt x="187" y="221"/>
                </a:moveTo>
                <a:cubicBezTo>
                  <a:pt x="206" y="174"/>
                  <a:pt x="240" y="179"/>
                  <a:pt x="252" y="182"/>
                </a:cubicBezTo>
                <a:cubicBezTo>
                  <a:pt x="252" y="57"/>
                  <a:pt x="252" y="57"/>
                  <a:pt x="252" y="57"/>
                </a:cubicBezTo>
                <a:cubicBezTo>
                  <a:pt x="170" y="91"/>
                  <a:pt x="170" y="91"/>
                  <a:pt x="170" y="91"/>
                </a:cubicBezTo>
                <a:cubicBezTo>
                  <a:pt x="173" y="81"/>
                  <a:pt x="180" y="56"/>
                  <a:pt x="179" y="42"/>
                </a:cubicBezTo>
                <a:cubicBezTo>
                  <a:pt x="179" y="23"/>
                  <a:pt x="179" y="0"/>
                  <a:pt x="145" y="2"/>
                </a:cubicBezTo>
                <a:cubicBezTo>
                  <a:pt x="114" y="4"/>
                  <a:pt x="108" y="40"/>
                  <a:pt x="109" y="56"/>
                </a:cubicBezTo>
                <a:cubicBezTo>
                  <a:pt x="110" y="74"/>
                  <a:pt x="123" y="98"/>
                  <a:pt x="129" y="108"/>
                </a:cubicBezTo>
                <a:cubicBezTo>
                  <a:pt x="0" y="162"/>
                  <a:pt x="0" y="162"/>
                  <a:pt x="0" y="162"/>
                </a:cubicBezTo>
                <a:cubicBezTo>
                  <a:pt x="0" y="499"/>
                  <a:pt x="0" y="499"/>
                  <a:pt x="0" y="499"/>
                </a:cubicBezTo>
                <a:cubicBezTo>
                  <a:pt x="252" y="350"/>
                  <a:pt x="252" y="350"/>
                  <a:pt x="252" y="350"/>
                </a:cubicBezTo>
                <a:cubicBezTo>
                  <a:pt x="252" y="239"/>
                  <a:pt x="252" y="239"/>
                  <a:pt x="252" y="239"/>
                </a:cubicBezTo>
                <a:cubicBezTo>
                  <a:pt x="227" y="290"/>
                  <a:pt x="167" y="272"/>
                  <a:pt x="187" y="221"/>
                </a:cubicBez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8" name="稻壳儿小白白(http://dwz.cn/Wu2UP)">
            <a:extLst>
              <a:ext uri="{FF2B5EF4-FFF2-40B4-BE49-F238E27FC236}">
                <a16:creationId xmlns:a16="http://schemas.microsoft.com/office/drawing/2014/main" id="{55CA5E7E-833B-4218-A370-73226218E92B}"/>
              </a:ext>
            </a:extLst>
          </p:cNvPr>
          <p:cNvSpPr>
            <a:spLocks/>
          </p:cNvSpPr>
          <p:nvPr/>
        </p:nvSpPr>
        <p:spPr bwMode="auto">
          <a:xfrm rot="900000">
            <a:off x="9138399" y="2860550"/>
            <a:ext cx="1339457" cy="412140"/>
          </a:xfrm>
          <a:custGeom>
            <a:avLst/>
            <a:gdLst>
              <a:gd name="T0" fmla="*/ 1526352444 w 382"/>
              <a:gd name="T1" fmla="*/ 471807714 h 117"/>
              <a:gd name="T2" fmla="*/ 0 w 382"/>
              <a:gd name="T3" fmla="*/ 0 h 117"/>
              <a:gd name="T4" fmla="*/ 1510369068 w 382"/>
              <a:gd name="T5" fmla="*/ 471807714 h 117"/>
              <a:gd name="T6" fmla="*/ 1526352444 w 382"/>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2" h="117">
                <a:moveTo>
                  <a:pt x="382" y="117"/>
                </a:moveTo>
                <a:lnTo>
                  <a:pt x="0" y="0"/>
                </a:lnTo>
                <a:lnTo>
                  <a:pt x="378" y="117"/>
                </a:lnTo>
                <a:lnTo>
                  <a:pt x="382"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09" name="稻壳儿小白白(http://dwz.cn/Wu2UP)">
            <a:extLst>
              <a:ext uri="{FF2B5EF4-FFF2-40B4-BE49-F238E27FC236}">
                <a16:creationId xmlns:a16="http://schemas.microsoft.com/office/drawing/2014/main" id="{C7DDB2FE-2DF9-436B-B62F-F67980301F94}"/>
              </a:ext>
            </a:extLst>
          </p:cNvPr>
          <p:cNvSpPr>
            <a:spLocks/>
          </p:cNvSpPr>
          <p:nvPr/>
        </p:nvSpPr>
        <p:spPr bwMode="auto">
          <a:xfrm rot="900000">
            <a:off x="10307986" y="3643066"/>
            <a:ext cx="1648561" cy="517960"/>
          </a:xfrm>
          <a:custGeom>
            <a:avLst/>
            <a:gdLst>
              <a:gd name="T0" fmla="*/ 0 w 470"/>
              <a:gd name="T1" fmla="*/ 0 h 148"/>
              <a:gd name="T2" fmla="*/ 0 w 470"/>
              <a:gd name="T3" fmla="*/ 7960454 h 148"/>
              <a:gd name="T4" fmla="*/ 1879200085 w 470"/>
              <a:gd name="T5" fmla="*/ 589103552 h 148"/>
              <a:gd name="T6" fmla="*/ 0 w 470"/>
              <a:gd name="T7" fmla="*/ 0 h 1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0" h="148">
                <a:moveTo>
                  <a:pt x="0" y="0"/>
                </a:moveTo>
                <a:lnTo>
                  <a:pt x="0" y="2"/>
                </a:lnTo>
                <a:lnTo>
                  <a:pt x="470" y="148"/>
                </a:ln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0" name="稻壳儿小白白(http://dwz.cn/Wu2UP)">
            <a:extLst>
              <a:ext uri="{FF2B5EF4-FFF2-40B4-BE49-F238E27FC236}">
                <a16:creationId xmlns:a16="http://schemas.microsoft.com/office/drawing/2014/main" id="{097BF8C7-532F-4069-8245-B4E6FDE2358E}"/>
              </a:ext>
            </a:extLst>
          </p:cNvPr>
          <p:cNvSpPr>
            <a:spLocks/>
          </p:cNvSpPr>
          <p:nvPr/>
        </p:nvSpPr>
        <p:spPr bwMode="auto">
          <a:xfrm rot="900000">
            <a:off x="12123633" y="3579011"/>
            <a:ext cx="3063207" cy="710106"/>
          </a:xfrm>
          <a:custGeom>
            <a:avLst/>
            <a:gdLst>
              <a:gd name="T0" fmla="*/ 2147483646 w 437"/>
              <a:gd name="T1" fmla="*/ 530123358 h 101"/>
              <a:gd name="T2" fmla="*/ 1772443750 w 437"/>
              <a:gd name="T3" fmla="*/ 321288463 h 101"/>
              <a:gd name="T4" fmla="*/ 0 w 437"/>
              <a:gd name="T5" fmla="*/ 738962262 h 101"/>
              <a:gd name="T6" fmla="*/ 1277439817 w 437"/>
              <a:gd name="T7" fmla="*/ 1028122279 h 101"/>
              <a:gd name="T8" fmla="*/ 910175870 w 437"/>
              <a:gd name="T9" fmla="*/ 1349406734 h 101"/>
              <a:gd name="T10" fmla="*/ 1900187732 w 437"/>
              <a:gd name="T11" fmla="*/ 1172700284 h 101"/>
              <a:gd name="T12" fmla="*/ 2147483646 w 437"/>
              <a:gd name="T13" fmla="*/ 1622502528 h 101"/>
              <a:gd name="T14" fmla="*/ 2147483646 w 437"/>
              <a:gd name="T15" fmla="*/ 1622502528 h 101"/>
              <a:gd name="T16" fmla="*/ 2147483646 w 437"/>
              <a:gd name="T17" fmla="*/ 674705371 h 101"/>
              <a:gd name="T18" fmla="*/ 2147483646 w 437"/>
              <a:gd name="T19" fmla="*/ 0 h 101"/>
              <a:gd name="T20" fmla="*/ 2147483646 w 437"/>
              <a:gd name="T21" fmla="*/ 176706450 h 101"/>
              <a:gd name="T22" fmla="*/ 2147483646 w 437"/>
              <a:gd name="T23" fmla="*/ 530123358 h 1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7" h="101">
                <a:moveTo>
                  <a:pt x="188" y="33"/>
                </a:moveTo>
                <a:cubicBezTo>
                  <a:pt x="164" y="45"/>
                  <a:pt x="122" y="35"/>
                  <a:pt x="111" y="20"/>
                </a:cubicBezTo>
                <a:cubicBezTo>
                  <a:pt x="0" y="46"/>
                  <a:pt x="0" y="46"/>
                  <a:pt x="0" y="46"/>
                </a:cubicBezTo>
                <a:cubicBezTo>
                  <a:pt x="80" y="64"/>
                  <a:pt x="80" y="64"/>
                  <a:pt x="80" y="64"/>
                </a:cubicBezTo>
                <a:cubicBezTo>
                  <a:pt x="59" y="68"/>
                  <a:pt x="29" y="76"/>
                  <a:pt x="57" y="84"/>
                </a:cubicBezTo>
                <a:cubicBezTo>
                  <a:pt x="86" y="92"/>
                  <a:pt x="107" y="82"/>
                  <a:pt x="119" y="73"/>
                </a:cubicBezTo>
                <a:cubicBezTo>
                  <a:pt x="239" y="101"/>
                  <a:pt x="239" y="101"/>
                  <a:pt x="239" y="101"/>
                </a:cubicBezTo>
                <a:cubicBezTo>
                  <a:pt x="239" y="101"/>
                  <a:pt x="239" y="101"/>
                  <a:pt x="239" y="101"/>
                </a:cubicBezTo>
                <a:cubicBezTo>
                  <a:pt x="437" y="42"/>
                  <a:pt x="437" y="42"/>
                  <a:pt x="437" y="42"/>
                </a:cubicBezTo>
                <a:cubicBezTo>
                  <a:pt x="202" y="0"/>
                  <a:pt x="202" y="0"/>
                  <a:pt x="202" y="0"/>
                </a:cubicBezTo>
                <a:cubicBezTo>
                  <a:pt x="154" y="11"/>
                  <a:pt x="154" y="11"/>
                  <a:pt x="154" y="11"/>
                </a:cubicBezTo>
                <a:cubicBezTo>
                  <a:pt x="176" y="15"/>
                  <a:pt x="208" y="23"/>
                  <a:pt x="188" y="33"/>
                </a:cubicBez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1" name="稻壳儿小白白(http://dwz.cn/Wu2UP)">
            <a:extLst>
              <a:ext uri="{FF2B5EF4-FFF2-40B4-BE49-F238E27FC236}">
                <a16:creationId xmlns:a16="http://schemas.microsoft.com/office/drawing/2014/main" id="{0E4DCF75-7A54-465B-8DB6-A8A417B3C0BE}"/>
              </a:ext>
            </a:extLst>
          </p:cNvPr>
          <p:cNvSpPr>
            <a:spLocks/>
          </p:cNvSpPr>
          <p:nvPr/>
        </p:nvSpPr>
        <p:spPr bwMode="auto">
          <a:xfrm rot="900000">
            <a:off x="9149541" y="2782585"/>
            <a:ext cx="3077130" cy="718461"/>
          </a:xfrm>
          <a:custGeom>
            <a:avLst/>
            <a:gdLst>
              <a:gd name="T0" fmla="*/ 2147483646 w 439"/>
              <a:gd name="T1" fmla="*/ 370846070 h 102"/>
              <a:gd name="T2" fmla="*/ 2147483646 w 439"/>
              <a:gd name="T3" fmla="*/ 145114029 h 102"/>
              <a:gd name="T4" fmla="*/ 2147483646 w 439"/>
              <a:gd name="T5" fmla="*/ 241858053 h 102"/>
              <a:gd name="T6" fmla="*/ 2147483646 w 439"/>
              <a:gd name="T7" fmla="*/ 48370004 h 102"/>
              <a:gd name="T8" fmla="*/ 0 w 439"/>
              <a:gd name="T9" fmla="*/ 709444132 h 102"/>
              <a:gd name="T10" fmla="*/ 2147483646 w 439"/>
              <a:gd name="T11" fmla="*/ 1644624320 h 102"/>
              <a:gd name="T12" fmla="*/ 2147483646 w 439"/>
              <a:gd name="T13" fmla="*/ 1209282234 h 102"/>
              <a:gd name="T14" fmla="*/ 2147483646 w 439"/>
              <a:gd name="T15" fmla="*/ 806188156 h 102"/>
              <a:gd name="T16" fmla="*/ 2147483646 w 439"/>
              <a:gd name="T17" fmla="*/ 1080294217 h 102"/>
              <a:gd name="T18" fmla="*/ 2147483646 w 439"/>
              <a:gd name="T19" fmla="*/ 741692140 h 102"/>
              <a:gd name="T20" fmla="*/ 2147483646 w 439"/>
              <a:gd name="T21" fmla="*/ 370846070 h 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02">
                <a:moveTo>
                  <a:pt x="340" y="23"/>
                </a:moveTo>
                <a:cubicBezTo>
                  <a:pt x="354" y="20"/>
                  <a:pt x="373" y="14"/>
                  <a:pt x="365" y="9"/>
                </a:cubicBezTo>
                <a:cubicBezTo>
                  <a:pt x="349" y="0"/>
                  <a:pt x="319" y="11"/>
                  <a:pt x="308" y="15"/>
                </a:cubicBezTo>
                <a:cubicBezTo>
                  <a:pt x="255" y="3"/>
                  <a:pt x="255" y="3"/>
                  <a:pt x="255" y="3"/>
                </a:cubicBezTo>
                <a:cubicBezTo>
                  <a:pt x="0" y="44"/>
                  <a:pt x="0" y="44"/>
                  <a:pt x="0" y="44"/>
                </a:cubicBezTo>
                <a:cubicBezTo>
                  <a:pt x="191" y="102"/>
                  <a:pt x="191" y="102"/>
                  <a:pt x="191" y="102"/>
                </a:cubicBezTo>
                <a:cubicBezTo>
                  <a:pt x="308" y="75"/>
                  <a:pt x="308" y="75"/>
                  <a:pt x="308" y="75"/>
                </a:cubicBezTo>
                <a:cubicBezTo>
                  <a:pt x="284" y="72"/>
                  <a:pt x="241" y="63"/>
                  <a:pt x="273" y="50"/>
                </a:cubicBezTo>
                <a:cubicBezTo>
                  <a:pt x="309" y="37"/>
                  <a:pt x="333" y="57"/>
                  <a:pt x="343" y="67"/>
                </a:cubicBezTo>
                <a:cubicBezTo>
                  <a:pt x="439" y="46"/>
                  <a:pt x="439" y="46"/>
                  <a:pt x="439" y="46"/>
                </a:cubicBezTo>
                <a:lnTo>
                  <a:pt x="340" y="23"/>
                </a:lnTo>
                <a:close/>
              </a:path>
            </a:pathLst>
          </a:custGeom>
          <a:solidFill>
            <a:srgbClr val="5AC8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2" name="稻壳儿小白白(http://dwz.cn/Wu2UP)">
            <a:extLst>
              <a:ext uri="{FF2B5EF4-FFF2-40B4-BE49-F238E27FC236}">
                <a16:creationId xmlns:a16="http://schemas.microsoft.com/office/drawing/2014/main" id="{A86DBAB7-AB84-4D3A-BEB0-8C18C762388B}"/>
              </a:ext>
            </a:extLst>
          </p:cNvPr>
          <p:cNvSpPr>
            <a:spLocks/>
          </p:cNvSpPr>
          <p:nvPr/>
        </p:nvSpPr>
        <p:spPr bwMode="auto">
          <a:xfrm rot="900000">
            <a:off x="10962403" y="2988648"/>
            <a:ext cx="2748531" cy="545807"/>
          </a:xfrm>
          <a:custGeom>
            <a:avLst/>
            <a:gdLst>
              <a:gd name="T0" fmla="*/ 1757447579 w 392"/>
              <a:gd name="T1" fmla="*/ 652429692 h 78"/>
              <a:gd name="T2" fmla="*/ 1358025676 w 392"/>
              <a:gd name="T3" fmla="*/ 875213092 h 78"/>
              <a:gd name="T4" fmla="*/ 2147483646 w 392"/>
              <a:gd name="T5" fmla="*/ 1241209263 h 78"/>
              <a:gd name="T6" fmla="*/ 2147483646 w 392"/>
              <a:gd name="T7" fmla="*/ 827471512 h 78"/>
              <a:gd name="T8" fmla="*/ 2147483646 w 392"/>
              <a:gd name="T9" fmla="*/ 1034342382 h 78"/>
              <a:gd name="T10" fmla="*/ 2147483646 w 392"/>
              <a:gd name="T11" fmla="*/ 684254752 h 78"/>
              <a:gd name="T12" fmla="*/ 2147483646 w 392"/>
              <a:gd name="T13" fmla="*/ 509212931 h 78"/>
              <a:gd name="T14" fmla="*/ 2147483646 w 392"/>
              <a:gd name="T15" fmla="*/ 0 h 78"/>
              <a:gd name="T16" fmla="*/ 0 w 392"/>
              <a:gd name="T17" fmla="*/ 556954511 h 78"/>
              <a:gd name="T18" fmla="*/ 846768998 w 392"/>
              <a:gd name="T19" fmla="*/ 747908862 h 78"/>
              <a:gd name="T20" fmla="*/ 1757447579 w 392"/>
              <a:gd name="T21" fmla="*/ 652429692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2" h="78">
                <a:moveTo>
                  <a:pt x="110" y="41"/>
                </a:moveTo>
                <a:cubicBezTo>
                  <a:pt x="118" y="46"/>
                  <a:pt x="99" y="52"/>
                  <a:pt x="85" y="55"/>
                </a:cubicBezTo>
                <a:cubicBezTo>
                  <a:pt x="184" y="78"/>
                  <a:pt x="184" y="78"/>
                  <a:pt x="184" y="78"/>
                </a:cubicBezTo>
                <a:cubicBezTo>
                  <a:pt x="295" y="52"/>
                  <a:pt x="295" y="52"/>
                  <a:pt x="295" y="52"/>
                </a:cubicBezTo>
                <a:cubicBezTo>
                  <a:pt x="306" y="67"/>
                  <a:pt x="348" y="77"/>
                  <a:pt x="372" y="65"/>
                </a:cubicBezTo>
                <a:cubicBezTo>
                  <a:pt x="392" y="55"/>
                  <a:pt x="360" y="47"/>
                  <a:pt x="338" y="43"/>
                </a:cubicBezTo>
                <a:cubicBezTo>
                  <a:pt x="386" y="32"/>
                  <a:pt x="386" y="32"/>
                  <a:pt x="386" y="32"/>
                </a:cubicBezTo>
                <a:cubicBezTo>
                  <a:pt x="212" y="0"/>
                  <a:pt x="212" y="0"/>
                  <a:pt x="212" y="0"/>
                </a:cubicBezTo>
                <a:cubicBezTo>
                  <a:pt x="0" y="35"/>
                  <a:pt x="0" y="35"/>
                  <a:pt x="0" y="35"/>
                </a:cubicBezTo>
                <a:cubicBezTo>
                  <a:pt x="53" y="47"/>
                  <a:pt x="53" y="47"/>
                  <a:pt x="53" y="47"/>
                </a:cubicBezTo>
                <a:cubicBezTo>
                  <a:pt x="64" y="43"/>
                  <a:pt x="94" y="32"/>
                  <a:pt x="110" y="41"/>
                </a:cubicBez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3" name="稻壳儿小白白(http://dwz.cn/Wu2UP)">
            <a:extLst>
              <a:ext uri="{FF2B5EF4-FFF2-40B4-BE49-F238E27FC236}">
                <a16:creationId xmlns:a16="http://schemas.microsoft.com/office/drawing/2014/main" id="{761F6E59-5013-4AA5-AD6B-79A68461B577}"/>
              </a:ext>
            </a:extLst>
          </p:cNvPr>
          <p:cNvSpPr>
            <a:spLocks/>
          </p:cNvSpPr>
          <p:nvPr/>
        </p:nvSpPr>
        <p:spPr bwMode="auto">
          <a:xfrm rot="900000">
            <a:off x="10335835" y="3420288"/>
            <a:ext cx="3414081" cy="977442"/>
          </a:xfrm>
          <a:custGeom>
            <a:avLst/>
            <a:gdLst>
              <a:gd name="T0" fmla="*/ 2147483646 w 487"/>
              <a:gd name="T1" fmla="*/ 2147483646 h 139"/>
              <a:gd name="T2" fmla="*/ 2147483646 w 487"/>
              <a:gd name="T3" fmla="*/ 1028474893 h 139"/>
              <a:gd name="T4" fmla="*/ 2147483646 w 487"/>
              <a:gd name="T5" fmla="*/ 578515373 h 139"/>
              <a:gd name="T6" fmla="*/ 2147483646 w 487"/>
              <a:gd name="T7" fmla="*/ 755284182 h 139"/>
              <a:gd name="T8" fmla="*/ 2147483646 w 487"/>
              <a:gd name="T9" fmla="*/ 433888534 h 139"/>
              <a:gd name="T10" fmla="*/ 2147483646 w 487"/>
              <a:gd name="T11" fmla="*/ 144630848 h 139"/>
              <a:gd name="T12" fmla="*/ 2147483646 w 487"/>
              <a:gd name="T13" fmla="*/ 482097481 h 139"/>
              <a:gd name="T14" fmla="*/ 1309679220 w 487"/>
              <a:gd name="T15" fmla="*/ 208906770 h 139"/>
              <a:gd name="T16" fmla="*/ 1868687766 w 487"/>
              <a:gd name="T17" fmla="*/ 610657343 h 139"/>
              <a:gd name="T18" fmla="*/ 0 w 487"/>
              <a:gd name="T19" fmla="*/ 1044541869 h 139"/>
              <a:gd name="T20" fmla="*/ 2147483646 w 487"/>
              <a:gd name="T21" fmla="*/ 2147483646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7" h="139">
                <a:moveTo>
                  <a:pt x="235" y="139"/>
                </a:moveTo>
                <a:cubicBezTo>
                  <a:pt x="487" y="64"/>
                  <a:pt x="487" y="64"/>
                  <a:pt x="487" y="64"/>
                </a:cubicBezTo>
                <a:cubicBezTo>
                  <a:pt x="367" y="36"/>
                  <a:pt x="367" y="36"/>
                  <a:pt x="367" y="36"/>
                </a:cubicBezTo>
                <a:cubicBezTo>
                  <a:pt x="355" y="45"/>
                  <a:pt x="334" y="55"/>
                  <a:pt x="305" y="47"/>
                </a:cubicBezTo>
                <a:cubicBezTo>
                  <a:pt x="277" y="39"/>
                  <a:pt x="307" y="31"/>
                  <a:pt x="328" y="27"/>
                </a:cubicBezTo>
                <a:cubicBezTo>
                  <a:pt x="248" y="9"/>
                  <a:pt x="248" y="9"/>
                  <a:pt x="248" y="9"/>
                </a:cubicBezTo>
                <a:cubicBezTo>
                  <a:pt x="152" y="30"/>
                  <a:pt x="152" y="30"/>
                  <a:pt x="152" y="30"/>
                </a:cubicBezTo>
                <a:cubicBezTo>
                  <a:pt x="142" y="20"/>
                  <a:pt x="118" y="0"/>
                  <a:pt x="82" y="13"/>
                </a:cubicBezTo>
                <a:cubicBezTo>
                  <a:pt x="50" y="26"/>
                  <a:pt x="93" y="35"/>
                  <a:pt x="117" y="38"/>
                </a:cubicBezTo>
                <a:cubicBezTo>
                  <a:pt x="0" y="65"/>
                  <a:pt x="0" y="65"/>
                  <a:pt x="0" y="65"/>
                </a:cubicBezTo>
                <a:lnTo>
                  <a:pt x="235" y="139"/>
                </a:lnTo>
                <a:close/>
              </a:path>
            </a:pathLst>
          </a:custGeom>
          <a:solidFill>
            <a:srgbClr val="4094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4" name="稻壳儿小白白(http://dwz.cn/Wu2UP)">
            <a:extLst>
              <a:ext uri="{FF2B5EF4-FFF2-40B4-BE49-F238E27FC236}">
                <a16:creationId xmlns:a16="http://schemas.microsoft.com/office/drawing/2014/main" id="{134553E6-69F2-4EF5-89CD-186C2FB9E40B}"/>
              </a:ext>
            </a:extLst>
          </p:cNvPr>
          <p:cNvSpPr>
            <a:spLocks/>
          </p:cNvSpPr>
          <p:nvPr/>
        </p:nvSpPr>
        <p:spPr bwMode="auto">
          <a:xfrm rot="900000">
            <a:off x="9138401" y="2857765"/>
            <a:ext cx="1325534" cy="412140"/>
          </a:xfrm>
          <a:custGeom>
            <a:avLst/>
            <a:gdLst>
              <a:gd name="T0" fmla="*/ 1510600324 w 378"/>
              <a:gd name="T1" fmla="*/ 471807714 h 117"/>
              <a:gd name="T2" fmla="*/ 0 w 378"/>
              <a:gd name="T3" fmla="*/ 0 h 117"/>
              <a:gd name="T4" fmla="*/ 1510600324 w 378"/>
              <a:gd name="T5" fmla="*/ 471807714 h 117"/>
              <a:gd name="T6" fmla="*/ 1510600324 w 378"/>
              <a:gd name="T7" fmla="*/ 4718077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8" h="117">
                <a:moveTo>
                  <a:pt x="378" y="117"/>
                </a:moveTo>
                <a:lnTo>
                  <a:pt x="0" y="0"/>
                </a:lnTo>
                <a:lnTo>
                  <a:pt x="378" y="117"/>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5" name="稻壳儿小白白(http://dwz.cn/Wu2UP)">
            <a:extLst>
              <a:ext uri="{FF2B5EF4-FFF2-40B4-BE49-F238E27FC236}">
                <a16:creationId xmlns:a16="http://schemas.microsoft.com/office/drawing/2014/main" id="{764ABF46-E005-4337-A159-50626A780D52}"/>
              </a:ext>
            </a:extLst>
          </p:cNvPr>
          <p:cNvSpPr>
            <a:spLocks/>
          </p:cNvSpPr>
          <p:nvPr/>
        </p:nvSpPr>
        <p:spPr bwMode="auto">
          <a:xfrm rot="900000">
            <a:off x="8862715" y="2888405"/>
            <a:ext cx="1837925" cy="2486765"/>
          </a:xfrm>
          <a:custGeom>
            <a:avLst/>
            <a:gdLst>
              <a:gd name="T0" fmla="*/ 1311375097 w 262"/>
              <a:gd name="T1" fmla="*/ 2147483646 h 354"/>
              <a:gd name="T2" fmla="*/ 1631222780 w 262"/>
              <a:gd name="T3" fmla="*/ 2147483646 h 354"/>
              <a:gd name="T4" fmla="*/ 2147483646 w 262"/>
              <a:gd name="T5" fmla="*/ 2147483646 h 354"/>
              <a:gd name="T6" fmla="*/ 2147483646 w 262"/>
              <a:gd name="T7" fmla="*/ 2147483646 h 354"/>
              <a:gd name="T8" fmla="*/ 2147483646 w 262"/>
              <a:gd name="T9" fmla="*/ 2147483646 h 354"/>
              <a:gd name="T10" fmla="*/ 2147483646 w 262"/>
              <a:gd name="T11" fmla="*/ 2147483646 h 354"/>
              <a:gd name="T12" fmla="*/ 2147483646 w 262"/>
              <a:gd name="T13" fmla="*/ 946184596 h 354"/>
              <a:gd name="T14" fmla="*/ 0 w 262"/>
              <a:gd name="T15" fmla="*/ 0 h 354"/>
              <a:gd name="T16" fmla="*/ 0 w 262"/>
              <a:gd name="T17" fmla="*/ 2147483646 h 354"/>
              <a:gd name="T18" fmla="*/ 1055496152 w 262"/>
              <a:gd name="T19" fmla="*/ 2147483646 h 354"/>
              <a:gd name="T20" fmla="*/ 1311375097 w 262"/>
              <a:gd name="T21" fmla="*/ 2147483646 h 3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 h="354">
                <a:moveTo>
                  <a:pt x="82" y="218"/>
                </a:moveTo>
                <a:cubicBezTo>
                  <a:pt x="120" y="210"/>
                  <a:pt x="118" y="288"/>
                  <a:pt x="102" y="314"/>
                </a:cubicBezTo>
                <a:cubicBezTo>
                  <a:pt x="191" y="354"/>
                  <a:pt x="191" y="354"/>
                  <a:pt x="191" y="354"/>
                </a:cubicBezTo>
                <a:cubicBezTo>
                  <a:pt x="191" y="233"/>
                  <a:pt x="191" y="233"/>
                  <a:pt x="191" y="233"/>
                </a:cubicBezTo>
                <a:cubicBezTo>
                  <a:pt x="218" y="251"/>
                  <a:pt x="262" y="270"/>
                  <a:pt x="262" y="223"/>
                </a:cubicBezTo>
                <a:cubicBezTo>
                  <a:pt x="262" y="166"/>
                  <a:pt x="214" y="172"/>
                  <a:pt x="191" y="178"/>
                </a:cubicBezTo>
                <a:cubicBezTo>
                  <a:pt x="191" y="59"/>
                  <a:pt x="191" y="59"/>
                  <a:pt x="191" y="59"/>
                </a:cubicBezTo>
                <a:cubicBezTo>
                  <a:pt x="0" y="0"/>
                  <a:pt x="0" y="0"/>
                  <a:pt x="0" y="0"/>
                </a:cubicBezTo>
                <a:cubicBezTo>
                  <a:pt x="0" y="268"/>
                  <a:pt x="0" y="268"/>
                  <a:pt x="0" y="268"/>
                </a:cubicBezTo>
                <a:cubicBezTo>
                  <a:pt x="66" y="298"/>
                  <a:pt x="66" y="298"/>
                  <a:pt x="66" y="298"/>
                </a:cubicBezTo>
                <a:cubicBezTo>
                  <a:pt x="60" y="277"/>
                  <a:pt x="47" y="226"/>
                  <a:pt x="82" y="218"/>
                </a:cubicBez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6" name="稻壳儿小白白(http://dwz.cn/Wu2UP)">
            <a:extLst>
              <a:ext uri="{FF2B5EF4-FFF2-40B4-BE49-F238E27FC236}">
                <a16:creationId xmlns:a16="http://schemas.microsoft.com/office/drawing/2014/main" id="{B6CD0D67-7E6C-4A4D-ABB2-8ACF8BD3EC3B}"/>
              </a:ext>
            </a:extLst>
          </p:cNvPr>
          <p:cNvSpPr>
            <a:spLocks/>
          </p:cNvSpPr>
          <p:nvPr/>
        </p:nvSpPr>
        <p:spPr bwMode="auto">
          <a:xfrm rot="900000">
            <a:off x="9951541" y="3601289"/>
            <a:ext cx="1648561" cy="3244212"/>
          </a:xfrm>
          <a:custGeom>
            <a:avLst/>
            <a:gdLst>
              <a:gd name="T0" fmla="*/ 0 w 235"/>
              <a:gd name="T1" fmla="*/ 0 h 462"/>
              <a:gd name="T2" fmla="*/ 0 w 235"/>
              <a:gd name="T3" fmla="*/ 1906961696 h 462"/>
              <a:gd name="T4" fmla="*/ 1135518349 w 235"/>
              <a:gd name="T5" fmla="*/ 2147483646 h 462"/>
              <a:gd name="T6" fmla="*/ 0 w 235"/>
              <a:gd name="T7" fmla="*/ 2147483646 h 462"/>
              <a:gd name="T8" fmla="*/ 0 w 235"/>
              <a:gd name="T9" fmla="*/ 2147483646 h 462"/>
              <a:gd name="T10" fmla="*/ 1567334454 w 235"/>
              <a:gd name="T11" fmla="*/ 2147483646 h 462"/>
              <a:gd name="T12" fmla="*/ 1871201787 w 235"/>
              <a:gd name="T13" fmla="*/ 2147483646 h 462"/>
              <a:gd name="T14" fmla="*/ 2147483646 w 235"/>
              <a:gd name="T15" fmla="*/ 2147483646 h 462"/>
              <a:gd name="T16" fmla="*/ 2147483646 w 235"/>
              <a:gd name="T17" fmla="*/ 2147483646 h 462"/>
              <a:gd name="T18" fmla="*/ 2147483646 w 235"/>
              <a:gd name="T19" fmla="*/ 1169816940 h 462"/>
              <a:gd name="T20" fmla="*/ 0 w 235"/>
              <a:gd name="T21" fmla="*/ 0 h 4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5" h="462">
                <a:moveTo>
                  <a:pt x="0" y="0"/>
                </a:moveTo>
                <a:cubicBezTo>
                  <a:pt x="0" y="119"/>
                  <a:pt x="0" y="119"/>
                  <a:pt x="0" y="119"/>
                </a:cubicBezTo>
                <a:cubicBezTo>
                  <a:pt x="23" y="113"/>
                  <a:pt x="71" y="107"/>
                  <a:pt x="71" y="164"/>
                </a:cubicBezTo>
                <a:cubicBezTo>
                  <a:pt x="71" y="211"/>
                  <a:pt x="27" y="192"/>
                  <a:pt x="0" y="174"/>
                </a:cubicBezTo>
                <a:cubicBezTo>
                  <a:pt x="0" y="295"/>
                  <a:pt x="0" y="295"/>
                  <a:pt x="0" y="295"/>
                </a:cubicBezTo>
                <a:cubicBezTo>
                  <a:pt x="98" y="339"/>
                  <a:pt x="98" y="339"/>
                  <a:pt x="98" y="339"/>
                </a:cubicBezTo>
                <a:cubicBezTo>
                  <a:pt x="87" y="365"/>
                  <a:pt x="65" y="430"/>
                  <a:pt x="117" y="447"/>
                </a:cubicBezTo>
                <a:cubicBezTo>
                  <a:pt x="161" y="462"/>
                  <a:pt x="151" y="400"/>
                  <a:pt x="140" y="358"/>
                </a:cubicBezTo>
                <a:cubicBezTo>
                  <a:pt x="235" y="401"/>
                  <a:pt x="235" y="401"/>
                  <a:pt x="235" y="401"/>
                </a:cubicBezTo>
                <a:cubicBezTo>
                  <a:pt x="235" y="73"/>
                  <a:pt x="235" y="73"/>
                  <a:pt x="235" y="73"/>
                </a:cubicBezTo>
                <a:lnTo>
                  <a:pt x="0" y="0"/>
                </a:ln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7" name="稻壳儿小白白(http://dwz.cn/Wu2UP)">
            <a:extLst>
              <a:ext uri="{FF2B5EF4-FFF2-40B4-BE49-F238E27FC236}">
                <a16:creationId xmlns:a16="http://schemas.microsoft.com/office/drawing/2014/main" id="{B5562B78-E1BE-4E39-9724-0FDA4ABAD4F0}"/>
              </a:ext>
            </a:extLst>
          </p:cNvPr>
          <p:cNvSpPr>
            <a:spLocks/>
          </p:cNvSpPr>
          <p:nvPr/>
        </p:nvSpPr>
        <p:spPr bwMode="auto">
          <a:xfrm rot="900000">
            <a:off x="11591750" y="4113680"/>
            <a:ext cx="2369808" cy="2829288"/>
          </a:xfrm>
          <a:custGeom>
            <a:avLst/>
            <a:gdLst>
              <a:gd name="T0" fmla="*/ 0 w 338"/>
              <a:gd name="T1" fmla="*/ 1201338348 h 403"/>
              <a:gd name="T2" fmla="*/ 0 w 338"/>
              <a:gd name="T3" fmla="*/ 2147483646 h 403"/>
              <a:gd name="T4" fmla="*/ 2060832577 w 338"/>
              <a:gd name="T5" fmla="*/ 2147483646 h 403"/>
              <a:gd name="T6" fmla="*/ 1741322070 w 338"/>
              <a:gd name="T7" fmla="*/ 2147483646 h 403"/>
              <a:gd name="T8" fmla="*/ 2147483646 w 338"/>
              <a:gd name="T9" fmla="*/ 2147483646 h 403"/>
              <a:gd name="T10" fmla="*/ 2147483646 w 338"/>
              <a:gd name="T11" fmla="*/ 2147483646 h 403"/>
              <a:gd name="T12" fmla="*/ 2147483646 w 338"/>
              <a:gd name="T13" fmla="*/ 2147483646 h 403"/>
              <a:gd name="T14" fmla="*/ 2147483646 w 338"/>
              <a:gd name="T15" fmla="*/ 2147483646 h 403"/>
              <a:gd name="T16" fmla="*/ 2147483646 w 338"/>
              <a:gd name="T17" fmla="*/ 2147483646 h 403"/>
              <a:gd name="T18" fmla="*/ 2147483646 w 338"/>
              <a:gd name="T19" fmla="*/ 1938161496 h 403"/>
              <a:gd name="T20" fmla="*/ 2147483646 w 338"/>
              <a:gd name="T21" fmla="*/ 2034271126 h 403"/>
              <a:gd name="T22" fmla="*/ 2147483646 w 338"/>
              <a:gd name="T23" fmla="*/ 0 h 403"/>
              <a:gd name="T24" fmla="*/ 2147483646 w 338"/>
              <a:gd name="T25" fmla="*/ 0 h 403"/>
              <a:gd name="T26" fmla="*/ 0 w 338"/>
              <a:gd name="T27" fmla="*/ 1201338348 h 4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8" h="403">
                <a:moveTo>
                  <a:pt x="0" y="75"/>
                </a:moveTo>
                <a:cubicBezTo>
                  <a:pt x="0" y="403"/>
                  <a:pt x="0" y="403"/>
                  <a:pt x="0" y="403"/>
                </a:cubicBezTo>
                <a:cubicBezTo>
                  <a:pt x="129" y="349"/>
                  <a:pt x="129" y="349"/>
                  <a:pt x="129" y="349"/>
                </a:cubicBezTo>
                <a:cubicBezTo>
                  <a:pt x="123" y="339"/>
                  <a:pt x="110" y="315"/>
                  <a:pt x="109" y="297"/>
                </a:cubicBezTo>
                <a:cubicBezTo>
                  <a:pt x="108" y="281"/>
                  <a:pt x="114" y="245"/>
                  <a:pt x="145" y="243"/>
                </a:cubicBezTo>
                <a:cubicBezTo>
                  <a:pt x="179" y="241"/>
                  <a:pt x="179" y="264"/>
                  <a:pt x="179" y="283"/>
                </a:cubicBezTo>
                <a:cubicBezTo>
                  <a:pt x="180" y="297"/>
                  <a:pt x="173" y="322"/>
                  <a:pt x="170" y="332"/>
                </a:cubicBezTo>
                <a:cubicBezTo>
                  <a:pt x="252" y="298"/>
                  <a:pt x="252" y="298"/>
                  <a:pt x="252" y="298"/>
                </a:cubicBezTo>
                <a:cubicBezTo>
                  <a:pt x="252" y="170"/>
                  <a:pt x="252" y="170"/>
                  <a:pt x="252" y="170"/>
                </a:cubicBezTo>
                <a:cubicBezTo>
                  <a:pt x="281" y="173"/>
                  <a:pt x="338" y="175"/>
                  <a:pt x="331" y="121"/>
                </a:cubicBezTo>
                <a:cubicBezTo>
                  <a:pt x="325" y="74"/>
                  <a:pt x="275" y="109"/>
                  <a:pt x="252" y="127"/>
                </a:cubicBezTo>
                <a:cubicBezTo>
                  <a:pt x="252" y="0"/>
                  <a:pt x="252" y="0"/>
                  <a:pt x="252" y="0"/>
                </a:cubicBezTo>
                <a:cubicBezTo>
                  <a:pt x="252" y="0"/>
                  <a:pt x="252" y="0"/>
                  <a:pt x="252" y="0"/>
                </a:cubicBezTo>
                <a:lnTo>
                  <a:pt x="0" y="75"/>
                </a:ln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8" name="稻壳儿小白白(http://dwz.cn/Wu2UP)">
            <a:extLst>
              <a:ext uri="{FF2B5EF4-FFF2-40B4-BE49-F238E27FC236}">
                <a16:creationId xmlns:a16="http://schemas.microsoft.com/office/drawing/2014/main" id="{1A60BD33-390E-45BD-BA18-8B94A7CD455B}"/>
              </a:ext>
            </a:extLst>
          </p:cNvPr>
          <p:cNvSpPr>
            <a:spLocks/>
          </p:cNvSpPr>
          <p:nvPr/>
        </p:nvSpPr>
        <p:spPr bwMode="auto">
          <a:xfrm rot="900000">
            <a:off x="12360338" y="5829075"/>
            <a:ext cx="1991084" cy="2639926"/>
          </a:xfrm>
          <a:custGeom>
            <a:avLst/>
            <a:gdLst>
              <a:gd name="T0" fmla="*/ 2147483646 w 284"/>
              <a:gd name="T1" fmla="*/ 2018546208 h 376"/>
              <a:gd name="T2" fmla="*/ 2147483646 w 284"/>
              <a:gd name="T3" fmla="*/ 704888961 h 376"/>
              <a:gd name="T4" fmla="*/ 1357753970 w 284"/>
              <a:gd name="T5" fmla="*/ 1329679360 h 376"/>
              <a:gd name="T6" fmla="*/ 1357753970 w 284"/>
              <a:gd name="T7" fmla="*/ 2147483646 h 376"/>
              <a:gd name="T8" fmla="*/ 1389703568 w 284"/>
              <a:gd name="T9" fmla="*/ 2147483646 h 376"/>
              <a:gd name="T10" fmla="*/ 1357753970 w 284"/>
              <a:gd name="T11" fmla="*/ 2147483646 h 376"/>
              <a:gd name="T12" fmla="*/ 319471993 w 284"/>
              <a:gd name="T13" fmla="*/ 2147483646 h 376"/>
              <a:gd name="T14" fmla="*/ 1357753970 w 284"/>
              <a:gd name="T15" fmla="*/ 2147483646 h 376"/>
              <a:gd name="T16" fmla="*/ 1389703568 w 284"/>
              <a:gd name="T17" fmla="*/ 2147483646 h 376"/>
              <a:gd name="T18" fmla="*/ 1357753970 w 284"/>
              <a:gd name="T19" fmla="*/ 2147483646 h 376"/>
              <a:gd name="T20" fmla="*/ 1357753970 w 284"/>
              <a:gd name="T21" fmla="*/ 2147483646 h 376"/>
              <a:gd name="T22" fmla="*/ 2147483646 w 284"/>
              <a:gd name="T23" fmla="*/ 2147483646 h 376"/>
              <a:gd name="T24" fmla="*/ 2147483646 w 284"/>
              <a:gd name="T25" fmla="*/ 0 h 376"/>
              <a:gd name="T26" fmla="*/ 2147483646 w 284"/>
              <a:gd name="T27" fmla="*/ 480607384 h 376"/>
              <a:gd name="T28" fmla="*/ 2147483646 w 284"/>
              <a:gd name="T29" fmla="*/ 2018546208 h 3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4" h="376">
                <a:moveTo>
                  <a:pt x="199" y="126"/>
                </a:moveTo>
                <a:cubicBezTo>
                  <a:pt x="157" y="127"/>
                  <a:pt x="170" y="73"/>
                  <a:pt x="180" y="44"/>
                </a:cubicBezTo>
                <a:cubicBezTo>
                  <a:pt x="85" y="83"/>
                  <a:pt x="85" y="83"/>
                  <a:pt x="85" y="83"/>
                </a:cubicBezTo>
                <a:cubicBezTo>
                  <a:pt x="85" y="208"/>
                  <a:pt x="85" y="208"/>
                  <a:pt x="85" y="208"/>
                </a:cubicBezTo>
                <a:cubicBezTo>
                  <a:pt x="86" y="208"/>
                  <a:pt x="87" y="209"/>
                  <a:pt x="87" y="209"/>
                </a:cubicBezTo>
                <a:cubicBezTo>
                  <a:pt x="87" y="209"/>
                  <a:pt x="86" y="208"/>
                  <a:pt x="85" y="208"/>
                </a:cubicBezTo>
                <a:cubicBezTo>
                  <a:pt x="73" y="205"/>
                  <a:pt x="39" y="200"/>
                  <a:pt x="20" y="247"/>
                </a:cubicBezTo>
                <a:cubicBezTo>
                  <a:pt x="0" y="298"/>
                  <a:pt x="60" y="316"/>
                  <a:pt x="85" y="265"/>
                </a:cubicBezTo>
                <a:cubicBezTo>
                  <a:pt x="87" y="261"/>
                  <a:pt x="87" y="260"/>
                  <a:pt x="87" y="260"/>
                </a:cubicBezTo>
                <a:cubicBezTo>
                  <a:pt x="87" y="260"/>
                  <a:pt x="87" y="261"/>
                  <a:pt x="85" y="265"/>
                </a:cubicBezTo>
                <a:cubicBezTo>
                  <a:pt x="85" y="376"/>
                  <a:pt x="85" y="376"/>
                  <a:pt x="85" y="376"/>
                </a:cubicBezTo>
                <a:cubicBezTo>
                  <a:pt x="284" y="258"/>
                  <a:pt x="284" y="258"/>
                  <a:pt x="284" y="258"/>
                </a:cubicBezTo>
                <a:cubicBezTo>
                  <a:pt x="284" y="0"/>
                  <a:pt x="284" y="0"/>
                  <a:pt x="284" y="0"/>
                </a:cubicBezTo>
                <a:cubicBezTo>
                  <a:pt x="214" y="30"/>
                  <a:pt x="214" y="30"/>
                  <a:pt x="214" y="30"/>
                </a:cubicBezTo>
                <a:cubicBezTo>
                  <a:pt x="224" y="60"/>
                  <a:pt x="245" y="124"/>
                  <a:pt x="199" y="126"/>
                </a:cubicBezTo>
                <a:close/>
              </a:path>
            </a:pathLst>
          </a:custGeom>
          <a:solidFill>
            <a:srgbClr val="0E625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19" name="稻壳儿小白白(http://dwz.cn/Wu2UP)">
            <a:extLst>
              <a:ext uri="{FF2B5EF4-FFF2-40B4-BE49-F238E27FC236}">
                <a16:creationId xmlns:a16="http://schemas.microsoft.com/office/drawing/2014/main" id="{2131493B-D684-4704-9FEE-E808E1735A55}"/>
              </a:ext>
            </a:extLst>
          </p:cNvPr>
          <p:cNvSpPr>
            <a:spLocks/>
          </p:cNvSpPr>
          <p:nvPr/>
        </p:nvSpPr>
        <p:spPr bwMode="auto">
          <a:xfrm rot="900000">
            <a:off x="13421315" y="4041278"/>
            <a:ext cx="1395153" cy="2820933"/>
          </a:xfrm>
          <a:custGeom>
            <a:avLst/>
            <a:gdLst>
              <a:gd name="T0" fmla="*/ 2147483646 w 199"/>
              <a:gd name="T1" fmla="*/ 0 h 401"/>
              <a:gd name="T2" fmla="*/ 2147483646 w 199"/>
              <a:gd name="T3" fmla="*/ 0 h 401"/>
              <a:gd name="T4" fmla="*/ 0 w 199"/>
              <a:gd name="T5" fmla="*/ 948877026 h 401"/>
              <a:gd name="T6" fmla="*/ 0 w 199"/>
              <a:gd name="T7" fmla="*/ 948877026 h 401"/>
              <a:gd name="T8" fmla="*/ 0 w 199"/>
              <a:gd name="T9" fmla="*/ 2147483646 h 401"/>
              <a:gd name="T10" fmla="*/ 1261897659 w 199"/>
              <a:gd name="T11" fmla="*/ 2147483646 h 401"/>
              <a:gd name="T12" fmla="*/ 0 w 199"/>
              <a:gd name="T13" fmla="*/ 2147483646 h 401"/>
              <a:gd name="T14" fmla="*/ 0 w 199"/>
              <a:gd name="T15" fmla="*/ 2147483646 h 401"/>
              <a:gd name="T16" fmla="*/ 1517472931 w 199"/>
              <a:gd name="T17" fmla="*/ 2147483646 h 401"/>
              <a:gd name="T18" fmla="*/ 1820968316 w 199"/>
              <a:gd name="T19" fmla="*/ 2147483646 h 401"/>
              <a:gd name="T20" fmla="*/ 2060568884 w 199"/>
              <a:gd name="T21" fmla="*/ 2147483646 h 401"/>
              <a:gd name="T22" fmla="*/ 2147483646 w 199"/>
              <a:gd name="T23" fmla="*/ 2147483646 h 401"/>
              <a:gd name="T24" fmla="*/ 2147483646 w 199"/>
              <a:gd name="T25" fmla="*/ 0 h 401"/>
              <a:gd name="T26" fmla="*/ 2147483646 w 199"/>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9" h="401">
                <a:moveTo>
                  <a:pt x="198" y="0"/>
                </a:moveTo>
                <a:cubicBezTo>
                  <a:pt x="199" y="0"/>
                  <a:pt x="199" y="0"/>
                  <a:pt x="199" y="0"/>
                </a:cubicBezTo>
                <a:cubicBezTo>
                  <a:pt x="0" y="59"/>
                  <a:pt x="0" y="59"/>
                  <a:pt x="0" y="59"/>
                </a:cubicBezTo>
                <a:cubicBezTo>
                  <a:pt x="0" y="59"/>
                  <a:pt x="0" y="59"/>
                  <a:pt x="0" y="59"/>
                </a:cubicBezTo>
                <a:cubicBezTo>
                  <a:pt x="0" y="186"/>
                  <a:pt x="0" y="186"/>
                  <a:pt x="0" y="186"/>
                </a:cubicBezTo>
                <a:cubicBezTo>
                  <a:pt x="23" y="168"/>
                  <a:pt x="73" y="133"/>
                  <a:pt x="79" y="180"/>
                </a:cubicBezTo>
                <a:cubicBezTo>
                  <a:pt x="86" y="234"/>
                  <a:pt x="29" y="232"/>
                  <a:pt x="0" y="229"/>
                </a:cubicBezTo>
                <a:cubicBezTo>
                  <a:pt x="0" y="357"/>
                  <a:pt x="0" y="357"/>
                  <a:pt x="0" y="357"/>
                </a:cubicBezTo>
                <a:cubicBezTo>
                  <a:pt x="95" y="318"/>
                  <a:pt x="95" y="318"/>
                  <a:pt x="95" y="318"/>
                </a:cubicBezTo>
                <a:cubicBezTo>
                  <a:pt x="85" y="347"/>
                  <a:pt x="72" y="401"/>
                  <a:pt x="114" y="400"/>
                </a:cubicBezTo>
                <a:cubicBezTo>
                  <a:pt x="160" y="398"/>
                  <a:pt x="139" y="334"/>
                  <a:pt x="129" y="304"/>
                </a:cubicBezTo>
                <a:cubicBezTo>
                  <a:pt x="199" y="274"/>
                  <a:pt x="199" y="274"/>
                  <a:pt x="199" y="274"/>
                </a:cubicBezTo>
                <a:cubicBezTo>
                  <a:pt x="199" y="0"/>
                  <a:pt x="199" y="0"/>
                  <a:pt x="199" y="0"/>
                </a:cubicBezTo>
                <a:lnTo>
                  <a:pt x="198" y="0"/>
                </a:lnTo>
                <a:close/>
              </a:path>
            </a:pathLst>
          </a:custGeom>
          <a:solidFill>
            <a:srgbClr val="2896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0" name="稻壳儿小白白(http://dwz.cn/Wu2UP)">
            <a:extLst>
              <a:ext uri="{FF2B5EF4-FFF2-40B4-BE49-F238E27FC236}">
                <a16:creationId xmlns:a16="http://schemas.microsoft.com/office/drawing/2014/main" id="{105F3AC3-0A52-46C8-9A37-9C2D667B4B7F}"/>
              </a:ext>
            </a:extLst>
          </p:cNvPr>
          <p:cNvSpPr>
            <a:spLocks/>
          </p:cNvSpPr>
          <p:nvPr/>
        </p:nvSpPr>
        <p:spPr bwMode="auto">
          <a:xfrm rot="900000">
            <a:off x="8408801" y="4238999"/>
            <a:ext cx="1339457" cy="3104977"/>
          </a:xfrm>
          <a:custGeom>
            <a:avLst/>
            <a:gdLst>
              <a:gd name="T0" fmla="*/ 1949895918 w 191"/>
              <a:gd name="T1" fmla="*/ 2147483646 h 442"/>
              <a:gd name="T2" fmla="*/ 2147483646 w 191"/>
              <a:gd name="T3" fmla="*/ 2147483646 h 442"/>
              <a:gd name="T4" fmla="*/ 2147483646 w 191"/>
              <a:gd name="T5" fmla="*/ 2147483646 h 442"/>
              <a:gd name="T6" fmla="*/ 1630240391 w 191"/>
              <a:gd name="T7" fmla="*/ 1667883911 h 442"/>
              <a:gd name="T8" fmla="*/ 1310584863 w 191"/>
              <a:gd name="T9" fmla="*/ 128297530 h 442"/>
              <a:gd name="T10" fmla="*/ 1054862840 w 191"/>
              <a:gd name="T11" fmla="*/ 1411288850 h 442"/>
              <a:gd name="T12" fmla="*/ 0 w 191"/>
              <a:gd name="T13" fmla="*/ 930168107 h 442"/>
              <a:gd name="T14" fmla="*/ 0 w 191"/>
              <a:gd name="T15" fmla="*/ 2147483646 h 442"/>
              <a:gd name="T16" fmla="*/ 2147483646 w 191"/>
              <a:gd name="T17" fmla="*/ 2147483646 h 442"/>
              <a:gd name="T18" fmla="*/ 2147483646 w 191"/>
              <a:gd name="T19" fmla="*/ 2147483646 h 442"/>
              <a:gd name="T20" fmla="*/ 1949895918 w 191"/>
              <a:gd name="T21" fmla="*/ 2147483646 h 4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1" h="442">
                <a:moveTo>
                  <a:pt x="122" y="253"/>
                </a:moveTo>
                <a:cubicBezTo>
                  <a:pt x="137" y="210"/>
                  <a:pt x="175" y="248"/>
                  <a:pt x="191" y="268"/>
                </a:cubicBezTo>
                <a:cubicBezTo>
                  <a:pt x="191" y="144"/>
                  <a:pt x="191" y="144"/>
                  <a:pt x="191" y="144"/>
                </a:cubicBezTo>
                <a:cubicBezTo>
                  <a:pt x="102" y="104"/>
                  <a:pt x="102" y="104"/>
                  <a:pt x="102" y="104"/>
                </a:cubicBezTo>
                <a:cubicBezTo>
                  <a:pt x="118" y="78"/>
                  <a:pt x="120" y="0"/>
                  <a:pt x="82" y="8"/>
                </a:cubicBezTo>
                <a:cubicBezTo>
                  <a:pt x="47" y="16"/>
                  <a:pt x="60" y="67"/>
                  <a:pt x="66" y="88"/>
                </a:cubicBezTo>
                <a:cubicBezTo>
                  <a:pt x="0" y="58"/>
                  <a:pt x="0" y="58"/>
                  <a:pt x="0" y="58"/>
                </a:cubicBezTo>
                <a:cubicBezTo>
                  <a:pt x="0" y="325"/>
                  <a:pt x="0" y="325"/>
                  <a:pt x="0" y="325"/>
                </a:cubicBezTo>
                <a:cubicBezTo>
                  <a:pt x="191" y="442"/>
                  <a:pt x="191" y="442"/>
                  <a:pt x="191" y="442"/>
                </a:cubicBezTo>
                <a:cubicBezTo>
                  <a:pt x="191" y="316"/>
                  <a:pt x="191" y="316"/>
                  <a:pt x="191" y="316"/>
                </a:cubicBezTo>
                <a:cubicBezTo>
                  <a:pt x="167" y="322"/>
                  <a:pt x="105" y="299"/>
                  <a:pt x="122" y="253"/>
                </a:cubicBezTo>
                <a:close/>
              </a:path>
            </a:pathLst>
          </a:custGeom>
          <a:solidFill>
            <a:srgbClr val="117A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sp>
        <p:nvSpPr>
          <p:cNvPr id="121" name="稻壳儿小白白(http://dwz.cn/Wu2UP)">
            <a:extLst>
              <a:ext uri="{FF2B5EF4-FFF2-40B4-BE49-F238E27FC236}">
                <a16:creationId xmlns:a16="http://schemas.microsoft.com/office/drawing/2014/main" id="{175D1BC9-0148-449F-8183-D7FD582E433B}"/>
              </a:ext>
            </a:extLst>
          </p:cNvPr>
          <p:cNvSpPr>
            <a:spLocks/>
          </p:cNvSpPr>
          <p:nvPr/>
        </p:nvSpPr>
        <p:spPr bwMode="auto">
          <a:xfrm rot="900000">
            <a:off x="8840437" y="5522761"/>
            <a:ext cx="2252847" cy="3113330"/>
          </a:xfrm>
          <a:custGeom>
            <a:avLst/>
            <a:gdLst>
              <a:gd name="T0" fmla="*/ 2147483646 w 321"/>
              <a:gd name="T1" fmla="*/ 1011217561 h 443"/>
              <a:gd name="T2" fmla="*/ 2147483646 w 321"/>
              <a:gd name="T3" fmla="*/ 2147483646 h 443"/>
              <a:gd name="T4" fmla="*/ 2147483646 w 321"/>
              <a:gd name="T5" fmla="*/ 706248140 h 443"/>
              <a:gd name="T6" fmla="*/ 1376615633 w 321"/>
              <a:gd name="T7" fmla="*/ 0 h 443"/>
              <a:gd name="T8" fmla="*/ 1376615633 w 321"/>
              <a:gd name="T9" fmla="*/ 1990332024 h 443"/>
              <a:gd name="T10" fmla="*/ 272120811 w 321"/>
              <a:gd name="T11" fmla="*/ 1749564793 h 443"/>
              <a:gd name="T12" fmla="*/ 1376615633 w 321"/>
              <a:gd name="T13" fmla="*/ 2147483646 h 443"/>
              <a:gd name="T14" fmla="*/ 1376615633 w 321"/>
              <a:gd name="T15" fmla="*/ 2147483646 h 443"/>
              <a:gd name="T16" fmla="*/ 2147483646 w 321"/>
              <a:gd name="T17" fmla="*/ 2147483646 h 443"/>
              <a:gd name="T18" fmla="*/ 2147483646 w 321"/>
              <a:gd name="T19" fmla="*/ 1701412148 h 443"/>
              <a:gd name="T20" fmla="*/ 2147483646 w 321"/>
              <a:gd name="T21" fmla="*/ 1011217561 h 4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 h="443">
                <a:moveTo>
                  <a:pt x="226" y="63"/>
                </a:moveTo>
                <a:cubicBezTo>
                  <a:pt x="237" y="105"/>
                  <a:pt x="247" y="167"/>
                  <a:pt x="203" y="152"/>
                </a:cubicBezTo>
                <a:cubicBezTo>
                  <a:pt x="151" y="135"/>
                  <a:pt x="173" y="70"/>
                  <a:pt x="184" y="44"/>
                </a:cubicBezTo>
                <a:cubicBezTo>
                  <a:pt x="86" y="0"/>
                  <a:pt x="86" y="0"/>
                  <a:pt x="86" y="0"/>
                </a:cubicBezTo>
                <a:cubicBezTo>
                  <a:pt x="86" y="124"/>
                  <a:pt x="86" y="124"/>
                  <a:pt x="86" y="124"/>
                </a:cubicBezTo>
                <a:cubicBezTo>
                  <a:pt x="70" y="104"/>
                  <a:pt x="32" y="66"/>
                  <a:pt x="17" y="109"/>
                </a:cubicBezTo>
                <a:cubicBezTo>
                  <a:pt x="0" y="155"/>
                  <a:pt x="62" y="178"/>
                  <a:pt x="86" y="172"/>
                </a:cubicBezTo>
                <a:cubicBezTo>
                  <a:pt x="86" y="298"/>
                  <a:pt x="86" y="298"/>
                  <a:pt x="86" y="298"/>
                </a:cubicBezTo>
                <a:cubicBezTo>
                  <a:pt x="321" y="443"/>
                  <a:pt x="321" y="443"/>
                  <a:pt x="321" y="443"/>
                </a:cubicBezTo>
                <a:cubicBezTo>
                  <a:pt x="321" y="106"/>
                  <a:pt x="321" y="106"/>
                  <a:pt x="321" y="106"/>
                </a:cubicBezTo>
                <a:lnTo>
                  <a:pt x="226" y="63"/>
                </a:lnTo>
                <a:close/>
              </a:path>
            </a:pathLst>
          </a:custGeom>
          <a:solidFill>
            <a:srgbClr val="32B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6425"/>
          </a:p>
        </p:txBody>
      </p:sp>
      <p:pic>
        <p:nvPicPr>
          <p:cNvPr id="123" name="稻壳儿小白白(http://dwz.cn/Wu2UP)">
            <a:extLst>
              <a:ext uri="{FF2B5EF4-FFF2-40B4-BE49-F238E27FC236}">
                <a16:creationId xmlns:a16="http://schemas.microsoft.com/office/drawing/2014/main" id="{2AF30F0C-5CF8-4D4F-83BF-3C488E19D50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9912" y="3100044"/>
            <a:ext cx="2898905" cy="9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4" name="稻壳儿小白白(http://dwz.cn/Wu2UP)">
            <a:extLst>
              <a:ext uri="{FF2B5EF4-FFF2-40B4-BE49-F238E27FC236}">
                <a16:creationId xmlns:a16="http://schemas.microsoft.com/office/drawing/2014/main" id="{8E4CBB40-063E-418A-9829-79B36F25128B}"/>
              </a:ext>
            </a:extLst>
          </p:cNvPr>
          <p:cNvCxnSpPr>
            <a:cxnSpLocks noChangeShapeType="1"/>
          </p:cNvCxnSpPr>
          <p:nvPr/>
        </p:nvCxnSpPr>
        <p:spPr bwMode="auto">
          <a:xfrm flipV="1">
            <a:off x="14081304" y="7201947"/>
            <a:ext cx="243107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nvGrpSpPr>
          <p:cNvPr id="125" name="稻壳儿小白白(http://dwz.cn/Wu2UP)">
            <a:extLst>
              <a:ext uri="{FF2B5EF4-FFF2-40B4-BE49-F238E27FC236}">
                <a16:creationId xmlns:a16="http://schemas.microsoft.com/office/drawing/2014/main" id="{E7E4E475-A6EC-4063-994F-296DB447319B}"/>
              </a:ext>
            </a:extLst>
          </p:cNvPr>
          <p:cNvGrpSpPr>
            <a:grpSpLocks/>
          </p:cNvGrpSpPr>
          <p:nvPr/>
        </p:nvGrpSpPr>
        <p:grpSpPr bwMode="auto">
          <a:xfrm flipH="1">
            <a:off x="6921756" y="2832703"/>
            <a:ext cx="2367022" cy="902253"/>
            <a:chOff x="0" y="0"/>
            <a:chExt cx="1606953" cy="515155"/>
          </a:xfrm>
        </p:grpSpPr>
        <p:cxnSp>
          <p:nvCxnSpPr>
            <p:cNvPr id="140" name="稻壳儿小白白(http://dwz.cn/Wu2UP)@|9FFC:0|FBC:0|LFC:14277081|LBC:16777215">
              <a:extLst>
                <a:ext uri="{FF2B5EF4-FFF2-40B4-BE49-F238E27FC236}">
                  <a16:creationId xmlns:a16="http://schemas.microsoft.com/office/drawing/2014/main" id="{4919E09B-6286-4FDE-86ED-5CF9017ACEA3}"/>
                </a:ext>
              </a:extLst>
            </p:cNvPr>
            <p:cNvCxnSpPr>
              <a:cxnSpLocks noChangeShapeType="1"/>
            </p:cNvCxnSpPr>
            <p:nvPr/>
          </p:nvCxnSpPr>
          <p:spPr bwMode="auto">
            <a:xfrm flipV="1">
              <a:off x="0" y="0"/>
              <a:ext cx="220663" cy="515155"/>
            </a:xfrm>
            <a:prstGeom prst="line">
              <a:avLst/>
            </a:prstGeom>
            <a:noFill/>
            <a:ln w="6350">
              <a:solidFill>
                <a:srgbClr val="D9D9D9"/>
              </a:solidFill>
              <a:prstDash val="sysDash"/>
              <a:round/>
              <a:headEnd/>
              <a:tailEnd/>
            </a:ln>
            <a:extLst>
              <a:ext uri="{909E8E84-426E-40DD-AFC4-6F175D3DCCD1}">
                <a14:hiddenFill xmlns:a14="http://schemas.microsoft.com/office/drawing/2010/main">
                  <a:noFill/>
                </a14:hiddenFill>
              </a:ext>
            </a:extLst>
          </p:spPr>
        </p:cxnSp>
        <p:cxnSp>
          <p:nvCxnSpPr>
            <p:cNvPr id="141" name="稻壳儿小白白(http://dwz.cn/Wu2UP)@|9FFC:0|FBC:0|LFC:14277081|LBC:16777215">
              <a:extLst>
                <a:ext uri="{FF2B5EF4-FFF2-40B4-BE49-F238E27FC236}">
                  <a16:creationId xmlns:a16="http://schemas.microsoft.com/office/drawing/2014/main" id="{84FAF2E3-1ECF-43F4-B42D-8D44888371DF}"/>
                </a:ext>
              </a:extLst>
            </p:cNvPr>
            <p:cNvCxnSpPr>
              <a:cxnSpLocks noChangeShapeType="1"/>
            </p:cNvCxnSpPr>
            <p:nvPr/>
          </p:nvCxnSpPr>
          <p:spPr bwMode="auto">
            <a:xfrm>
              <a:off x="220663" y="3591"/>
              <a:ext cx="1386290"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grpSp>
      <p:cxnSp>
        <p:nvCxnSpPr>
          <p:cNvPr id="126" name="稻壳儿小白白(http://dwz.cn/Wu2UP)">
            <a:extLst>
              <a:ext uri="{FF2B5EF4-FFF2-40B4-BE49-F238E27FC236}">
                <a16:creationId xmlns:a16="http://schemas.microsoft.com/office/drawing/2014/main" id="{2C6F2622-0232-4300-B1B8-166D5677D7E3}"/>
              </a:ext>
            </a:extLst>
          </p:cNvPr>
          <p:cNvCxnSpPr>
            <a:cxnSpLocks noChangeShapeType="1"/>
          </p:cNvCxnSpPr>
          <p:nvPr/>
        </p:nvCxnSpPr>
        <p:spPr bwMode="auto">
          <a:xfrm flipH="1" flipV="1">
            <a:off x="6331389" y="5628574"/>
            <a:ext cx="2431072"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cxnSp>
        <p:nvCxnSpPr>
          <p:cNvPr id="127" name="稻壳儿小白白(http://dwz.cn/Wu2UP)">
            <a:extLst>
              <a:ext uri="{FF2B5EF4-FFF2-40B4-BE49-F238E27FC236}">
                <a16:creationId xmlns:a16="http://schemas.microsoft.com/office/drawing/2014/main" id="{1A9E145A-5D0F-46EA-896E-4DB29B61BCE3}"/>
              </a:ext>
            </a:extLst>
          </p:cNvPr>
          <p:cNvCxnSpPr>
            <a:cxnSpLocks noChangeShapeType="1"/>
          </p:cNvCxnSpPr>
          <p:nvPr/>
        </p:nvCxnSpPr>
        <p:spPr bwMode="auto">
          <a:xfrm flipH="1" flipV="1">
            <a:off x="7668064" y="7781171"/>
            <a:ext cx="2433856" cy="0"/>
          </a:xfrm>
          <a:prstGeom prst="line">
            <a:avLst/>
          </a:prstGeom>
          <a:noFill/>
          <a:ln w="6350">
            <a:solidFill>
              <a:srgbClr val="D9D9D9"/>
            </a:solidFill>
            <a:prstDash val="sysDash"/>
            <a:round/>
            <a:headEnd/>
            <a:tailEnd type="oval" w="med" len="med"/>
          </a:ln>
          <a:extLst>
            <a:ext uri="{909E8E84-426E-40DD-AFC4-6F175D3DCCD1}">
              <a14:hiddenFill xmlns:a14="http://schemas.microsoft.com/office/drawing/2010/main">
                <a:noFill/>
              </a14:hiddenFill>
            </a:ext>
          </a:extLst>
        </p:spPr>
      </p:cxnSp>
      <p:sp>
        <p:nvSpPr>
          <p:cNvPr id="128" name="稻壳儿小白白(http://dwz.cn/Wu2UP)">
            <a:extLst>
              <a:ext uri="{FF2B5EF4-FFF2-40B4-BE49-F238E27FC236}">
                <a16:creationId xmlns:a16="http://schemas.microsoft.com/office/drawing/2014/main" id="{7B3139CA-4CFB-4E9D-A491-80BC193DD338}"/>
              </a:ext>
            </a:extLst>
          </p:cNvPr>
          <p:cNvSpPr txBox="1">
            <a:spLocks noChangeArrowheads="1"/>
          </p:cNvSpPr>
          <p:nvPr/>
        </p:nvSpPr>
        <p:spPr bwMode="auto">
          <a:xfrm>
            <a:off x="2895035" y="186050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4400" b="1" dirty="0">
                <a:solidFill>
                  <a:srgbClr val="445469"/>
                </a:solidFill>
                <a:sym typeface="Arial" panose="020B0604020202020204" pitchFamily="34" charset="0"/>
              </a:rPr>
              <a:t>分布式缓存</a:t>
            </a:r>
            <a:endParaRPr lang="en-US" altLang="zh-CN" sz="4400" b="1" dirty="0">
              <a:solidFill>
                <a:srgbClr val="445469"/>
              </a:solidFill>
              <a:sym typeface="Arial" panose="020B0604020202020204" pitchFamily="34" charset="0"/>
            </a:endParaRPr>
          </a:p>
        </p:txBody>
      </p:sp>
      <p:sp>
        <p:nvSpPr>
          <p:cNvPr id="129" name="稻壳儿小白白(http://dwz.cn/Wu2UP)">
            <a:extLst>
              <a:ext uri="{FF2B5EF4-FFF2-40B4-BE49-F238E27FC236}">
                <a16:creationId xmlns:a16="http://schemas.microsoft.com/office/drawing/2014/main" id="{7B165F8A-D1D9-47DE-8A35-F2A2B5602B6E}"/>
              </a:ext>
            </a:extLst>
          </p:cNvPr>
          <p:cNvSpPr txBox="1">
            <a:spLocks noChangeArrowheads="1"/>
          </p:cNvSpPr>
          <p:nvPr/>
        </p:nvSpPr>
        <p:spPr bwMode="auto">
          <a:xfrm>
            <a:off x="700000" y="2763084"/>
            <a:ext cx="5620256"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eaLnBrk="1" hangingPunct="1">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0" name="稻壳儿小白白(http://dwz.cn/Wu2UP)">
            <a:extLst>
              <a:ext uri="{FF2B5EF4-FFF2-40B4-BE49-F238E27FC236}">
                <a16:creationId xmlns:a16="http://schemas.microsoft.com/office/drawing/2014/main" id="{8CF06D9A-ED2E-4877-BB6E-853A4DDF1A6A}"/>
              </a:ext>
            </a:extLst>
          </p:cNvPr>
          <p:cNvSpPr txBox="1">
            <a:spLocks noChangeArrowheads="1"/>
          </p:cNvSpPr>
          <p:nvPr/>
        </p:nvSpPr>
        <p:spPr bwMode="auto">
          <a:xfrm>
            <a:off x="2332302" y="4607155"/>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分布式计算</a:t>
            </a:r>
            <a:endParaRPr lang="en-US" altLang="zh-CN" sz="4400" b="1" dirty="0">
              <a:solidFill>
                <a:srgbClr val="445469"/>
              </a:solidFill>
              <a:sym typeface="Arial" panose="020B0604020202020204" pitchFamily="34" charset="0"/>
            </a:endParaRPr>
          </a:p>
        </p:txBody>
      </p:sp>
      <p:sp>
        <p:nvSpPr>
          <p:cNvPr id="131" name="稻壳儿小白白(http://dwz.cn/Wu2UP)">
            <a:extLst>
              <a:ext uri="{FF2B5EF4-FFF2-40B4-BE49-F238E27FC236}">
                <a16:creationId xmlns:a16="http://schemas.microsoft.com/office/drawing/2014/main" id="{8208BFC6-D2EE-4EEE-A2AD-A91B7EA8B4FF}"/>
              </a:ext>
            </a:extLst>
          </p:cNvPr>
          <p:cNvSpPr txBox="1">
            <a:spLocks noChangeArrowheads="1"/>
          </p:cNvSpPr>
          <p:nvPr/>
        </p:nvSpPr>
        <p:spPr bwMode="auto">
          <a:xfrm>
            <a:off x="311134" y="5403010"/>
            <a:ext cx="5429898"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2" name="稻壳儿小白白(http://dwz.cn/Wu2UP)">
            <a:extLst>
              <a:ext uri="{FF2B5EF4-FFF2-40B4-BE49-F238E27FC236}">
                <a16:creationId xmlns:a16="http://schemas.microsoft.com/office/drawing/2014/main" id="{6462534D-7BB4-4760-84B6-5965582CF23E}"/>
              </a:ext>
            </a:extLst>
          </p:cNvPr>
          <p:cNvSpPr txBox="1">
            <a:spLocks noChangeArrowheads="1"/>
          </p:cNvSpPr>
          <p:nvPr/>
        </p:nvSpPr>
        <p:spPr bwMode="auto">
          <a:xfrm>
            <a:off x="3854597" y="6935977"/>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4400" b="1" dirty="0">
                <a:solidFill>
                  <a:srgbClr val="445469"/>
                </a:solidFill>
                <a:sym typeface="Arial" panose="020B0604020202020204" pitchFamily="34" charset="0"/>
              </a:rPr>
              <a:t>分布式调度</a:t>
            </a:r>
            <a:endParaRPr lang="en-US" altLang="zh-CN" sz="4400" b="1" dirty="0">
              <a:solidFill>
                <a:srgbClr val="445469"/>
              </a:solidFill>
              <a:sym typeface="Arial" panose="020B0604020202020204" pitchFamily="34" charset="0"/>
            </a:endParaRPr>
          </a:p>
        </p:txBody>
      </p:sp>
      <p:sp>
        <p:nvSpPr>
          <p:cNvPr id="133" name="稻壳儿小白白(http://dwz.cn/Wu2UP)">
            <a:extLst>
              <a:ext uri="{FF2B5EF4-FFF2-40B4-BE49-F238E27FC236}">
                <a16:creationId xmlns:a16="http://schemas.microsoft.com/office/drawing/2014/main" id="{9CAF5FA2-60B5-4EE4-BC41-06C4BC03DDFC}"/>
              </a:ext>
            </a:extLst>
          </p:cNvPr>
          <p:cNvSpPr txBox="1">
            <a:spLocks noChangeArrowheads="1"/>
          </p:cNvSpPr>
          <p:nvPr/>
        </p:nvSpPr>
        <p:spPr bwMode="auto">
          <a:xfrm>
            <a:off x="1693671" y="7814588"/>
            <a:ext cx="547871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4" name="稻壳儿小白白(http://dwz.cn/Wu2UP)">
            <a:extLst>
              <a:ext uri="{FF2B5EF4-FFF2-40B4-BE49-F238E27FC236}">
                <a16:creationId xmlns:a16="http://schemas.microsoft.com/office/drawing/2014/main" id="{84A5E520-971B-40AA-9B2B-A48C8AC7A2BC}"/>
              </a:ext>
            </a:extLst>
          </p:cNvPr>
          <p:cNvSpPr txBox="1">
            <a:spLocks noChangeArrowheads="1"/>
          </p:cNvSpPr>
          <p:nvPr/>
        </p:nvSpPr>
        <p:spPr bwMode="auto">
          <a:xfrm>
            <a:off x="17276782" y="2275338"/>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分布式事务</a:t>
            </a:r>
            <a:endParaRPr lang="en-US" altLang="zh-CN" sz="4400" b="1" dirty="0">
              <a:solidFill>
                <a:srgbClr val="445469"/>
              </a:solidFill>
              <a:sym typeface="Arial" panose="020B0604020202020204" pitchFamily="34" charset="0"/>
            </a:endParaRPr>
          </a:p>
        </p:txBody>
      </p:sp>
      <p:sp>
        <p:nvSpPr>
          <p:cNvPr id="135" name="稻壳儿小白白(http://dwz.cn/Wu2UP)">
            <a:extLst>
              <a:ext uri="{FF2B5EF4-FFF2-40B4-BE49-F238E27FC236}">
                <a16:creationId xmlns:a16="http://schemas.microsoft.com/office/drawing/2014/main" id="{79248030-6BB4-4252-B386-58F5041C6353}"/>
              </a:ext>
            </a:extLst>
          </p:cNvPr>
          <p:cNvSpPr txBox="1">
            <a:spLocks noChangeArrowheads="1"/>
          </p:cNvSpPr>
          <p:nvPr/>
        </p:nvSpPr>
        <p:spPr bwMode="auto">
          <a:xfrm>
            <a:off x="17375636" y="3183581"/>
            <a:ext cx="446836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
        <p:nvSpPr>
          <p:cNvPr id="138" name="稻壳儿小白白(http://dwz.cn/Wu2UP)">
            <a:extLst>
              <a:ext uri="{FF2B5EF4-FFF2-40B4-BE49-F238E27FC236}">
                <a16:creationId xmlns:a16="http://schemas.microsoft.com/office/drawing/2014/main" id="{14B5DD08-D5EC-4F93-BD74-DB3C62AD5368}"/>
              </a:ext>
            </a:extLst>
          </p:cNvPr>
          <p:cNvSpPr txBox="1">
            <a:spLocks noChangeArrowheads="1"/>
          </p:cNvSpPr>
          <p:nvPr/>
        </p:nvSpPr>
        <p:spPr bwMode="auto">
          <a:xfrm>
            <a:off x="17216911" y="6258869"/>
            <a:ext cx="342522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4400" b="1" dirty="0">
                <a:solidFill>
                  <a:srgbClr val="445469"/>
                </a:solidFill>
                <a:sym typeface="Arial" panose="020B0604020202020204" pitchFamily="34" charset="0"/>
              </a:rPr>
              <a:t>分布式通信</a:t>
            </a:r>
            <a:endParaRPr lang="en-US" altLang="zh-CN" sz="4400" b="1" dirty="0">
              <a:solidFill>
                <a:srgbClr val="445469"/>
              </a:solidFill>
              <a:sym typeface="Arial" panose="020B0604020202020204" pitchFamily="34" charset="0"/>
            </a:endParaRPr>
          </a:p>
        </p:txBody>
      </p:sp>
      <p:sp>
        <p:nvSpPr>
          <p:cNvPr id="139" name="稻壳儿小白白(http://dwz.cn/Wu2UP)">
            <a:extLst>
              <a:ext uri="{FF2B5EF4-FFF2-40B4-BE49-F238E27FC236}">
                <a16:creationId xmlns:a16="http://schemas.microsoft.com/office/drawing/2014/main" id="{8A8C0C4C-C55B-4444-92E6-037F55707593}"/>
              </a:ext>
            </a:extLst>
          </p:cNvPr>
          <p:cNvSpPr txBox="1">
            <a:spLocks noChangeArrowheads="1"/>
          </p:cNvSpPr>
          <p:nvPr/>
        </p:nvSpPr>
        <p:spPr bwMode="auto">
          <a:xfrm>
            <a:off x="17216909" y="7193597"/>
            <a:ext cx="46270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defTabSz="1216025">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3200" dirty="0">
                <a:solidFill>
                  <a:srgbClr val="445469"/>
                </a:solidFill>
                <a:sym typeface="Arial" panose="020B0604020202020204" pitchFamily="34" charset="0"/>
              </a:rPr>
              <a:t>单击此处可编辑内容，根据您的需要自由拉伸文本框大小</a:t>
            </a:r>
            <a:endParaRPr lang="en-US" altLang="zh-CN" sz="3200" dirty="0">
              <a:solidFill>
                <a:srgbClr val="445469"/>
              </a:solidFill>
              <a:sym typeface="Arial" panose="020B0604020202020204" pitchFamily="34" charset="0"/>
            </a:endParaRPr>
          </a:p>
        </p:txBody>
      </p:sp>
    </p:spTree>
    <p:extLst>
      <p:ext uri="{BB962C8B-B14F-4D97-AF65-F5344CB8AC3E}">
        <p14:creationId xmlns:p14="http://schemas.microsoft.com/office/powerpoint/2010/main" val="18359364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6F7A5186-CA6E-4587-86A2-3AC82D2D2BBC}"/>
              </a:ext>
            </a:extLst>
          </p:cNvPr>
          <p:cNvCxnSpPr/>
          <p:nvPr/>
        </p:nvCxnSpPr>
        <p:spPr>
          <a:xfrm>
            <a:off x="0" y="3984241"/>
            <a:ext cx="2303938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FD38A70E-DD86-407B-9BFA-F5ABA872D961}"/>
              </a:ext>
            </a:extLst>
          </p:cNvPr>
          <p:cNvSpPr/>
          <p:nvPr/>
        </p:nvSpPr>
        <p:spPr>
          <a:xfrm rot="11174285">
            <a:off x="3965736"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5" name="椭圆 24">
            <a:extLst>
              <a:ext uri="{FF2B5EF4-FFF2-40B4-BE49-F238E27FC236}">
                <a16:creationId xmlns:a16="http://schemas.microsoft.com/office/drawing/2014/main" id="{EB834C7E-1E1F-47B8-9923-ED113F1C2B65}"/>
              </a:ext>
            </a:extLst>
          </p:cNvPr>
          <p:cNvSpPr/>
          <p:nvPr/>
        </p:nvSpPr>
        <p:spPr>
          <a:xfrm rot="11174285">
            <a:off x="64298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E0AB9993-7BC1-43D3-9F75-1AF7F466E0B6}"/>
              </a:ext>
            </a:extLst>
          </p:cNvPr>
          <p:cNvSpPr/>
          <p:nvPr/>
        </p:nvSpPr>
        <p:spPr>
          <a:xfrm rot="11174285">
            <a:off x="632504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9DE99A72-CB35-416C-9AE9-CF6BECD0AE30}"/>
              </a:ext>
            </a:extLst>
          </p:cNvPr>
          <p:cNvSpPr/>
          <p:nvPr/>
        </p:nvSpPr>
        <p:spPr>
          <a:xfrm rot="11174285">
            <a:off x="13229492" y="3871522"/>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29" name="椭圆 28">
            <a:extLst>
              <a:ext uri="{FF2B5EF4-FFF2-40B4-BE49-F238E27FC236}">
                <a16:creationId xmlns:a16="http://schemas.microsoft.com/office/drawing/2014/main" id="{622A8B7A-B16B-4D66-B1B4-CBB30529E817}"/>
              </a:ext>
            </a:extLst>
          </p:cNvPr>
          <p:cNvSpPr/>
          <p:nvPr/>
        </p:nvSpPr>
        <p:spPr>
          <a:xfrm rot="11174285">
            <a:off x="10050739" y="3702492"/>
            <a:ext cx="423691" cy="42369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732C428A-E1F2-4051-B542-5B02FF3DC53A}"/>
              </a:ext>
            </a:extLst>
          </p:cNvPr>
          <p:cNvSpPr/>
          <p:nvPr/>
        </p:nvSpPr>
        <p:spPr>
          <a:xfrm rot="11174285">
            <a:off x="15732791" y="3720082"/>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F646D310-FE37-488A-9CBC-5959A592907C}"/>
              </a:ext>
            </a:extLst>
          </p:cNvPr>
          <p:cNvSpPr/>
          <p:nvPr/>
        </p:nvSpPr>
        <p:spPr>
          <a:xfrm rot="11174285">
            <a:off x="18501611" y="3871520"/>
            <a:ext cx="303983" cy="30398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33" name="椭圆 32">
            <a:extLst>
              <a:ext uri="{FF2B5EF4-FFF2-40B4-BE49-F238E27FC236}">
                <a16:creationId xmlns:a16="http://schemas.microsoft.com/office/drawing/2014/main" id="{F0E286D1-47FE-47C5-9FD7-D51D1CDA4E07}"/>
              </a:ext>
            </a:extLst>
          </p:cNvPr>
          <p:cNvSpPr/>
          <p:nvPr/>
        </p:nvSpPr>
        <p:spPr>
          <a:xfrm rot="11174285">
            <a:off x="21004911" y="3720080"/>
            <a:ext cx="427431" cy="4274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cxnSp>
        <p:nvCxnSpPr>
          <p:cNvPr id="36" name="直接连接符 35">
            <a:extLst>
              <a:ext uri="{FF2B5EF4-FFF2-40B4-BE49-F238E27FC236}">
                <a16:creationId xmlns:a16="http://schemas.microsoft.com/office/drawing/2014/main" id="{3F1570E4-089D-4E88-8B50-53FADF99B538}"/>
              </a:ext>
            </a:extLst>
          </p:cNvPr>
          <p:cNvCxnSpPr>
            <a:stCxn id="25" idx="3"/>
          </p:cNvCxnSpPr>
          <p:nvPr/>
        </p:nvCxnSpPr>
        <p:spPr>
          <a:xfrm flipV="1">
            <a:off x="1020021" y="3271751"/>
            <a:ext cx="1297793" cy="5099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781A7D7-ACDB-465E-959B-E6C72935C499}"/>
              </a:ext>
            </a:extLst>
          </p:cNvPr>
          <p:cNvCxnSpPr>
            <a:endCxn id="24" idx="5"/>
          </p:cNvCxnSpPr>
          <p:nvPr/>
        </p:nvCxnSpPr>
        <p:spPr>
          <a:xfrm>
            <a:off x="2317812" y="3271751"/>
            <a:ext cx="1704762" cy="63324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B459DD-EF1A-4C51-86A3-6CE4C406E797}"/>
              </a:ext>
            </a:extLst>
          </p:cNvPr>
          <p:cNvCxnSpPr>
            <a:stCxn id="24" idx="1"/>
            <a:endCxn id="46" idx="5"/>
          </p:cNvCxnSpPr>
          <p:nvPr/>
        </p:nvCxnSpPr>
        <p:spPr>
          <a:xfrm>
            <a:off x="4212893" y="4142033"/>
            <a:ext cx="642909" cy="1254288"/>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4710E9A-4B60-4F6D-8350-91FF6D25E59C}"/>
              </a:ext>
            </a:extLst>
          </p:cNvPr>
          <p:cNvCxnSpPr>
            <a:stCxn id="46" idx="3"/>
            <a:endCxn id="27" idx="7"/>
          </p:cNvCxnSpPr>
          <p:nvPr/>
        </p:nvCxnSpPr>
        <p:spPr>
          <a:xfrm flipV="1">
            <a:off x="5010799" y="4067604"/>
            <a:ext cx="1361318" cy="1345657"/>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A4F22450-9E1A-400A-967A-4D455515D6AD}"/>
              </a:ext>
            </a:extLst>
          </p:cNvPr>
          <p:cNvSpPr/>
          <p:nvPr/>
        </p:nvSpPr>
        <p:spPr>
          <a:xfrm rot="11174285">
            <a:off x="4814571" y="5372036"/>
            <a:ext cx="220503" cy="2205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47" name="直接连接符 46">
            <a:extLst>
              <a:ext uri="{FF2B5EF4-FFF2-40B4-BE49-F238E27FC236}">
                <a16:creationId xmlns:a16="http://schemas.microsoft.com/office/drawing/2014/main" id="{8632E3E6-9E60-42B9-9609-AE6673C2D7DD}"/>
              </a:ext>
            </a:extLst>
          </p:cNvPr>
          <p:cNvCxnSpPr>
            <a:stCxn id="27" idx="3"/>
            <a:endCxn id="49" idx="6"/>
          </p:cNvCxnSpPr>
          <p:nvPr/>
        </p:nvCxnSpPr>
        <p:spPr>
          <a:xfrm flipV="1">
            <a:off x="6705410" y="3107968"/>
            <a:ext cx="1881106" cy="69202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C9C116E-4885-42B1-A1CD-B58D58EFD997}"/>
              </a:ext>
            </a:extLst>
          </p:cNvPr>
          <p:cNvCxnSpPr>
            <a:stCxn id="29" idx="5"/>
          </p:cNvCxnSpPr>
          <p:nvPr/>
        </p:nvCxnSpPr>
        <p:spPr>
          <a:xfrm flipH="1" flipV="1">
            <a:off x="8754968" y="3113071"/>
            <a:ext cx="1374978" cy="63607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4B8526B4-078F-46BC-90ED-C4F11A236A93}"/>
              </a:ext>
            </a:extLst>
          </p:cNvPr>
          <p:cNvSpPr/>
          <p:nvPr/>
        </p:nvSpPr>
        <p:spPr>
          <a:xfrm rot="11174285">
            <a:off x="8585936" y="3021757"/>
            <a:ext cx="193439" cy="1934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0" name="直接连接符 49">
            <a:extLst>
              <a:ext uri="{FF2B5EF4-FFF2-40B4-BE49-F238E27FC236}">
                <a16:creationId xmlns:a16="http://schemas.microsoft.com/office/drawing/2014/main" id="{5A48A2FF-ECAA-4F02-8895-66C05C71FBA1}"/>
              </a:ext>
            </a:extLst>
          </p:cNvPr>
          <p:cNvCxnSpPr>
            <a:endCxn id="52" idx="5"/>
          </p:cNvCxnSpPr>
          <p:nvPr/>
        </p:nvCxnSpPr>
        <p:spPr>
          <a:xfrm>
            <a:off x="10211717" y="3957938"/>
            <a:ext cx="384392" cy="814570"/>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2E6A6BA-D2AC-4A5B-AA15-66220DC8F9C2}"/>
              </a:ext>
            </a:extLst>
          </p:cNvPr>
          <p:cNvCxnSpPr>
            <a:stCxn id="28" idx="7"/>
            <a:endCxn id="52" idx="2"/>
          </p:cNvCxnSpPr>
          <p:nvPr/>
        </p:nvCxnSpPr>
        <p:spPr>
          <a:xfrm flipH="1">
            <a:off x="10831082" y="4118672"/>
            <a:ext cx="2431893" cy="78267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FBA27927-AEC9-4498-A19C-51FC31E90F7C}"/>
              </a:ext>
            </a:extLst>
          </p:cNvPr>
          <p:cNvSpPr/>
          <p:nvPr/>
        </p:nvSpPr>
        <p:spPr>
          <a:xfrm rot="11174285">
            <a:off x="10541873" y="4740557"/>
            <a:ext cx="290060" cy="2900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3" name="直接连接符 52">
            <a:extLst>
              <a:ext uri="{FF2B5EF4-FFF2-40B4-BE49-F238E27FC236}">
                <a16:creationId xmlns:a16="http://schemas.microsoft.com/office/drawing/2014/main" id="{2CD99794-F5DF-4C34-AAD4-B3220F28B759}"/>
              </a:ext>
            </a:extLst>
          </p:cNvPr>
          <p:cNvCxnSpPr>
            <a:endCxn id="28" idx="3"/>
          </p:cNvCxnSpPr>
          <p:nvPr/>
        </p:nvCxnSpPr>
        <p:spPr>
          <a:xfrm flipH="1">
            <a:off x="13499999" y="2877278"/>
            <a:ext cx="3509553" cy="105108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1CFA932-E079-4416-ACD4-D358E74E72A0}"/>
              </a:ext>
            </a:extLst>
          </p:cNvPr>
          <p:cNvCxnSpPr>
            <a:stCxn id="32" idx="5"/>
            <a:endCxn id="55" idx="2"/>
          </p:cNvCxnSpPr>
          <p:nvPr/>
        </p:nvCxnSpPr>
        <p:spPr>
          <a:xfrm flipH="1" flipV="1">
            <a:off x="17411990" y="2857377"/>
            <a:ext cx="1146461" cy="1047619"/>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3EE5944E-8985-429E-BC4A-403CFA885415}"/>
              </a:ext>
            </a:extLst>
          </p:cNvPr>
          <p:cNvSpPr/>
          <p:nvPr/>
        </p:nvSpPr>
        <p:spPr>
          <a:xfrm rot="11174285">
            <a:off x="16989554" y="2622520"/>
            <a:ext cx="423691" cy="42369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cxnSp>
        <p:nvCxnSpPr>
          <p:cNvPr id="56" name="直接连接符 55">
            <a:extLst>
              <a:ext uri="{FF2B5EF4-FFF2-40B4-BE49-F238E27FC236}">
                <a16:creationId xmlns:a16="http://schemas.microsoft.com/office/drawing/2014/main" id="{B313651A-16C8-4E8A-9A76-9E467384E0D3}"/>
              </a:ext>
            </a:extLst>
          </p:cNvPr>
          <p:cNvCxnSpPr>
            <a:endCxn id="30" idx="1"/>
          </p:cNvCxnSpPr>
          <p:nvPr/>
        </p:nvCxnSpPr>
        <p:spPr>
          <a:xfrm flipH="1" flipV="1">
            <a:off x="16080318" y="4100444"/>
            <a:ext cx="2326345" cy="103276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41F29197-0A80-4573-9DF8-533E7D30ACEA}"/>
              </a:ext>
            </a:extLst>
          </p:cNvPr>
          <p:cNvCxnSpPr>
            <a:stCxn id="33" idx="7"/>
          </p:cNvCxnSpPr>
          <p:nvPr/>
        </p:nvCxnSpPr>
        <p:spPr>
          <a:xfrm flipH="1">
            <a:off x="18413521" y="4067600"/>
            <a:ext cx="2638465" cy="10776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DC7815DA-CFF8-427F-B70D-4C53C6B468BB}"/>
              </a:ext>
            </a:extLst>
          </p:cNvPr>
          <p:cNvSpPr/>
          <p:nvPr/>
        </p:nvSpPr>
        <p:spPr>
          <a:xfrm>
            <a:off x="984385" y="507331"/>
            <a:ext cx="3815991"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分布式简介</a:t>
            </a:r>
          </a:p>
        </p:txBody>
      </p:sp>
      <p:sp>
        <p:nvSpPr>
          <p:cNvPr id="63" name="椭圆 62">
            <a:extLst>
              <a:ext uri="{FF2B5EF4-FFF2-40B4-BE49-F238E27FC236}">
                <a16:creationId xmlns:a16="http://schemas.microsoft.com/office/drawing/2014/main" id="{D464164C-0321-4F4D-A016-96290E44068C}"/>
              </a:ext>
            </a:extLst>
          </p:cNvPr>
          <p:cNvSpPr/>
          <p:nvPr/>
        </p:nvSpPr>
        <p:spPr>
          <a:xfrm rot="11174285">
            <a:off x="2263201" y="3232973"/>
            <a:ext cx="96366" cy="963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4" name="椭圆 63">
            <a:extLst>
              <a:ext uri="{FF2B5EF4-FFF2-40B4-BE49-F238E27FC236}">
                <a16:creationId xmlns:a16="http://schemas.microsoft.com/office/drawing/2014/main" id="{3D8269AF-19E5-46DD-AECD-4B3637777C06}"/>
              </a:ext>
            </a:extLst>
          </p:cNvPr>
          <p:cNvSpPr/>
          <p:nvPr/>
        </p:nvSpPr>
        <p:spPr>
          <a:xfrm rot="11174285">
            <a:off x="16163653" y="5231366"/>
            <a:ext cx="96366" cy="963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solidFill>
                <a:schemeClr val="tx1"/>
              </a:solidFill>
              <a:cs typeface="+mn-ea"/>
              <a:sym typeface="+mn-lt"/>
            </a:endParaRPr>
          </a:p>
        </p:txBody>
      </p:sp>
      <p:sp>
        <p:nvSpPr>
          <p:cNvPr id="65" name="矩形 64">
            <a:extLst>
              <a:ext uri="{FF2B5EF4-FFF2-40B4-BE49-F238E27FC236}">
                <a16:creationId xmlns:a16="http://schemas.microsoft.com/office/drawing/2014/main" id="{DF773C2B-8C38-479D-99E9-06E154D5E534}"/>
              </a:ext>
            </a:extLst>
          </p:cNvPr>
          <p:cNvSpPr/>
          <p:nvPr/>
        </p:nvSpPr>
        <p:spPr>
          <a:xfrm>
            <a:off x="9354306" y="535393"/>
            <a:ext cx="3908666" cy="790216"/>
          </a:xfrm>
          <a:prstGeom prst="rect">
            <a:avLst/>
          </a:prstGeom>
        </p:spPr>
        <p:txBody>
          <a:bodyPr wrap="square">
            <a:spAutoFit/>
          </a:bodyPr>
          <a:lstStyle/>
          <a:p>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分布式算法</a:t>
            </a:r>
          </a:p>
        </p:txBody>
      </p:sp>
      <p:sp>
        <p:nvSpPr>
          <p:cNvPr id="66" name="矩形 65">
            <a:extLst>
              <a:ext uri="{FF2B5EF4-FFF2-40B4-BE49-F238E27FC236}">
                <a16:creationId xmlns:a16="http://schemas.microsoft.com/office/drawing/2014/main" id="{C9A9FC5D-4B08-499E-9B37-21AA45742A18}"/>
              </a:ext>
            </a:extLst>
          </p:cNvPr>
          <p:cNvSpPr/>
          <p:nvPr/>
        </p:nvSpPr>
        <p:spPr>
          <a:xfrm>
            <a:off x="4851039" y="5743408"/>
            <a:ext cx="3912304" cy="830997"/>
          </a:xfrm>
          <a:prstGeom prst="rect">
            <a:avLst/>
          </a:prstGeom>
        </p:spPr>
        <p:txBody>
          <a:bodyPr wrap="square">
            <a:spAutoFit/>
          </a:bodyPr>
          <a:lstStyle/>
          <a:p>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分布式理论</a:t>
            </a:r>
          </a:p>
        </p:txBody>
      </p:sp>
      <p:sp>
        <p:nvSpPr>
          <p:cNvPr id="67" name="矩形 66">
            <a:extLst>
              <a:ext uri="{FF2B5EF4-FFF2-40B4-BE49-F238E27FC236}">
                <a16:creationId xmlns:a16="http://schemas.microsoft.com/office/drawing/2014/main" id="{9D3A4A40-594E-461B-9AE8-83799F116C58}"/>
              </a:ext>
            </a:extLst>
          </p:cNvPr>
          <p:cNvSpPr/>
          <p:nvPr/>
        </p:nvSpPr>
        <p:spPr>
          <a:xfrm>
            <a:off x="18485999" y="535393"/>
            <a:ext cx="4179644"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a:t>
            </a:r>
            <a:r>
              <a:rPr lang="zh-CN" altLang="en-US" sz="4535"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应用</a:t>
            </a:r>
          </a:p>
        </p:txBody>
      </p:sp>
      <p:sp>
        <p:nvSpPr>
          <p:cNvPr id="69" name="矩形 68">
            <a:extLst>
              <a:ext uri="{FF2B5EF4-FFF2-40B4-BE49-F238E27FC236}">
                <a16:creationId xmlns:a16="http://schemas.microsoft.com/office/drawing/2014/main" id="{F08A9DD6-3780-428E-B495-1FDB42AE3780}"/>
              </a:ext>
            </a:extLst>
          </p:cNvPr>
          <p:cNvSpPr/>
          <p:nvPr/>
        </p:nvSpPr>
        <p:spPr>
          <a:xfrm>
            <a:off x="13924515" y="5725754"/>
            <a:ext cx="4143280" cy="830997"/>
          </a:xfrm>
          <a:prstGeom prst="rect">
            <a:avLst/>
          </a:prstGeom>
        </p:spPr>
        <p:txBody>
          <a:bodyPr wrap="square">
            <a:spAutoFit/>
          </a:bodyPr>
          <a:lstStyle/>
          <a:p>
            <a:pPr algn="ctr"/>
            <a:r>
              <a:rPr lang="zh-CN" altLang="en-US" sz="4800" b="1" i="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sym typeface="+mn-lt"/>
              </a:rPr>
              <a:t>分布式设计</a:t>
            </a:r>
          </a:p>
        </p:txBody>
      </p:sp>
      <p:sp>
        <p:nvSpPr>
          <p:cNvPr id="2" name="矩形 1">
            <a:extLst>
              <a:ext uri="{FF2B5EF4-FFF2-40B4-BE49-F238E27FC236}">
                <a16:creationId xmlns:a16="http://schemas.microsoft.com/office/drawing/2014/main" id="{7F61E28F-283A-4A25-BD95-F77BD83EFA8F}"/>
              </a:ext>
            </a:extLst>
          </p:cNvPr>
          <p:cNvSpPr/>
          <p:nvPr/>
        </p:nvSpPr>
        <p:spPr>
          <a:xfrm>
            <a:off x="5161014" y="6732938"/>
            <a:ext cx="2977097" cy="707886"/>
          </a:xfrm>
          <a:prstGeom prst="rect">
            <a:avLst/>
          </a:prstGeom>
        </p:spPr>
        <p:txBody>
          <a:bodyPr wrap="none">
            <a:spAutoFit/>
          </a:bodyPr>
          <a:lstStyle/>
          <a:p>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CAP</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BASE</a:t>
            </a:r>
          </a:p>
        </p:txBody>
      </p:sp>
      <p:sp>
        <p:nvSpPr>
          <p:cNvPr id="70" name="矩形 69">
            <a:extLst>
              <a:ext uri="{FF2B5EF4-FFF2-40B4-BE49-F238E27FC236}">
                <a16:creationId xmlns:a16="http://schemas.microsoft.com/office/drawing/2014/main" id="{C3A06525-46D9-4E87-A12D-FC07312FA18A}"/>
              </a:ext>
            </a:extLst>
          </p:cNvPr>
          <p:cNvSpPr/>
          <p:nvPr/>
        </p:nvSpPr>
        <p:spPr>
          <a:xfrm>
            <a:off x="8879182" y="1474646"/>
            <a:ext cx="4334693"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拜占庭算法、</a:t>
            </a:r>
            <a:r>
              <a:rPr lang="en-US" altLang="zh-CN" sz="4000" dirty="0" err="1">
                <a:solidFill>
                  <a:schemeClr val="bg1">
                    <a:lumMod val="50000"/>
                  </a:schemeClr>
                </a:solidFill>
                <a:latin typeface="微软雅黑" panose="020B0503020204020204" pitchFamily="34" charset="-122"/>
                <a:ea typeface="微软雅黑" panose="020B0503020204020204" pitchFamily="34" charset="-122"/>
                <a:cs typeface="+mn-ea"/>
              </a:rPr>
              <a:t>Paxos</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Raft</a:t>
            </a:r>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a:t>
            </a:r>
            <a:r>
              <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rPr>
              <a:t>Gossip</a:t>
            </a:r>
          </a:p>
        </p:txBody>
      </p:sp>
      <p:sp>
        <p:nvSpPr>
          <p:cNvPr id="71" name="矩形 70">
            <a:extLst>
              <a:ext uri="{FF2B5EF4-FFF2-40B4-BE49-F238E27FC236}">
                <a16:creationId xmlns:a16="http://schemas.microsoft.com/office/drawing/2014/main" id="{CF8B9C39-9072-4C16-A4DE-17DC0E7FC76A}"/>
              </a:ext>
            </a:extLst>
          </p:cNvPr>
          <p:cNvSpPr/>
          <p:nvPr/>
        </p:nvSpPr>
        <p:spPr>
          <a:xfrm>
            <a:off x="12642310" y="6788777"/>
            <a:ext cx="6995755"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集群、分片、复制、选举、负载均衡、命名服务、流量控制、容灾、监控</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sp>
        <p:nvSpPr>
          <p:cNvPr id="11" name="矩形 10">
            <a:extLst>
              <a:ext uri="{FF2B5EF4-FFF2-40B4-BE49-F238E27FC236}">
                <a16:creationId xmlns:a16="http://schemas.microsoft.com/office/drawing/2014/main" id="{4B02EA7A-1DCC-4203-B9E6-2435DE405098}"/>
              </a:ext>
            </a:extLst>
          </p:cNvPr>
          <p:cNvSpPr/>
          <p:nvPr/>
        </p:nvSpPr>
        <p:spPr>
          <a:xfrm>
            <a:off x="18149522" y="1453060"/>
            <a:ext cx="4817116"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分布式缓存、分布式事务、分布式通信、分布式计算</a:t>
            </a:r>
          </a:p>
        </p:txBody>
      </p:sp>
      <p:sp>
        <p:nvSpPr>
          <p:cNvPr id="72" name="矩形 71">
            <a:extLst>
              <a:ext uri="{FF2B5EF4-FFF2-40B4-BE49-F238E27FC236}">
                <a16:creationId xmlns:a16="http://schemas.microsoft.com/office/drawing/2014/main" id="{935FF9DE-6F2C-4074-892D-5CF61A4AB00E}"/>
              </a:ext>
            </a:extLst>
          </p:cNvPr>
          <p:cNvSpPr/>
          <p:nvPr/>
        </p:nvSpPr>
        <p:spPr>
          <a:xfrm>
            <a:off x="287503" y="1453055"/>
            <a:ext cx="5336230" cy="1938992"/>
          </a:xfrm>
          <a:prstGeom prst="rect">
            <a:avLst/>
          </a:prstGeom>
        </p:spPr>
        <p:txBody>
          <a:bodyPr wrap="square">
            <a:spAutoFit/>
          </a:bodyPr>
          <a:lstStyle/>
          <a:p>
            <a:r>
              <a:rPr lang="zh-CN" altLang="en-US" sz="4000" dirty="0">
                <a:solidFill>
                  <a:schemeClr val="bg1">
                    <a:lumMod val="50000"/>
                  </a:schemeClr>
                </a:solidFill>
                <a:latin typeface="微软雅黑" panose="020B0503020204020204" pitchFamily="34" charset="-122"/>
                <a:ea typeface="微软雅黑" panose="020B0503020204020204" pitchFamily="34" charset="-122"/>
                <a:cs typeface="+mn-ea"/>
              </a:rPr>
              <a:t>分布式架构演进、分布式特性、分布式应用分类</a:t>
            </a:r>
            <a:endParaRPr lang="en-US" altLang="zh-CN" sz="4000" dirty="0">
              <a:solidFill>
                <a:schemeClr val="bg1">
                  <a:lumMod val="50000"/>
                </a:schemeClr>
              </a:solidFill>
              <a:latin typeface="微软雅黑" panose="020B0503020204020204" pitchFamily="34" charset="-122"/>
              <a:ea typeface="微软雅黑" panose="020B0503020204020204" pitchFamily="34" charset="-122"/>
              <a:cs typeface="+mn-ea"/>
            </a:endParaRPr>
          </a:p>
        </p:txBody>
      </p:sp>
      <p:grpSp>
        <p:nvGrpSpPr>
          <p:cNvPr id="58" name="组合 57">
            <a:extLst>
              <a:ext uri="{FF2B5EF4-FFF2-40B4-BE49-F238E27FC236}">
                <a16:creationId xmlns:a16="http://schemas.microsoft.com/office/drawing/2014/main" id="{F369F774-6944-499C-9F82-0BF0D1E9B733}"/>
              </a:ext>
            </a:extLst>
          </p:cNvPr>
          <p:cNvGrpSpPr/>
          <p:nvPr/>
        </p:nvGrpSpPr>
        <p:grpSpPr>
          <a:xfrm>
            <a:off x="-407951" y="8148598"/>
            <a:ext cx="8807728" cy="4912350"/>
            <a:chOff x="-292080" y="3918856"/>
            <a:chExt cx="5237678" cy="3024065"/>
          </a:xfrm>
        </p:grpSpPr>
        <p:sp>
          <p:nvSpPr>
            <p:cNvPr id="59" name="椭圆 58">
              <a:extLst>
                <a:ext uri="{FF2B5EF4-FFF2-40B4-BE49-F238E27FC236}">
                  <a16:creationId xmlns:a16="http://schemas.microsoft.com/office/drawing/2014/main" id="{A9F250D2-6F57-4150-864C-3568BB016A5E}"/>
                </a:ext>
              </a:extLst>
            </p:cNvPr>
            <p:cNvSpPr/>
            <p:nvPr/>
          </p:nvSpPr>
          <p:spPr>
            <a:xfrm rot="9273309" flipH="1" flipV="1">
              <a:off x="4728263" y="5705318"/>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0" name="椭圆 59">
              <a:extLst>
                <a:ext uri="{FF2B5EF4-FFF2-40B4-BE49-F238E27FC236}">
                  <a16:creationId xmlns:a16="http://schemas.microsoft.com/office/drawing/2014/main" id="{EA3A51A4-D227-418E-BB2F-293BA41D78A7}"/>
                </a:ext>
              </a:extLst>
            </p:cNvPr>
            <p:cNvSpPr/>
            <p:nvPr/>
          </p:nvSpPr>
          <p:spPr>
            <a:xfrm rot="9273309" flipH="1" flipV="1">
              <a:off x="4227593" y="5431963"/>
              <a:ext cx="120512" cy="12051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grpSp>
          <p:nvGrpSpPr>
            <p:cNvPr id="61" name="组合 60">
              <a:extLst>
                <a:ext uri="{FF2B5EF4-FFF2-40B4-BE49-F238E27FC236}">
                  <a16:creationId xmlns:a16="http://schemas.microsoft.com/office/drawing/2014/main" id="{89513401-CDB6-4939-9E80-37067B36FB23}"/>
                </a:ext>
              </a:extLst>
            </p:cNvPr>
            <p:cNvGrpSpPr/>
            <p:nvPr/>
          </p:nvGrpSpPr>
          <p:grpSpPr>
            <a:xfrm>
              <a:off x="-292080" y="3918856"/>
              <a:ext cx="4403525" cy="3024065"/>
              <a:chOff x="-292080" y="3342572"/>
              <a:chExt cx="5242689" cy="3600350"/>
            </a:xfrm>
          </p:grpSpPr>
          <p:sp>
            <p:nvSpPr>
              <p:cNvPr id="68" name="任意多边形 2">
                <a:extLst>
                  <a:ext uri="{FF2B5EF4-FFF2-40B4-BE49-F238E27FC236}">
                    <a16:creationId xmlns:a16="http://schemas.microsoft.com/office/drawing/2014/main" id="{55EF41E1-7BE6-4E3F-B96B-3C058EF5E54D}"/>
                  </a:ext>
                </a:extLst>
              </p:cNvPr>
              <p:cNvSpPr/>
              <p:nvPr/>
            </p:nvSpPr>
            <p:spPr>
              <a:xfrm>
                <a:off x="0" y="3802511"/>
                <a:ext cx="4935660" cy="3055489"/>
              </a:xfrm>
              <a:custGeom>
                <a:avLst/>
                <a:gdLst>
                  <a:gd name="connsiteX0" fmla="*/ 2803774 w 7226300"/>
                  <a:gd name="connsiteY0" fmla="*/ 0 h 4473541"/>
                  <a:gd name="connsiteX1" fmla="*/ 7226300 w 7226300"/>
                  <a:gd name="connsiteY1" fmla="*/ 4422526 h 4473541"/>
                  <a:gd name="connsiteX2" fmla="*/ 7225010 w 7226300"/>
                  <a:gd name="connsiteY2" fmla="*/ 4473541 h 4473541"/>
                  <a:gd name="connsiteX3" fmla="*/ 0 w 7226300"/>
                  <a:gd name="connsiteY3" fmla="*/ 4473541 h 4473541"/>
                  <a:gd name="connsiteX4" fmla="*/ 0 w 7226300"/>
                  <a:gd name="connsiteY4" fmla="*/ 1002532 h 4473541"/>
                  <a:gd name="connsiteX5" fmla="*/ 157706 w 7226300"/>
                  <a:gd name="connsiteY5" fmla="*/ 878599 h 4473541"/>
                  <a:gd name="connsiteX6" fmla="*/ 2803774 w 7226300"/>
                  <a:gd name="connsiteY6" fmla="*/ 0 h 447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300" h="4473541">
                    <a:moveTo>
                      <a:pt x="2803774" y="0"/>
                    </a:moveTo>
                    <a:cubicBezTo>
                      <a:pt x="5246268" y="0"/>
                      <a:pt x="7226300" y="1980032"/>
                      <a:pt x="7226300" y="4422526"/>
                    </a:cubicBezTo>
                    <a:lnTo>
                      <a:pt x="7225010" y="4473541"/>
                    </a:lnTo>
                    <a:lnTo>
                      <a:pt x="0" y="4473541"/>
                    </a:lnTo>
                    <a:lnTo>
                      <a:pt x="0" y="1002532"/>
                    </a:lnTo>
                    <a:lnTo>
                      <a:pt x="157706" y="878599"/>
                    </a:lnTo>
                    <a:cubicBezTo>
                      <a:pt x="895572" y="326783"/>
                      <a:pt x="1811511" y="0"/>
                      <a:pt x="2803774" y="0"/>
                    </a:cubicBezTo>
                    <a:close/>
                  </a:path>
                </a:pathLst>
              </a:custGeom>
              <a:noFill/>
              <a:ln>
                <a:solidFill>
                  <a:schemeClr val="tx1">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3" name="任意多边形 3">
                <a:extLst>
                  <a:ext uri="{FF2B5EF4-FFF2-40B4-BE49-F238E27FC236}">
                    <a16:creationId xmlns:a16="http://schemas.microsoft.com/office/drawing/2014/main" id="{C5AA7EE0-94DB-44B6-9878-0443966A0B25}"/>
                  </a:ext>
                </a:extLst>
              </p:cNvPr>
              <p:cNvSpPr/>
              <p:nvPr/>
            </p:nvSpPr>
            <p:spPr>
              <a:xfrm>
                <a:off x="-292080" y="3957008"/>
                <a:ext cx="5049448" cy="2985914"/>
              </a:xfrm>
              <a:custGeom>
                <a:avLst/>
                <a:gdLst>
                  <a:gd name="connsiteX0" fmla="*/ 2842877 w 6720815"/>
                  <a:gd name="connsiteY0" fmla="*/ 0 h 3974251"/>
                  <a:gd name="connsiteX1" fmla="*/ 6720815 w 6720815"/>
                  <a:gd name="connsiteY1" fmla="*/ 3877938 h 3974251"/>
                  <a:gd name="connsiteX2" fmla="*/ 6718380 w 6720815"/>
                  <a:gd name="connsiteY2" fmla="*/ 3974251 h 3974251"/>
                  <a:gd name="connsiteX3" fmla="*/ 0 w 6720815"/>
                  <a:gd name="connsiteY3" fmla="*/ 3974251 h 3974251"/>
                  <a:gd name="connsiteX4" fmla="*/ 0 w 6720815"/>
                  <a:gd name="connsiteY4" fmla="*/ 1246687 h 3974251"/>
                  <a:gd name="connsiteX5" fmla="*/ 100761 w 6720815"/>
                  <a:gd name="connsiteY5" fmla="*/ 1135822 h 3974251"/>
                  <a:gd name="connsiteX6" fmla="*/ 2842877 w 6720815"/>
                  <a:gd name="connsiteY6" fmla="*/ 0 h 39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0815" h="3974251">
                    <a:moveTo>
                      <a:pt x="2842877" y="0"/>
                    </a:moveTo>
                    <a:cubicBezTo>
                      <a:pt x="4984603" y="0"/>
                      <a:pt x="6720815" y="1736212"/>
                      <a:pt x="6720815" y="3877938"/>
                    </a:cubicBezTo>
                    <a:lnTo>
                      <a:pt x="6718380" y="3974251"/>
                    </a:lnTo>
                    <a:lnTo>
                      <a:pt x="0" y="3974251"/>
                    </a:lnTo>
                    <a:lnTo>
                      <a:pt x="0" y="1246687"/>
                    </a:lnTo>
                    <a:lnTo>
                      <a:pt x="100761" y="1135822"/>
                    </a:lnTo>
                    <a:cubicBezTo>
                      <a:pt x="802530" y="434053"/>
                      <a:pt x="1772014" y="0"/>
                      <a:pt x="2842877" y="0"/>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795" tIns="86398" rIns="172795" bIns="86398" numCol="1" spcCol="0" rtlCol="0" fromWordArt="0" anchor="ctr" anchorCtr="0" forceAA="0" compatLnSpc="1">
                <a:noAutofit/>
              </a:bodyPr>
              <a:lstStyle/>
              <a:p>
                <a:pPr algn="ctr"/>
                <a:endParaRPr lang="zh-CN" altLang="en-US" sz="6425">
                  <a:cs typeface="+mn-ea"/>
                  <a:sym typeface="+mn-lt"/>
                </a:endParaRPr>
              </a:p>
            </p:txBody>
          </p:sp>
          <p:sp>
            <p:nvSpPr>
              <p:cNvPr id="74" name="椭圆 73">
                <a:extLst>
                  <a:ext uri="{FF2B5EF4-FFF2-40B4-BE49-F238E27FC236}">
                    <a16:creationId xmlns:a16="http://schemas.microsoft.com/office/drawing/2014/main" id="{7AD12D99-0ADB-4354-89C8-0F2E56B45DEB}"/>
                  </a:ext>
                </a:extLst>
              </p:cNvPr>
              <p:cNvSpPr/>
              <p:nvPr/>
            </p:nvSpPr>
            <p:spPr>
              <a:xfrm rot="1180012" flipH="1" flipV="1">
                <a:off x="1104789" y="3643222"/>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5" name="椭圆 74">
                <a:extLst>
                  <a:ext uri="{FF2B5EF4-FFF2-40B4-BE49-F238E27FC236}">
                    <a16:creationId xmlns:a16="http://schemas.microsoft.com/office/drawing/2014/main" id="{EF98BA5D-15F8-45E5-90B0-CF018AA7F0E5}"/>
                  </a:ext>
                </a:extLst>
              </p:cNvPr>
              <p:cNvSpPr/>
              <p:nvPr/>
            </p:nvSpPr>
            <p:spPr>
              <a:xfrm rot="1180012" flipH="1" flipV="1">
                <a:off x="246015" y="3342572"/>
                <a:ext cx="217335" cy="2173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6" name="椭圆 75">
                <a:extLst>
                  <a:ext uri="{FF2B5EF4-FFF2-40B4-BE49-F238E27FC236}">
                    <a16:creationId xmlns:a16="http://schemas.microsoft.com/office/drawing/2014/main" id="{33940EBB-2B0F-4A6D-857D-390F5806FDC4}"/>
                  </a:ext>
                </a:extLst>
              </p:cNvPr>
              <p:cNvSpPr/>
              <p:nvPr/>
            </p:nvSpPr>
            <p:spPr>
              <a:xfrm rot="1180012" flipH="1" flipV="1">
                <a:off x="638129" y="3947611"/>
                <a:ext cx="120512" cy="1205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7" name="椭圆 76">
                <a:extLst>
                  <a:ext uri="{FF2B5EF4-FFF2-40B4-BE49-F238E27FC236}">
                    <a16:creationId xmlns:a16="http://schemas.microsoft.com/office/drawing/2014/main" id="{0A6780FF-F808-4919-85F5-98A4992679F2}"/>
                  </a:ext>
                </a:extLst>
              </p:cNvPr>
              <p:cNvSpPr/>
              <p:nvPr/>
            </p:nvSpPr>
            <p:spPr>
              <a:xfrm rot="9273309" flipH="1" flipV="1">
                <a:off x="4608872" y="5600393"/>
                <a:ext cx="341737" cy="341737"/>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8" name="文本框 77">
                <a:extLst>
                  <a:ext uri="{FF2B5EF4-FFF2-40B4-BE49-F238E27FC236}">
                    <a16:creationId xmlns:a16="http://schemas.microsoft.com/office/drawing/2014/main" id="{D453B609-FCD3-454A-9606-49B7A107C60C}"/>
                  </a:ext>
                </a:extLst>
              </p:cNvPr>
              <p:cNvSpPr txBox="1"/>
              <p:nvPr/>
            </p:nvSpPr>
            <p:spPr>
              <a:xfrm>
                <a:off x="822758" y="5322837"/>
                <a:ext cx="2646505" cy="664412"/>
              </a:xfrm>
              <a:prstGeom prst="rect">
                <a:avLst/>
              </a:prstGeom>
              <a:noFill/>
            </p:spPr>
            <p:txBody>
              <a:bodyPr wrap="square" rtlCol="0">
                <a:spAutoFit/>
              </a:bodyPr>
              <a:lstStyle/>
              <a:p>
                <a:pPr algn="ctr"/>
                <a:r>
                  <a:rPr lang="zh-CN" altLang="en-US" sz="5291" b="1" spc="94" dirty="0">
                    <a:ln w="0"/>
                    <a:solidFill>
                      <a:schemeClr val="bg2"/>
                    </a:solidFill>
                    <a:effectLst>
                      <a:innerShdw blurRad="63500" dist="50800" dir="13500000">
                        <a:srgbClr val="000000">
                          <a:alpha val="50000"/>
                        </a:srgbClr>
                      </a:innerShdw>
                    </a:effectLst>
                    <a:latin typeface="+mj-ea"/>
                    <a:ea typeface="+mj-ea"/>
                    <a:cs typeface="+mn-ea"/>
                    <a:sym typeface="+mn-lt"/>
                  </a:rPr>
                  <a:t>小结</a:t>
                </a:r>
              </a:p>
            </p:txBody>
          </p:sp>
          <p:sp>
            <p:nvSpPr>
              <p:cNvPr id="79" name="Freeform 124">
                <a:extLst>
                  <a:ext uri="{FF2B5EF4-FFF2-40B4-BE49-F238E27FC236}">
                    <a16:creationId xmlns:a16="http://schemas.microsoft.com/office/drawing/2014/main" id="{CA451A90-4B67-474D-8BD1-2E2907D878EC}"/>
                  </a:ext>
                </a:extLst>
              </p:cNvPr>
              <p:cNvSpPr>
                <a:spLocks noEditPoints="1"/>
              </p:cNvSpPr>
              <p:nvPr/>
            </p:nvSpPr>
            <p:spPr bwMode="auto">
              <a:xfrm>
                <a:off x="1801161" y="4547300"/>
                <a:ext cx="689701" cy="689701"/>
              </a:xfrm>
              <a:custGeom>
                <a:avLst/>
                <a:gdLst>
                  <a:gd name="T0" fmla="*/ 101 w 140"/>
                  <a:gd name="T1" fmla="*/ 21 h 140"/>
                  <a:gd name="T2" fmla="*/ 117 w 140"/>
                  <a:gd name="T3" fmla="*/ 5 h 140"/>
                  <a:gd name="T4" fmla="*/ 119 w 140"/>
                  <a:gd name="T5" fmla="*/ 6 h 140"/>
                  <a:gd name="T6" fmla="*/ 120 w 140"/>
                  <a:gd name="T7" fmla="*/ 20 h 140"/>
                  <a:gd name="T8" fmla="*/ 134 w 140"/>
                  <a:gd name="T9" fmla="*/ 22 h 140"/>
                  <a:gd name="T10" fmla="*/ 135 w 140"/>
                  <a:gd name="T11" fmla="*/ 24 h 140"/>
                  <a:gd name="T12" fmla="*/ 120 w 140"/>
                  <a:gd name="T13" fmla="*/ 39 h 140"/>
                  <a:gd name="T14" fmla="*/ 116 w 140"/>
                  <a:gd name="T15" fmla="*/ 40 h 140"/>
                  <a:gd name="T16" fmla="*/ 107 w 140"/>
                  <a:gd name="T17" fmla="*/ 39 h 140"/>
                  <a:gd name="T18" fmla="*/ 80 w 140"/>
                  <a:gd name="T19" fmla="*/ 66 h 140"/>
                  <a:gd name="T20" fmla="*/ 78 w 140"/>
                  <a:gd name="T21" fmla="*/ 79 h 140"/>
                  <a:gd name="T22" fmla="*/ 61 w 140"/>
                  <a:gd name="T23" fmla="*/ 79 h 140"/>
                  <a:gd name="T24" fmla="*/ 61 w 140"/>
                  <a:gd name="T25" fmla="*/ 62 h 140"/>
                  <a:gd name="T26" fmla="*/ 75 w 140"/>
                  <a:gd name="T27" fmla="*/ 60 h 140"/>
                  <a:gd name="T28" fmla="*/ 101 w 140"/>
                  <a:gd name="T29" fmla="*/ 34 h 140"/>
                  <a:gd name="T30" fmla="*/ 100 w 140"/>
                  <a:gd name="T31" fmla="*/ 25 h 140"/>
                  <a:gd name="T32" fmla="*/ 101 w 140"/>
                  <a:gd name="T33" fmla="*/ 21 h 140"/>
                  <a:gd name="T34" fmla="*/ 130 w 140"/>
                  <a:gd name="T35" fmla="*/ 34 h 140"/>
                  <a:gd name="T36" fmla="*/ 122 w 140"/>
                  <a:gd name="T37" fmla="*/ 42 h 140"/>
                  <a:gd name="T38" fmla="*/ 118 w 140"/>
                  <a:gd name="T39" fmla="*/ 44 h 140"/>
                  <a:gd name="T40" fmla="*/ 124 w 140"/>
                  <a:gd name="T41" fmla="*/ 70 h 140"/>
                  <a:gd name="T42" fmla="*/ 70 w 140"/>
                  <a:gd name="T43" fmla="*/ 125 h 140"/>
                  <a:gd name="T44" fmla="*/ 15 w 140"/>
                  <a:gd name="T45" fmla="*/ 70 h 140"/>
                  <a:gd name="T46" fmla="*/ 70 w 140"/>
                  <a:gd name="T47" fmla="*/ 16 h 140"/>
                  <a:gd name="T48" fmla="*/ 96 w 140"/>
                  <a:gd name="T49" fmla="*/ 23 h 140"/>
                  <a:gd name="T50" fmla="*/ 99 w 140"/>
                  <a:gd name="T51" fmla="*/ 18 h 140"/>
                  <a:gd name="T52" fmla="*/ 106 w 140"/>
                  <a:gd name="T53" fmla="*/ 11 h 140"/>
                  <a:gd name="T54" fmla="*/ 70 w 140"/>
                  <a:gd name="T55" fmla="*/ 0 h 140"/>
                  <a:gd name="T56" fmla="*/ 0 w 140"/>
                  <a:gd name="T57" fmla="*/ 70 h 140"/>
                  <a:gd name="T58" fmla="*/ 70 w 140"/>
                  <a:gd name="T59" fmla="*/ 140 h 140"/>
                  <a:gd name="T60" fmla="*/ 140 w 140"/>
                  <a:gd name="T61" fmla="*/ 70 h 140"/>
                  <a:gd name="T62" fmla="*/ 130 w 140"/>
                  <a:gd name="T63" fmla="*/ 34 h 140"/>
                  <a:gd name="T64" fmla="*/ 70 w 140"/>
                  <a:gd name="T65" fmla="*/ 47 h 140"/>
                  <a:gd name="T66" fmla="*/ 80 w 140"/>
                  <a:gd name="T67" fmla="*/ 49 h 140"/>
                  <a:gd name="T68" fmla="*/ 93 w 140"/>
                  <a:gd name="T69" fmla="*/ 37 h 140"/>
                  <a:gd name="T70" fmla="*/ 70 w 140"/>
                  <a:gd name="T71" fmla="*/ 29 h 140"/>
                  <a:gd name="T72" fmla="*/ 29 w 140"/>
                  <a:gd name="T73" fmla="*/ 70 h 140"/>
                  <a:gd name="T74" fmla="*/ 70 w 140"/>
                  <a:gd name="T75" fmla="*/ 111 h 140"/>
                  <a:gd name="T76" fmla="*/ 111 w 140"/>
                  <a:gd name="T77" fmla="*/ 70 h 140"/>
                  <a:gd name="T78" fmla="*/ 104 w 140"/>
                  <a:gd name="T79" fmla="*/ 48 h 140"/>
                  <a:gd name="T80" fmla="*/ 91 w 140"/>
                  <a:gd name="T81" fmla="*/ 61 h 140"/>
                  <a:gd name="T82" fmla="*/ 93 w 140"/>
                  <a:gd name="T83" fmla="*/ 70 h 140"/>
                  <a:gd name="T84" fmla="*/ 70 w 140"/>
                  <a:gd name="T85" fmla="*/ 94 h 140"/>
                  <a:gd name="T86" fmla="*/ 46 w 140"/>
                  <a:gd name="T87" fmla="*/ 70 h 140"/>
                  <a:gd name="T88" fmla="*/ 70 w 140"/>
                  <a:gd name="T89" fmla="*/ 4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40">
                    <a:moveTo>
                      <a:pt x="101" y="21"/>
                    </a:moveTo>
                    <a:cubicBezTo>
                      <a:pt x="117" y="5"/>
                      <a:pt x="117" y="5"/>
                      <a:pt x="117" y="5"/>
                    </a:cubicBezTo>
                    <a:cubicBezTo>
                      <a:pt x="118" y="5"/>
                      <a:pt x="118" y="5"/>
                      <a:pt x="119" y="6"/>
                    </a:cubicBezTo>
                    <a:cubicBezTo>
                      <a:pt x="120" y="20"/>
                      <a:pt x="120" y="20"/>
                      <a:pt x="120" y="20"/>
                    </a:cubicBezTo>
                    <a:cubicBezTo>
                      <a:pt x="134" y="22"/>
                      <a:pt x="134" y="22"/>
                      <a:pt x="134" y="22"/>
                    </a:cubicBezTo>
                    <a:cubicBezTo>
                      <a:pt x="136" y="22"/>
                      <a:pt x="136" y="23"/>
                      <a:pt x="135" y="24"/>
                    </a:cubicBezTo>
                    <a:cubicBezTo>
                      <a:pt x="120" y="39"/>
                      <a:pt x="120" y="39"/>
                      <a:pt x="120" y="39"/>
                    </a:cubicBezTo>
                    <a:cubicBezTo>
                      <a:pt x="119" y="40"/>
                      <a:pt x="117" y="40"/>
                      <a:pt x="116" y="40"/>
                    </a:cubicBezTo>
                    <a:cubicBezTo>
                      <a:pt x="107" y="39"/>
                      <a:pt x="107" y="39"/>
                      <a:pt x="107" y="39"/>
                    </a:cubicBezTo>
                    <a:cubicBezTo>
                      <a:pt x="80" y="66"/>
                      <a:pt x="80" y="66"/>
                      <a:pt x="80" y="66"/>
                    </a:cubicBezTo>
                    <a:cubicBezTo>
                      <a:pt x="82" y="70"/>
                      <a:pt x="82" y="75"/>
                      <a:pt x="78" y="79"/>
                    </a:cubicBezTo>
                    <a:cubicBezTo>
                      <a:pt x="73" y="84"/>
                      <a:pt x="66" y="84"/>
                      <a:pt x="61" y="79"/>
                    </a:cubicBezTo>
                    <a:cubicBezTo>
                      <a:pt x="57" y="74"/>
                      <a:pt x="57" y="67"/>
                      <a:pt x="61" y="62"/>
                    </a:cubicBezTo>
                    <a:cubicBezTo>
                      <a:pt x="65" y="59"/>
                      <a:pt x="70" y="58"/>
                      <a:pt x="75" y="60"/>
                    </a:cubicBezTo>
                    <a:cubicBezTo>
                      <a:pt x="101" y="34"/>
                      <a:pt x="101" y="34"/>
                      <a:pt x="101" y="34"/>
                    </a:cubicBezTo>
                    <a:cubicBezTo>
                      <a:pt x="100" y="25"/>
                      <a:pt x="100" y="25"/>
                      <a:pt x="100" y="25"/>
                    </a:cubicBezTo>
                    <a:cubicBezTo>
                      <a:pt x="100" y="23"/>
                      <a:pt x="101" y="22"/>
                      <a:pt x="101" y="21"/>
                    </a:cubicBezTo>
                    <a:close/>
                    <a:moveTo>
                      <a:pt x="130" y="34"/>
                    </a:moveTo>
                    <a:cubicBezTo>
                      <a:pt x="122" y="42"/>
                      <a:pt x="122" y="42"/>
                      <a:pt x="122" y="42"/>
                    </a:cubicBezTo>
                    <a:cubicBezTo>
                      <a:pt x="121" y="43"/>
                      <a:pt x="119" y="44"/>
                      <a:pt x="118" y="44"/>
                    </a:cubicBezTo>
                    <a:cubicBezTo>
                      <a:pt x="122" y="52"/>
                      <a:pt x="124" y="61"/>
                      <a:pt x="124" y="70"/>
                    </a:cubicBezTo>
                    <a:cubicBezTo>
                      <a:pt x="124" y="100"/>
                      <a:pt x="100" y="125"/>
                      <a:pt x="70" y="125"/>
                    </a:cubicBezTo>
                    <a:cubicBezTo>
                      <a:pt x="40" y="125"/>
                      <a:pt x="15" y="100"/>
                      <a:pt x="15" y="70"/>
                    </a:cubicBezTo>
                    <a:cubicBezTo>
                      <a:pt x="15" y="40"/>
                      <a:pt x="40" y="16"/>
                      <a:pt x="70" y="16"/>
                    </a:cubicBezTo>
                    <a:cubicBezTo>
                      <a:pt x="79" y="16"/>
                      <a:pt x="88" y="18"/>
                      <a:pt x="96" y="23"/>
                    </a:cubicBezTo>
                    <a:cubicBezTo>
                      <a:pt x="97" y="21"/>
                      <a:pt x="98" y="19"/>
                      <a:pt x="99" y="18"/>
                    </a:cubicBezTo>
                    <a:cubicBezTo>
                      <a:pt x="106" y="11"/>
                      <a:pt x="106" y="11"/>
                      <a:pt x="106" y="11"/>
                    </a:cubicBezTo>
                    <a:cubicBezTo>
                      <a:pt x="96" y="4"/>
                      <a:pt x="83" y="0"/>
                      <a:pt x="70" y="0"/>
                    </a:cubicBezTo>
                    <a:cubicBezTo>
                      <a:pt x="31" y="0"/>
                      <a:pt x="0" y="32"/>
                      <a:pt x="0" y="70"/>
                    </a:cubicBezTo>
                    <a:cubicBezTo>
                      <a:pt x="0" y="109"/>
                      <a:pt x="31" y="140"/>
                      <a:pt x="70" y="140"/>
                    </a:cubicBezTo>
                    <a:cubicBezTo>
                      <a:pt x="108" y="140"/>
                      <a:pt x="140" y="109"/>
                      <a:pt x="140" y="70"/>
                    </a:cubicBezTo>
                    <a:cubicBezTo>
                      <a:pt x="140" y="57"/>
                      <a:pt x="136" y="45"/>
                      <a:pt x="130" y="34"/>
                    </a:cubicBezTo>
                    <a:close/>
                    <a:moveTo>
                      <a:pt x="70" y="47"/>
                    </a:moveTo>
                    <a:cubicBezTo>
                      <a:pt x="73" y="47"/>
                      <a:pt x="77" y="48"/>
                      <a:pt x="80" y="49"/>
                    </a:cubicBezTo>
                    <a:cubicBezTo>
                      <a:pt x="93" y="37"/>
                      <a:pt x="93" y="37"/>
                      <a:pt x="93" y="37"/>
                    </a:cubicBezTo>
                    <a:cubicBezTo>
                      <a:pt x="86" y="32"/>
                      <a:pt x="78" y="29"/>
                      <a:pt x="70" y="29"/>
                    </a:cubicBezTo>
                    <a:cubicBezTo>
                      <a:pt x="47" y="29"/>
                      <a:pt x="29" y="48"/>
                      <a:pt x="29" y="70"/>
                    </a:cubicBezTo>
                    <a:cubicBezTo>
                      <a:pt x="29" y="93"/>
                      <a:pt x="47" y="111"/>
                      <a:pt x="70" y="111"/>
                    </a:cubicBezTo>
                    <a:cubicBezTo>
                      <a:pt x="92" y="111"/>
                      <a:pt x="111" y="93"/>
                      <a:pt x="111" y="70"/>
                    </a:cubicBezTo>
                    <a:cubicBezTo>
                      <a:pt x="111" y="62"/>
                      <a:pt x="108" y="54"/>
                      <a:pt x="104" y="48"/>
                    </a:cubicBezTo>
                    <a:cubicBezTo>
                      <a:pt x="91" y="61"/>
                      <a:pt x="91" y="61"/>
                      <a:pt x="91" y="61"/>
                    </a:cubicBezTo>
                    <a:cubicBezTo>
                      <a:pt x="92" y="64"/>
                      <a:pt x="93" y="67"/>
                      <a:pt x="93" y="70"/>
                    </a:cubicBezTo>
                    <a:cubicBezTo>
                      <a:pt x="93" y="83"/>
                      <a:pt x="83" y="94"/>
                      <a:pt x="70" y="94"/>
                    </a:cubicBezTo>
                    <a:cubicBezTo>
                      <a:pt x="57" y="94"/>
                      <a:pt x="46" y="83"/>
                      <a:pt x="46" y="70"/>
                    </a:cubicBezTo>
                    <a:cubicBezTo>
                      <a:pt x="46" y="57"/>
                      <a:pt x="57" y="47"/>
                      <a:pt x="70" y="47"/>
                    </a:cubicBezTo>
                    <a:close/>
                  </a:path>
                </a:pathLst>
              </a:custGeom>
              <a:solidFill>
                <a:schemeClr val="bg1"/>
              </a:solidFill>
              <a:ln>
                <a:noFill/>
              </a:ln>
            </p:spPr>
            <p:txBody>
              <a:bodyPr vert="horz" wrap="square" lIns="172795" tIns="86398" rIns="172795" bIns="86398" numCol="1" anchor="t" anchorCtr="0" compatLnSpc="1"/>
              <a:lstStyle/>
              <a:p>
                <a:endParaRPr lang="zh-CN" altLang="en-US" sz="6425">
                  <a:cs typeface="+mn-ea"/>
                  <a:sym typeface="+mn-lt"/>
                </a:endParaRPr>
              </a:p>
            </p:txBody>
          </p:sp>
        </p:grpSp>
      </p:grpSp>
    </p:spTree>
    <p:extLst>
      <p:ext uri="{BB962C8B-B14F-4D97-AF65-F5344CB8AC3E}">
        <p14:creationId xmlns:p14="http://schemas.microsoft.com/office/powerpoint/2010/main" val="60529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par>
                                <p:cTn id="11" presetID="31" presetClass="entr" presetSubtype="0" fill="hold"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nodeType="withEffect">
                                  <p:stCondLst>
                                    <p:cond delay="2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31" presetClass="entr" presetSubtype="0" fill="hold" nodeType="withEffect">
                                  <p:stCondLst>
                                    <p:cond delay="250"/>
                                  </p:stCondLst>
                                  <p:childTnLst>
                                    <p:set>
                                      <p:cBhvr>
                                        <p:cTn id="30" dur="1" fill="hold">
                                          <p:stCondLst>
                                            <p:cond delay="0"/>
                                          </p:stCondLst>
                                        </p:cTn>
                                        <p:tgtEl>
                                          <p:spTgt spid="47"/>
                                        </p:tgtEl>
                                        <p:attrNameLst>
                                          <p:attrName>style.visibility</p:attrName>
                                        </p:attrNameLst>
                                      </p:cBhvr>
                                      <p:to>
                                        <p:strVal val="visible"/>
                                      </p:to>
                                    </p:set>
                                    <p:anim calcmode="lin" valueType="num">
                                      <p:cBhvr>
                                        <p:cTn id="31" dur="1000" fill="hold"/>
                                        <p:tgtEl>
                                          <p:spTgt spid="47"/>
                                        </p:tgtEl>
                                        <p:attrNameLst>
                                          <p:attrName>ppt_w</p:attrName>
                                        </p:attrNameLst>
                                      </p:cBhvr>
                                      <p:tavLst>
                                        <p:tav tm="0">
                                          <p:val>
                                            <p:fltVal val="0"/>
                                          </p:val>
                                        </p:tav>
                                        <p:tav tm="100000">
                                          <p:val>
                                            <p:strVal val="#ppt_w"/>
                                          </p:val>
                                        </p:tav>
                                      </p:tavLst>
                                    </p:anim>
                                    <p:anim calcmode="lin" valueType="num">
                                      <p:cBhvr>
                                        <p:cTn id="32" dur="1000" fill="hold"/>
                                        <p:tgtEl>
                                          <p:spTgt spid="47"/>
                                        </p:tgtEl>
                                        <p:attrNameLst>
                                          <p:attrName>ppt_h</p:attrName>
                                        </p:attrNameLst>
                                      </p:cBhvr>
                                      <p:tavLst>
                                        <p:tav tm="0">
                                          <p:val>
                                            <p:fltVal val="0"/>
                                          </p:val>
                                        </p:tav>
                                        <p:tav tm="100000">
                                          <p:val>
                                            <p:strVal val="#ppt_h"/>
                                          </p:val>
                                        </p:tav>
                                      </p:tavLst>
                                    </p:anim>
                                    <p:anim calcmode="lin" valueType="num">
                                      <p:cBhvr>
                                        <p:cTn id="33" dur="1000" fill="hold"/>
                                        <p:tgtEl>
                                          <p:spTgt spid="47"/>
                                        </p:tgtEl>
                                        <p:attrNameLst>
                                          <p:attrName>style.rotation</p:attrName>
                                        </p:attrNameLst>
                                      </p:cBhvr>
                                      <p:tavLst>
                                        <p:tav tm="0">
                                          <p:val>
                                            <p:fltVal val="90"/>
                                          </p:val>
                                        </p:tav>
                                        <p:tav tm="100000">
                                          <p:val>
                                            <p:fltVal val="0"/>
                                          </p:val>
                                        </p:tav>
                                      </p:tavLst>
                                    </p:anim>
                                    <p:animEffect transition="in" filter="fade">
                                      <p:cBhvr>
                                        <p:cTn id="34" dur="1000"/>
                                        <p:tgtEl>
                                          <p:spTgt spid="47"/>
                                        </p:tgtEl>
                                      </p:cBhvr>
                                    </p:animEffect>
                                  </p:childTnLst>
                                </p:cTn>
                              </p:par>
                              <p:par>
                                <p:cTn id="35" presetID="31" presetClass="entr" presetSubtype="0" fill="hold" nodeType="withEffect">
                                  <p:stCondLst>
                                    <p:cond delay="250"/>
                                  </p:stCondLst>
                                  <p:childTnLst>
                                    <p:set>
                                      <p:cBhvr>
                                        <p:cTn id="36" dur="1" fill="hold">
                                          <p:stCondLst>
                                            <p:cond delay="0"/>
                                          </p:stCondLst>
                                        </p:cTn>
                                        <p:tgtEl>
                                          <p:spTgt spid="48"/>
                                        </p:tgtEl>
                                        <p:attrNameLst>
                                          <p:attrName>style.visibility</p:attrName>
                                        </p:attrNameLst>
                                      </p:cBhvr>
                                      <p:to>
                                        <p:strVal val="visible"/>
                                      </p:to>
                                    </p:set>
                                    <p:anim calcmode="lin" valueType="num">
                                      <p:cBhvr>
                                        <p:cTn id="37" dur="1000" fill="hold"/>
                                        <p:tgtEl>
                                          <p:spTgt spid="48"/>
                                        </p:tgtEl>
                                        <p:attrNameLst>
                                          <p:attrName>ppt_w</p:attrName>
                                        </p:attrNameLst>
                                      </p:cBhvr>
                                      <p:tavLst>
                                        <p:tav tm="0">
                                          <p:val>
                                            <p:fltVal val="0"/>
                                          </p:val>
                                        </p:tav>
                                        <p:tav tm="100000">
                                          <p:val>
                                            <p:strVal val="#ppt_w"/>
                                          </p:val>
                                        </p:tav>
                                      </p:tavLst>
                                    </p:anim>
                                    <p:anim calcmode="lin" valueType="num">
                                      <p:cBhvr>
                                        <p:cTn id="38" dur="1000" fill="hold"/>
                                        <p:tgtEl>
                                          <p:spTgt spid="48"/>
                                        </p:tgtEl>
                                        <p:attrNameLst>
                                          <p:attrName>ppt_h</p:attrName>
                                        </p:attrNameLst>
                                      </p:cBhvr>
                                      <p:tavLst>
                                        <p:tav tm="0">
                                          <p:val>
                                            <p:fltVal val="0"/>
                                          </p:val>
                                        </p:tav>
                                        <p:tav tm="100000">
                                          <p:val>
                                            <p:strVal val="#ppt_h"/>
                                          </p:val>
                                        </p:tav>
                                      </p:tavLst>
                                    </p:anim>
                                    <p:anim calcmode="lin" valueType="num">
                                      <p:cBhvr>
                                        <p:cTn id="39" dur="1000" fill="hold"/>
                                        <p:tgtEl>
                                          <p:spTgt spid="48"/>
                                        </p:tgtEl>
                                        <p:attrNameLst>
                                          <p:attrName>style.rotation</p:attrName>
                                        </p:attrNameLst>
                                      </p:cBhvr>
                                      <p:tavLst>
                                        <p:tav tm="0">
                                          <p:val>
                                            <p:fltVal val="90"/>
                                          </p:val>
                                        </p:tav>
                                        <p:tav tm="100000">
                                          <p:val>
                                            <p:fltVal val="0"/>
                                          </p:val>
                                        </p:tav>
                                      </p:tavLst>
                                    </p:anim>
                                    <p:animEffect transition="in" filter="fade">
                                      <p:cBhvr>
                                        <p:cTn id="40" dur="1000"/>
                                        <p:tgtEl>
                                          <p:spTgt spid="48"/>
                                        </p:tgtEl>
                                      </p:cBhvr>
                                    </p:animEffect>
                                  </p:childTnLst>
                                </p:cTn>
                              </p:par>
                              <p:par>
                                <p:cTn id="41" presetID="31" presetClass="entr" presetSubtype="0" fill="hold" nodeType="withEffect">
                                  <p:stCondLst>
                                    <p:cond delay="250"/>
                                  </p:stCondLst>
                                  <p:childTnLst>
                                    <p:set>
                                      <p:cBhvr>
                                        <p:cTn id="42" dur="1" fill="hold">
                                          <p:stCondLst>
                                            <p:cond delay="0"/>
                                          </p:stCondLst>
                                        </p:cTn>
                                        <p:tgtEl>
                                          <p:spTgt spid="50"/>
                                        </p:tgtEl>
                                        <p:attrNameLst>
                                          <p:attrName>style.visibility</p:attrName>
                                        </p:attrNameLst>
                                      </p:cBhvr>
                                      <p:to>
                                        <p:strVal val="visible"/>
                                      </p:to>
                                    </p:set>
                                    <p:anim calcmode="lin" valueType="num">
                                      <p:cBhvr>
                                        <p:cTn id="43" dur="1000" fill="hold"/>
                                        <p:tgtEl>
                                          <p:spTgt spid="50"/>
                                        </p:tgtEl>
                                        <p:attrNameLst>
                                          <p:attrName>ppt_w</p:attrName>
                                        </p:attrNameLst>
                                      </p:cBhvr>
                                      <p:tavLst>
                                        <p:tav tm="0">
                                          <p:val>
                                            <p:fltVal val="0"/>
                                          </p:val>
                                        </p:tav>
                                        <p:tav tm="100000">
                                          <p:val>
                                            <p:strVal val="#ppt_w"/>
                                          </p:val>
                                        </p:tav>
                                      </p:tavLst>
                                    </p:anim>
                                    <p:anim calcmode="lin" valueType="num">
                                      <p:cBhvr>
                                        <p:cTn id="44" dur="1000" fill="hold"/>
                                        <p:tgtEl>
                                          <p:spTgt spid="50"/>
                                        </p:tgtEl>
                                        <p:attrNameLst>
                                          <p:attrName>ppt_h</p:attrName>
                                        </p:attrNameLst>
                                      </p:cBhvr>
                                      <p:tavLst>
                                        <p:tav tm="0">
                                          <p:val>
                                            <p:fltVal val="0"/>
                                          </p:val>
                                        </p:tav>
                                        <p:tav tm="100000">
                                          <p:val>
                                            <p:strVal val="#ppt_h"/>
                                          </p:val>
                                        </p:tav>
                                      </p:tavLst>
                                    </p:anim>
                                    <p:anim calcmode="lin" valueType="num">
                                      <p:cBhvr>
                                        <p:cTn id="45" dur="1000" fill="hold"/>
                                        <p:tgtEl>
                                          <p:spTgt spid="50"/>
                                        </p:tgtEl>
                                        <p:attrNameLst>
                                          <p:attrName>style.rotation</p:attrName>
                                        </p:attrNameLst>
                                      </p:cBhvr>
                                      <p:tavLst>
                                        <p:tav tm="0">
                                          <p:val>
                                            <p:fltVal val="90"/>
                                          </p:val>
                                        </p:tav>
                                        <p:tav tm="100000">
                                          <p:val>
                                            <p:fltVal val="0"/>
                                          </p:val>
                                        </p:tav>
                                      </p:tavLst>
                                    </p:anim>
                                    <p:animEffect transition="in" filter="fade">
                                      <p:cBhvr>
                                        <p:cTn id="46" dur="1000"/>
                                        <p:tgtEl>
                                          <p:spTgt spid="50"/>
                                        </p:tgtEl>
                                      </p:cBhvr>
                                    </p:animEffect>
                                  </p:childTnLst>
                                </p:cTn>
                              </p:par>
                              <p:par>
                                <p:cTn id="47" presetID="31" presetClass="entr" presetSubtype="0" fill="hold" nodeType="withEffect">
                                  <p:stCondLst>
                                    <p:cond delay="250"/>
                                  </p:stCondLst>
                                  <p:childTnLst>
                                    <p:set>
                                      <p:cBhvr>
                                        <p:cTn id="48" dur="1" fill="hold">
                                          <p:stCondLst>
                                            <p:cond delay="0"/>
                                          </p:stCondLst>
                                        </p:cTn>
                                        <p:tgtEl>
                                          <p:spTgt spid="51"/>
                                        </p:tgtEl>
                                        <p:attrNameLst>
                                          <p:attrName>style.visibility</p:attrName>
                                        </p:attrNameLst>
                                      </p:cBhvr>
                                      <p:to>
                                        <p:strVal val="visible"/>
                                      </p:to>
                                    </p:set>
                                    <p:anim calcmode="lin" valueType="num">
                                      <p:cBhvr>
                                        <p:cTn id="49" dur="1000" fill="hold"/>
                                        <p:tgtEl>
                                          <p:spTgt spid="51"/>
                                        </p:tgtEl>
                                        <p:attrNameLst>
                                          <p:attrName>ppt_w</p:attrName>
                                        </p:attrNameLst>
                                      </p:cBhvr>
                                      <p:tavLst>
                                        <p:tav tm="0">
                                          <p:val>
                                            <p:fltVal val="0"/>
                                          </p:val>
                                        </p:tav>
                                        <p:tav tm="100000">
                                          <p:val>
                                            <p:strVal val="#ppt_w"/>
                                          </p:val>
                                        </p:tav>
                                      </p:tavLst>
                                    </p:anim>
                                    <p:anim calcmode="lin" valueType="num">
                                      <p:cBhvr>
                                        <p:cTn id="50" dur="1000" fill="hold"/>
                                        <p:tgtEl>
                                          <p:spTgt spid="51"/>
                                        </p:tgtEl>
                                        <p:attrNameLst>
                                          <p:attrName>ppt_h</p:attrName>
                                        </p:attrNameLst>
                                      </p:cBhvr>
                                      <p:tavLst>
                                        <p:tav tm="0">
                                          <p:val>
                                            <p:fltVal val="0"/>
                                          </p:val>
                                        </p:tav>
                                        <p:tav tm="100000">
                                          <p:val>
                                            <p:strVal val="#ppt_h"/>
                                          </p:val>
                                        </p:tav>
                                      </p:tavLst>
                                    </p:anim>
                                    <p:anim calcmode="lin" valueType="num">
                                      <p:cBhvr>
                                        <p:cTn id="51" dur="1000" fill="hold"/>
                                        <p:tgtEl>
                                          <p:spTgt spid="51"/>
                                        </p:tgtEl>
                                        <p:attrNameLst>
                                          <p:attrName>style.rotation</p:attrName>
                                        </p:attrNameLst>
                                      </p:cBhvr>
                                      <p:tavLst>
                                        <p:tav tm="0">
                                          <p:val>
                                            <p:fltVal val="90"/>
                                          </p:val>
                                        </p:tav>
                                        <p:tav tm="100000">
                                          <p:val>
                                            <p:fltVal val="0"/>
                                          </p:val>
                                        </p:tav>
                                      </p:tavLst>
                                    </p:anim>
                                    <p:animEffect transition="in" filter="fade">
                                      <p:cBhvr>
                                        <p:cTn id="52" dur="1000"/>
                                        <p:tgtEl>
                                          <p:spTgt spid="51"/>
                                        </p:tgtEl>
                                      </p:cBhvr>
                                    </p:animEffect>
                                  </p:childTnLst>
                                </p:cTn>
                              </p:par>
                              <p:par>
                                <p:cTn id="53" presetID="31" presetClass="entr" presetSubtype="0" fill="hold" nodeType="withEffect">
                                  <p:stCondLst>
                                    <p:cond delay="25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fltVal val="0"/>
                                          </p:val>
                                        </p:tav>
                                        <p:tav tm="100000">
                                          <p:val>
                                            <p:strVal val="#ppt_w"/>
                                          </p:val>
                                        </p:tav>
                                      </p:tavLst>
                                    </p:anim>
                                    <p:anim calcmode="lin" valueType="num">
                                      <p:cBhvr>
                                        <p:cTn id="56" dur="1000" fill="hold"/>
                                        <p:tgtEl>
                                          <p:spTgt spid="53"/>
                                        </p:tgtEl>
                                        <p:attrNameLst>
                                          <p:attrName>ppt_h</p:attrName>
                                        </p:attrNameLst>
                                      </p:cBhvr>
                                      <p:tavLst>
                                        <p:tav tm="0">
                                          <p:val>
                                            <p:fltVal val="0"/>
                                          </p:val>
                                        </p:tav>
                                        <p:tav tm="100000">
                                          <p:val>
                                            <p:strVal val="#ppt_h"/>
                                          </p:val>
                                        </p:tav>
                                      </p:tavLst>
                                    </p:anim>
                                    <p:anim calcmode="lin" valueType="num">
                                      <p:cBhvr>
                                        <p:cTn id="57" dur="1000" fill="hold"/>
                                        <p:tgtEl>
                                          <p:spTgt spid="53"/>
                                        </p:tgtEl>
                                        <p:attrNameLst>
                                          <p:attrName>style.rotation</p:attrName>
                                        </p:attrNameLst>
                                      </p:cBhvr>
                                      <p:tavLst>
                                        <p:tav tm="0">
                                          <p:val>
                                            <p:fltVal val="90"/>
                                          </p:val>
                                        </p:tav>
                                        <p:tav tm="100000">
                                          <p:val>
                                            <p:fltVal val="0"/>
                                          </p:val>
                                        </p:tav>
                                      </p:tavLst>
                                    </p:anim>
                                    <p:animEffect transition="in" filter="fade">
                                      <p:cBhvr>
                                        <p:cTn id="58" dur="1000"/>
                                        <p:tgtEl>
                                          <p:spTgt spid="53"/>
                                        </p:tgtEl>
                                      </p:cBhvr>
                                    </p:animEffect>
                                  </p:childTnLst>
                                </p:cTn>
                              </p:par>
                              <p:par>
                                <p:cTn id="59" presetID="31" presetClass="entr" presetSubtype="0" fill="hold" nodeType="withEffect">
                                  <p:stCondLst>
                                    <p:cond delay="25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style.rotation</p:attrName>
                                        </p:attrNameLst>
                                      </p:cBhvr>
                                      <p:tavLst>
                                        <p:tav tm="0">
                                          <p:val>
                                            <p:fltVal val="90"/>
                                          </p:val>
                                        </p:tav>
                                        <p:tav tm="100000">
                                          <p:val>
                                            <p:fltVal val="0"/>
                                          </p:val>
                                        </p:tav>
                                      </p:tavLst>
                                    </p:anim>
                                    <p:animEffect transition="in" filter="fade">
                                      <p:cBhvr>
                                        <p:cTn id="64" dur="1000"/>
                                        <p:tgtEl>
                                          <p:spTgt spid="56"/>
                                        </p:tgtEl>
                                      </p:cBhvr>
                                    </p:animEffect>
                                  </p:childTnLst>
                                </p:cTn>
                              </p:par>
                              <p:par>
                                <p:cTn id="65" presetID="31" presetClass="entr" presetSubtype="0" fill="hold" nodeType="withEffect">
                                  <p:stCondLst>
                                    <p:cond delay="250"/>
                                  </p:stCondLst>
                                  <p:childTnLst>
                                    <p:set>
                                      <p:cBhvr>
                                        <p:cTn id="66" dur="1" fill="hold">
                                          <p:stCondLst>
                                            <p:cond delay="0"/>
                                          </p:stCondLst>
                                        </p:cTn>
                                        <p:tgtEl>
                                          <p:spTgt spid="57"/>
                                        </p:tgtEl>
                                        <p:attrNameLst>
                                          <p:attrName>style.visibility</p:attrName>
                                        </p:attrNameLst>
                                      </p:cBhvr>
                                      <p:to>
                                        <p:strVal val="visible"/>
                                      </p:to>
                                    </p:set>
                                    <p:anim calcmode="lin" valueType="num">
                                      <p:cBhvr>
                                        <p:cTn id="67" dur="1000" fill="hold"/>
                                        <p:tgtEl>
                                          <p:spTgt spid="57"/>
                                        </p:tgtEl>
                                        <p:attrNameLst>
                                          <p:attrName>ppt_w</p:attrName>
                                        </p:attrNameLst>
                                      </p:cBhvr>
                                      <p:tavLst>
                                        <p:tav tm="0">
                                          <p:val>
                                            <p:fltVal val="0"/>
                                          </p:val>
                                        </p:tav>
                                        <p:tav tm="100000">
                                          <p:val>
                                            <p:strVal val="#ppt_w"/>
                                          </p:val>
                                        </p:tav>
                                      </p:tavLst>
                                    </p:anim>
                                    <p:anim calcmode="lin" valueType="num">
                                      <p:cBhvr>
                                        <p:cTn id="68" dur="1000" fill="hold"/>
                                        <p:tgtEl>
                                          <p:spTgt spid="57"/>
                                        </p:tgtEl>
                                        <p:attrNameLst>
                                          <p:attrName>ppt_h</p:attrName>
                                        </p:attrNameLst>
                                      </p:cBhvr>
                                      <p:tavLst>
                                        <p:tav tm="0">
                                          <p:val>
                                            <p:fltVal val="0"/>
                                          </p:val>
                                        </p:tav>
                                        <p:tav tm="100000">
                                          <p:val>
                                            <p:strVal val="#ppt_h"/>
                                          </p:val>
                                        </p:tav>
                                      </p:tavLst>
                                    </p:anim>
                                    <p:anim calcmode="lin" valueType="num">
                                      <p:cBhvr>
                                        <p:cTn id="69" dur="1000" fill="hold"/>
                                        <p:tgtEl>
                                          <p:spTgt spid="57"/>
                                        </p:tgtEl>
                                        <p:attrNameLst>
                                          <p:attrName>style.rotation</p:attrName>
                                        </p:attrNameLst>
                                      </p:cBhvr>
                                      <p:tavLst>
                                        <p:tav tm="0">
                                          <p:val>
                                            <p:fltVal val="90"/>
                                          </p:val>
                                        </p:tav>
                                        <p:tav tm="100000">
                                          <p:val>
                                            <p:fltVal val="0"/>
                                          </p:val>
                                        </p:tav>
                                      </p:tavLst>
                                    </p:anim>
                                    <p:animEffect transition="in" filter="fade">
                                      <p:cBhvr>
                                        <p:cTn id="70" dur="1000"/>
                                        <p:tgtEl>
                                          <p:spTgt spid="57"/>
                                        </p:tgtEl>
                                      </p:cBhvr>
                                    </p:animEffect>
                                  </p:childTnLst>
                                </p:cTn>
                              </p:par>
                              <p:par>
                                <p:cTn id="71" presetID="31" presetClass="entr" presetSubtype="0" fill="hold" nodeType="withEffect">
                                  <p:stCondLst>
                                    <p:cond delay="250"/>
                                  </p:stCondLst>
                                  <p:childTnLst>
                                    <p:set>
                                      <p:cBhvr>
                                        <p:cTn id="72" dur="1" fill="hold">
                                          <p:stCondLst>
                                            <p:cond delay="0"/>
                                          </p:stCondLst>
                                        </p:cTn>
                                        <p:tgtEl>
                                          <p:spTgt spid="54"/>
                                        </p:tgtEl>
                                        <p:attrNameLst>
                                          <p:attrName>style.visibility</p:attrName>
                                        </p:attrNameLst>
                                      </p:cBhvr>
                                      <p:to>
                                        <p:strVal val="visible"/>
                                      </p:to>
                                    </p:set>
                                    <p:anim calcmode="lin" valueType="num">
                                      <p:cBhvr>
                                        <p:cTn id="73" dur="1000" fill="hold"/>
                                        <p:tgtEl>
                                          <p:spTgt spid="54"/>
                                        </p:tgtEl>
                                        <p:attrNameLst>
                                          <p:attrName>ppt_w</p:attrName>
                                        </p:attrNameLst>
                                      </p:cBhvr>
                                      <p:tavLst>
                                        <p:tav tm="0">
                                          <p:val>
                                            <p:fltVal val="0"/>
                                          </p:val>
                                        </p:tav>
                                        <p:tav tm="100000">
                                          <p:val>
                                            <p:strVal val="#ppt_w"/>
                                          </p:val>
                                        </p:tav>
                                      </p:tavLst>
                                    </p:anim>
                                    <p:anim calcmode="lin" valueType="num">
                                      <p:cBhvr>
                                        <p:cTn id="74" dur="1000" fill="hold"/>
                                        <p:tgtEl>
                                          <p:spTgt spid="54"/>
                                        </p:tgtEl>
                                        <p:attrNameLst>
                                          <p:attrName>ppt_h</p:attrName>
                                        </p:attrNameLst>
                                      </p:cBhvr>
                                      <p:tavLst>
                                        <p:tav tm="0">
                                          <p:val>
                                            <p:fltVal val="0"/>
                                          </p:val>
                                        </p:tav>
                                        <p:tav tm="100000">
                                          <p:val>
                                            <p:strVal val="#ppt_h"/>
                                          </p:val>
                                        </p:tav>
                                      </p:tavLst>
                                    </p:anim>
                                    <p:anim calcmode="lin" valueType="num">
                                      <p:cBhvr>
                                        <p:cTn id="75" dur="1000" fill="hold"/>
                                        <p:tgtEl>
                                          <p:spTgt spid="54"/>
                                        </p:tgtEl>
                                        <p:attrNameLst>
                                          <p:attrName>style.rotation</p:attrName>
                                        </p:attrNameLst>
                                      </p:cBhvr>
                                      <p:tavLst>
                                        <p:tav tm="0">
                                          <p:val>
                                            <p:fltVal val="90"/>
                                          </p:val>
                                        </p:tav>
                                        <p:tav tm="100000">
                                          <p:val>
                                            <p:fltVal val="0"/>
                                          </p:val>
                                        </p:tav>
                                      </p:tavLst>
                                    </p:anim>
                                    <p:animEffect transition="in" filter="fade">
                                      <p:cBhvr>
                                        <p:cTn id="76" dur="1000"/>
                                        <p:tgtEl>
                                          <p:spTgt spid="54"/>
                                        </p:tgtEl>
                                      </p:cBhvr>
                                    </p:animEffect>
                                  </p:childTnLst>
                                </p:cTn>
                              </p:par>
                              <p:par>
                                <p:cTn id="77" presetID="53" presetClass="entr" presetSubtype="16" fill="hold" grpId="0" nodeType="withEffect">
                                  <p:stCondLst>
                                    <p:cond delay="75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63"/>
                                        </p:tgtEl>
                                        <p:attrNameLst>
                                          <p:attrName>style.visibility</p:attrName>
                                        </p:attrNameLst>
                                      </p:cBhvr>
                                      <p:to>
                                        <p:strVal val="visible"/>
                                      </p:to>
                                    </p:set>
                                    <p:anim calcmode="lin" valueType="num">
                                      <p:cBhvr>
                                        <p:cTn id="84" dur="500" fill="hold"/>
                                        <p:tgtEl>
                                          <p:spTgt spid="63"/>
                                        </p:tgtEl>
                                        <p:attrNameLst>
                                          <p:attrName>ppt_w</p:attrName>
                                        </p:attrNameLst>
                                      </p:cBhvr>
                                      <p:tavLst>
                                        <p:tav tm="0">
                                          <p:val>
                                            <p:fltVal val="0"/>
                                          </p:val>
                                        </p:tav>
                                        <p:tav tm="100000">
                                          <p:val>
                                            <p:strVal val="#ppt_w"/>
                                          </p:val>
                                        </p:tav>
                                      </p:tavLst>
                                    </p:anim>
                                    <p:anim calcmode="lin" valueType="num">
                                      <p:cBhvr>
                                        <p:cTn id="85" dur="500" fill="hold"/>
                                        <p:tgtEl>
                                          <p:spTgt spid="63"/>
                                        </p:tgtEl>
                                        <p:attrNameLst>
                                          <p:attrName>ppt_h</p:attrName>
                                        </p:attrNameLst>
                                      </p:cBhvr>
                                      <p:tavLst>
                                        <p:tav tm="0">
                                          <p:val>
                                            <p:fltVal val="0"/>
                                          </p:val>
                                        </p:tav>
                                        <p:tav tm="100000">
                                          <p:val>
                                            <p:strVal val="#ppt_h"/>
                                          </p:val>
                                        </p:tav>
                                      </p:tavLst>
                                    </p:anim>
                                    <p:animEffect transition="in" filter="fade">
                                      <p:cBhvr>
                                        <p:cTn id="86" dur="500"/>
                                        <p:tgtEl>
                                          <p:spTgt spid="63"/>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 calcmode="lin" valueType="num">
                                      <p:cBhvr>
                                        <p:cTn id="89" dur="500" fill="hold"/>
                                        <p:tgtEl>
                                          <p:spTgt spid="24"/>
                                        </p:tgtEl>
                                        <p:attrNameLst>
                                          <p:attrName>ppt_w</p:attrName>
                                        </p:attrNameLst>
                                      </p:cBhvr>
                                      <p:tavLst>
                                        <p:tav tm="0">
                                          <p:val>
                                            <p:fltVal val="0"/>
                                          </p:val>
                                        </p:tav>
                                        <p:tav tm="100000">
                                          <p:val>
                                            <p:strVal val="#ppt_w"/>
                                          </p:val>
                                        </p:tav>
                                      </p:tavLst>
                                    </p:anim>
                                    <p:anim calcmode="lin" valueType="num">
                                      <p:cBhvr>
                                        <p:cTn id="90" dur="500" fill="hold"/>
                                        <p:tgtEl>
                                          <p:spTgt spid="24"/>
                                        </p:tgtEl>
                                        <p:attrNameLst>
                                          <p:attrName>ppt_h</p:attrName>
                                        </p:attrNameLst>
                                      </p:cBhvr>
                                      <p:tavLst>
                                        <p:tav tm="0">
                                          <p:val>
                                            <p:fltVal val="0"/>
                                          </p:val>
                                        </p:tav>
                                        <p:tav tm="100000">
                                          <p:val>
                                            <p:strVal val="#ppt_h"/>
                                          </p:val>
                                        </p:tav>
                                      </p:tavLst>
                                    </p:anim>
                                    <p:animEffect transition="in" filter="fade">
                                      <p:cBhvr>
                                        <p:cTn id="91" dur="500"/>
                                        <p:tgtEl>
                                          <p:spTgt spid="24"/>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46"/>
                                        </p:tgtEl>
                                        <p:attrNameLst>
                                          <p:attrName>style.visibility</p:attrName>
                                        </p:attrNameLst>
                                      </p:cBhvr>
                                      <p:to>
                                        <p:strVal val="visible"/>
                                      </p:to>
                                    </p:set>
                                    <p:anim calcmode="lin" valueType="num">
                                      <p:cBhvr>
                                        <p:cTn id="94" dur="500" fill="hold"/>
                                        <p:tgtEl>
                                          <p:spTgt spid="46"/>
                                        </p:tgtEl>
                                        <p:attrNameLst>
                                          <p:attrName>ppt_w</p:attrName>
                                        </p:attrNameLst>
                                      </p:cBhvr>
                                      <p:tavLst>
                                        <p:tav tm="0">
                                          <p:val>
                                            <p:fltVal val="0"/>
                                          </p:val>
                                        </p:tav>
                                        <p:tav tm="100000">
                                          <p:val>
                                            <p:strVal val="#ppt_w"/>
                                          </p:val>
                                        </p:tav>
                                      </p:tavLst>
                                    </p:anim>
                                    <p:anim calcmode="lin" valueType="num">
                                      <p:cBhvr>
                                        <p:cTn id="95" dur="500" fill="hold"/>
                                        <p:tgtEl>
                                          <p:spTgt spid="46"/>
                                        </p:tgtEl>
                                        <p:attrNameLst>
                                          <p:attrName>ppt_h</p:attrName>
                                        </p:attrNameLst>
                                      </p:cBhvr>
                                      <p:tavLst>
                                        <p:tav tm="0">
                                          <p:val>
                                            <p:fltVal val="0"/>
                                          </p:val>
                                        </p:tav>
                                        <p:tav tm="100000">
                                          <p:val>
                                            <p:strVal val="#ppt_h"/>
                                          </p:val>
                                        </p:tav>
                                      </p:tavLst>
                                    </p:anim>
                                    <p:animEffect transition="in" filter="fade">
                                      <p:cBhvr>
                                        <p:cTn id="96" dur="500"/>
                                        <p:tgtEl>
                                          <p:spTgt spid="46"/>
                                        </p:tgtEl>
                                      </p:cBhvr>
                                    </p:animEffect>
                                  </p:childTnLst>
                                </p:cTn>
                              </p:par>
                              <p:par>
                                <p:cTn id="97" presetID="53" presetClass="entr" presetSubtype="16" fill="hold" grpId="0" nodeType="withEffect">
                                  <p:stCondLst>
                                    <p:cond delay="75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53" presetClass="entr" presetSubtype="16" fill="hold" grpId="0" nodeType="withEffect">
                                  <p:stCondLst>
                                    <p:cond delay="750"/>
                                  </p:stCondLst>
                                  <p:childTnLst>
                                    <p:set>
                                      <p:cBhvr>
                                        <p:cTn id="103" dur="1" fill="hold">
                                          <p:stCondLst>
                                            <p:cond delay="0"/>
                                          </p:stCondLst>
                                        </p:cTn>
                                        <p:tgtEl>
                                          <p:spTgt spid="49"/>
                                        </p:tgtEl>
                                        <p:attrNameLst>
                                          <p:attrName>style.visibility</p:attrName>
                                        </p:attrNameLst>
                                      </p:cBhvr>
                                      <p:to>
                                        <p:strVal val="visible"/>
                                      </p:to>
                                    </p:set>
                                    <p:anim calcmode="lin" valueType="num">
                                      <p:cBhvr>
                                        <p:cTn id="104" dur="500" fill="hold"/>
                                        <p:tgtEl>
                                          <p:spTgt spid="49"/>
                                        </p:tgtEl>
                                        <p:attrNameLst>
                                          <p:attrName>ppt_w</p:attrName>
                                        </p:attrNameLst>
                                      </p:cBhvr>
                                      <p:tavLst>
                                        <p:tav tm="0">
                                          <p:val>
                                            <p:fltVal val="0"/>
                                          </p:val>
                                        </p:tav>
                                        <p:tav tm="100000">
                                          <p:val>
                                            <p:strVal val="#ppt_w"/>
                                          </p:val>
                                        </p:tav>
                                      </p:tavLst>
                                    </p:anim>
                                    <p:anim calcmode="lin" valueType="num">
                                      <p:cBhvr>
                                        <p:cTn id="105" dur="500" fill="hold"/>
                                        <p:tgtEl>
                                          <p:spTgt spid="49"/>
                                        </p:tgtEl>
                                        <p:attrNameLst>
                                          <p:attrName>ppt_h</p:attrName>
                                        </p:attrNameLst>
                                      </p:cBhvr>
                                      <p:tavLst>
                                        <p:tav tm="0">
                                          <p:val>
                                            <p:fltVal val="0"/>
                                          </p:val>
                                        </p:tav>
                                        <p:tav tm="100000">
                                          <p:val>
                                            <p:strVal val="#ppt_h"/>
                                          </p:val>
                                        </p:tav>
                                      </p:tavLst>
                                    </p:anim>
                                    <p:animEffect transition="in" filter="fade">
                                      <p:cBhvr>
                                        <p:cTn id="106" dur="500"/>
                                        <p:tgtEl>
                                          <p:spTgt spid="49"/>
                                        </p:tgtEl>
                                      </p:cBhvr>
                                    </p:animEffect>
                                  </p:childTnLst>
                                </p:cTn>
                              </p:par>
                              <p:par>
                                <p:cTn id="107" presetID="53" presetClass="entr" presetSubtype="16" fill="hold" grpId="0" nodeType="withEffect">
                                  <p:stCondLst>
                                    <p:cond delay="75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par>
                                <p:cTn id="112" presetID="53" presetClass="entr" presetSubtype="16" fill="hold" grpId="0" nodeType="withEffect">
                                  <p:stCondLst>
                                    <p:cond delay="75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500" fill="hold"/>
                                        <p:tgtEl>
                                          <p:spTgt spid="29"/>
                                        </p:tgtEl>
                                        <p:attrNameLst>
                                          <p:attrName>ppt_w</p:attrName>
                                        </p:attrNameLst>
                                      </p:cBhvr>
                                      <p:tavLst>
                                        <p:tav tm="0">
                                          <p:val>
                                            <p:fltVal val="0"/>
                                          </p:val>
                                        </p:tav>
                                        <p:tav tm="100000">
                                          <p:val>
                                            <p:strVal val="#ppt_w"/>
                                          </p:val>
                                        </p:tav>
                                      </p:tavLst>
                                    </p:anim>
                                    <p:anim calcmode="lin" valueType="num">
                                      <p:cBhvr>
                                        <p:cTn id="115" dur="500" fill="hold"/>
                                        <p:tgtEl>
                                          <p:spTgt spid="29"/>
                                        </p:tgtEl>
                                        <p:attrNameLst>
                                          <p:attrName>ppt_h</p:attrName>
                                        </p:attrNameLst>
                                      </p:cBhvr>
                                      <p:tavLst>
                                        <p:tav tm="0">
                                          <p:val>
                                            <p:fltVal val="0"/>
                                          </p:val>
                                        </p:tav>
                                        <p:tav tm="100000">
                                          <p:val>
                                            <p:strVal val="#ppt_h"/>
                                          </p:val>
                                        </p:tav>
                                      </p:tavLst>
                                    </p:anim>
                                    <p:animEffect transition="in" filter="fade">
                                      <p:cBhvr>
                                        <p:cTn id="116" dur="500"/>
                                        <p:tgtEl>
                                          <p:spTgt spid="29"/>
                                        </p:tgtEl>
                                      </p:cBhvr>
                                    </p:animEffect>
                                  </p:childTnLst>
                                </p:cTn>
                              </p:par>
                              <p:par>
                                <p:cTn id="117" presetID="53" presetClass="entr" presetSubtype="16" fill="hold" grpId="0" nodeType="withEffect">
                                  <p:stCondLst>
                                    <p:cond delay="75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animEffect transition="in" filter="fade">
                                      <p:cBhvr>
                                        <p:cTn id="121" dur="500"/>
                                        <p:tgtEl>
                                          <p:spTgt spid="28"/>
                                        </p:tgtEl>
                                      </p:cBhvr>
                                    </p:animEffect>
                                  </p:childTnLst>
                                </p:cTn>
                              </p:par>
                              <p:par>
                                <p:cTn id="122" presetID="53" presetClass="entr" presetSubtype="16" fill="hold" grpId="0" nodeType="withEffect">
                                  <p:stCondLst>
                                    <p:cond delay="750"/>
                                  </p:stCondLst>
                                  <p:childTnLst>
                                    <p:set>
                                      <p:cBhvr>
                                        <p:cTn id="123" dur="1" fill="hold">
                                          <p:stCondLst>
                                            <p:cond delay="0"/>
                                          </p:stCondLst>
                                        </p:cTn>
                                        <p:tgtEl>
                                          <p:spTgt spid="30"/>
                                        </p:tgtEl>
                                        <p:attrNameLst>
                                          <p:attrName>style.visibility</p:attrName>
                                        </p:attrNameLst>
                                      </p:cBhvr>
                                      <p:to>
                                        <p:strVal val="visible"/>
                                      </p:to>
                                    </p:set>
                                    <p:anim calcmode="lin" valueType="num">
                                      <p:cBhvr>
                                        <p:cTn id="124" dur="500" fill="hold"/>
                                        <p:tgtEl>
                                          <p:spTgt spid="30"/>
                                        </p:tgtEl>
                                        <p:attrNameLst>
                                          <p:attrName>ppt_w</p:attrName>
                                        </p:attrNameLst>
                                      </p:cBhvr>
                                      <p:tavLst>
                                        <p:tav tm="0">
                                          <p:val>
                                            <p:fltVal val="0"/>
                                          </p:val>
                                        </p:tav>
                                        <p:tav tm="100000">
                                          <p:val>
                                            <p:strVal val="#ppt_w"/>
                                          </p:val>
                                        </p:tav>
                                      </p:tavLst>
                                    </p:anim>
                                    <p:anim calcmode="lin" valueType="num">
                                      <p:cBhvr>
                                        <p:cTn id="125" dur="500" fill="hold"/>
                                        <p:tgtEl>
                                          <p:spTgt spid="30"/>
                                        </p:tgtEl>
                                        <p:attrNameLst>
                                          <p:attrName>ppt_h</p:attrName>
                                        </p:attrNameLst>
                                      </p:cBhvr>
                                      <p:tavLst>
                                        <p:tav tm="0">
                                          <p:val>
                                            <p:fltVal val="0"/>
                                          </p:val>
                                        </p:tav>
                                        <p:tav tm="100000">
                                          <p:val>
                                            <p:strVal val="#ppt_h"/>
                                          </p:val>
                                        </p:tav>
                                      </p:tavLst>
                                    </p:anim>
                                    <p:animEffect transition="in" filter="fade">
                                      <p:cBhvr>
                                        <p:cTn id="126" dur="500"/>
                                        <p:tgtEl>
                                          <p:spTgt spid="30"/>
                                        </p:tgtEl>
                                      </p:cBhvr>
                                    </p:animEffect>
                                  </p:childTnLst>
                                </p:cTn>
                              </p:par>
                              <p:par>
                                <p:cTn id="127" presetID="53" presetClass="entr" presetSubtype="16" fill="hold" grpId="0" nodeType="withEffect">
                                  <p:stCondLst>
                                    <p:cond delay="750"/>
                                  </p:stCondLst>
                                  <p:childTnLst>
                                    <p:set>
                                      <p:cBhvr>
                                        <p:cTn id="128" dur="1" fill="hold">
                                          <p:stCondLst>
                                            <p:cond delay="0"/>
                                          </p:stCondLst>
                                        </p:cTn>
                                        <p:tgtEl>
                                          <p:spTgt spid="55"/>
                                        </p:tgtEl>
                                        <p:attrNameLst>
                                          <p:attrName>style.visibility</p:attrName>
                                        </p:attrNameLst>
                                      </p:cBhvr>
                                      <p:to>
                                        <p:strVal val="visible"/>
                                      </p:to>
                                    </p:set>
                                    <p:anim calcmode="lin" valueType="num">
                                      <p:cBhvr>
                                        <p:cTn id="129" dur="500" fill="hold"/>
                                        <p:tgtEl>
                                          <p:spTgt spid="55"/>
                                        </p:tgtEl>
                                        <p:attrNameLst>
                                          <p:attrName>ppt_w</p:attrName>
                                        </p:attrNameLst>
                                      </p:cBhvr>
                                      <p:tavLst>
                                        <p:tav tm="0">
                                          <p:val>
                                            <p:fltVal val="0"/>
                                          </p:val>
                                        </p:tav>
                                        <p:tav tm="100000">
                                          <p:val>
                                            <p:strVal val="#ppt_w"/>
                                          </p:val>
                                        </p:tav>
                                      </p:tavLst>
                                    </p:anim>
                                    <p:anim calcmode="lin" valueType="num">
                                      <p:cBhvr>
                                        <p:cTn id="130" dur="500" fill="hold"/>
                                        <p:tgtEl>
                                          <p:spTgt spid="55"/>
                                        </p:tgtEl>
                                        <p:attrNameLst>
                                          <p:attrName>ppt_h</p:attrName>
                                        </p:attrNameLst>
                                      </p:cBhvr>
                                      <p:tavLst>
                                        <p:tav tm="0">
                                          <p:val>
                                            <p:fltVal val="0"/>
                                          </p:val>
                                        </p:tav>
                                        <p:tav tm="100000">
                                          <p:val>
                                            <p:strVal val="#ppt_h"/>
                                          </p:val>
                                        </p:tav>
                                      </p:tavLst>
                                    </p:anim>
                                    <p:animEffect transition="in" filter="fade">
                                      <p:cBhvr>
                                        <p:cTn id="131" dur="500"/>
                                        <p:tgtEl>
                                          <p:spTgt spid="55"/>
                                        </p:tgtEl>
                                      </p:cBhvr>
                                    </p:animEffect>
                                  </p:childTnLst>
                                </p:cTn>
                              </p:par>
                              <p:par>
                                <p:cTn id="132" presetID="53" presetClass="entr" presetSubtype="16" fill="hold" grpId="0" nodeType="withEffect">
                                  <p:stCondLst>
                                    <p:cond delay="750"/>
                                  </p:stCondLst>
                                  <p:childTnLst>
                                    <p:set>
                                      <p:cBhvr>
                                        <p:cTn id="133" dur="1" fill="hold">
                                          <p:stCondLst>
                                            <p:cond delay="0"/>
                                          </p:stCondLst>
                                        </p:cTn>
                                        <p:tgtEl>
                                          <p:spTgt spid="32"/>
                                        </p:tgtEl>
                                        <p:attrNameLst>
                                          <p:attrName>style.visibility</p:attrName>
                                        </p:attrNameLst>
                                      </p:cBhvr>
                                      <p:to>
                                        <p:strVal val="visible"/>
                                      </p:to>
                                    </p:set>
                                    <p:anim calcmode="lin" valueType="num">
                                      <p:cBhvr>
                                        <p:cTn id="134" dur="500" fill="hold"/>
                                        <p:tgtEl>
                                          <p:spTgt spid="32"/>
                                        </p:tgtEl>
                                        <p:attrNameLst>
                                          <p:attrName>ppt_w</p:attrName>
                                        </p:attrNameLst>
                                      </p:cBhvr>
                                      <p:tavLst>
                                        <p:tav tm="0">
                                          <p:val>
                                            <p:fltVal val="0"/>
                                          </p:val>
                                        </p:tav>
                                        <p:tav tm="100000">
                                          <p:val>
                                            <p:strVal val="#ppt_w"/>
                                          </p:val>
                                        </p:tav>
                                      </p:tavLst>
                                    </p:anim>
                                    <p:anim calcmode="lin" valueType="num">
                                      <p:cBhvr>
                                        <p:cTn id="135" dur="500" fill="hold"/>
                                        <p:tgtEl>
                                          <p:spTgt spid="32"/>
                                        </p:tgtEl>
                                        <p:attrNameLst>
                                          <p:attrName>ppt_h</p:attrName>
                                        </p:attrNameLst>
                                      </p:cBhvr>
                                      <p:tavLst>
                                        <p:tav tm="0">
                                          <p:val>
                                            <p:fltVal val="0"/>
                                          </p:val>
                                        </p:tav>
                                        <p:tav tm="100000">
                                          <p:val>
                                            <p:strVal val="#ppt_h"/>
                                          </p:val>
                                        </p:tav>
                                      </p:tavLst>
                                    </p:anim>
                                    <p:animEffect transition="in" filter="fade">
                                      <p:cBhvr>
                                        <p:cTn id="136" dur="500"/>
                                        <p:tgtEl>
                                          <p:spTgt spid="32"/>
                                        </p:tgtEl>
                                      </p:cBhvr>
                                    </p:animEffect>
                                  </p:childTnLst>
                                </p:cTn>
                              </p:par>
                              <p:par>
                                <p:cTn id="137" presetID="53" presetClass="entr" presetSubtype="16" fill="hold" grpId="0" nodeType="withEffect">
                                  <p:stCondLst>
                                    <p:cond delay="750"/>
                                  </p:stCondLst>
                                  <p:childTnLst>
                                    <p:set>
                                      <p:cBhvr>
                                        <p:cTn id="138" dur="1" fill="hold">
                                          <p:stCondLst>
                                            <p:cond delay="0"/>
                                          </p:stCondLst>
                                        </p:cTn>
                                        <p:tgtEl>
                                          <p:spTgt spid="64"/>
                                        </p:tgtEl>
                                        <p:attrNameLst>
                                          <p:attrName>style.visibility</p:attrName>
                                        </p:attrNameLst>
                                      </p:cBhvr>
                                      <p:to>
                                        <p:strVal val="visible"/>
                                      </p:to>
                                    </p:set>
                                    <p:anim calcmode="lin" valueType="num">
                                      <p:cBhvr>
                                        <p:cTn id="139" dur="500" fill="hold"/>
                                        <p:tgtEl>
                                          <p:spTgt spid="64"/>
                                        </p:tgtEl>
                                        <p:attrNameLst>
                                          <p:attrName>ppt_w</p:attrName>
                                        </p:attrNameLst>
                                      </p:cBhvr>
                                      <p:tavLst>
                                        <p:tav tm="0">
                                          <p:val>
                                            <p:fltVal val="0"/>
                                          </p:val>
                                        </p:tav>
                                        <p:tav tm="100000">
                                          <p:val>
                                            <p:strVal val="#ppt_w"/>
                                          </p:val>
                                        </p:tav>
                                      </p:tavLst>
                                    </p:anim>
                                    <p:anim calcmode="lin" valueType="num">
                                      <p:cBhvr>
                                        <p:cTn id="140" dur="500" fill="hold"/>
                                        <p:tgtEl>
                                          <p:spTgt spid="64"/>
                                        </p:tgtEl>
                                        <p:attrNameLst>
                                          <p:attrName>ppt_h</p:attrName>
                                        </p:attrNameLst>
                                      </p:cBhvr>
                                      <p:tavLst>
                                        <p:tav tm="0">
                                          <p:val>
                                            <p:fltVal val="0"/>
                                          </p:val>
                                        </p:tav>
                                        <p:tav tm="100000">
                                          <p:val>
                                            <p:strVal val="#ppt_h"/>
                                          </p:val>
                                        </p:tav>
                                      </p:tavLst>
                                    </p:anim>
                                    <p:animEffect transition="in" filter="fade">
                                      <p:cBhvr>
                                        <p:cTn id="141" dur="500"/>
                                        <p:tgtEl>
                                          <p:spTgt spid="64"/>
                                        </p:tgtEl>
                                      </p:cBhvr>
                                    </p:animEffect>
                                  </p:childTnLst>
                                </p:cTn>
                              </p:par>
                              <p:par>
                                <p:cTn id="142" presetID="53" presetClass="entr" presetSubtype="16" fill="hold" grpId="0" nodeType="withEffect">
                                  <p:stCondLst>
                                    <p:cond delay="750"/>
                                  </p:stCondLst>
                                  <p:childTnLst>
                                    <p:set>
                                      <p:cBhvr>
                                        <p:cTn id="143" dur="1" fill="hold">
                                          <p:stCondLst>
                                            <p:cond delay="0"/>
                                          </p:stCondLst>
                                        </p:cTn>
                                        <p:tgtEl>
                                          <p:spTgt spid="33"/>
                                        </p:tgtEl>
                                        <p:attrNameLst>
                                          <p:attrName>style.visibility</p:attrName>
                                        </p:attrNameLst>
                                      </p:cBhvr>
                                      <p:to>
                                        <p:strVal val="visible"/>
                                      </p:to>
                                    </p:set>
                                    <p:anim calcmode="lin" valueType="num">
                                      <p:cBhvr>
                                        <p:cTn id="144" dur="500" fill="hold"/>
                                        <p:tgtEl>
                                          <p:spTgt spid="33"/>
                                        </p:tgtEl>
                                        <p:attrNameLst>
                                          <p:attrName>ppt_w</p:attrName>
                                        </p:attrNameLst>
                                      </p:cBhvr>
                                      <p:tavLst>
                                        <p:tav tm="0">
                                          <p:val>
                                            <p:fltVal val="0"/>
                                          </p:val>
                                        </p:tav>
                                        <p:tav tm="100000">
                                          <p:val>
                                            <p:strVal val="#ppt_w"/>
                                          </p:val>
                                        </p:tav>
                                      </p:tavLst>
                                    </p:anim>
                                    <p:anim calcmode="lin" valueType="num">
                                      <p:cBhvr>
                                        <p:cTn id="145" dur="500" fill="hold"/>
                                        <p:tgtEl>
                                          <p:spTgt spid="33"/>
                                        </p:tgtEl>
                                        <p:attrNameLst>
                                          <p:attrName>ppt_h</p:attrName>
                                        </p:attrNameLst>
                                      </p:cBhvr>
                                      <p:tavLst>
                                        <p:tav tm="0">
                                          <p:val>
                                            <p:fltVal val="0"/>
                                          </p:val>
                                        </p:tav>
                                        <p:tav tm="100000">
                                          <p:val>
                                            <p:strVal val="#ppt_h"/>
                                          </p:val>
                                        </p:tav>
                                      </p:tavLst>
                                    </p:anim>
                                    <p:animEffect transition="in" filter="fade">
                                      <p:cBhvr>
                                        <p:cTn id="146" dur="500"/>
                                        <p:tgtEl>
                                          <p:spTgt spid="33"/>
                                        </p:tgtEl>
                                      </p:cBhvr>
                                    </p:animEffect>
                                  </p:childTnLst>
                                </p:cTn>
                              </p:par>
                              <p:par>
                                <p:cTn id="147" presetID="16" presetClass="entr" presetSubtype="37" fill="hold" nodeType="withEffect">
                                  <p:stCondLst>
                                    <p:cond delay="500"/>
                                  </p:stCondLst>
                                  <p:childTnLst>
                                    <p:set>
                                      <p:cBhvr>
                                        <p:cTn id="148" dur="1" fill="hold">
                                          <p:stCondLst>
                                            <p:cond delay="0"/>
                                          </p:stCondLst>
                                        </p:cTn>
                                        <p:tgtEl>
                                          <p:spTgt spid="23"/>
                                        </p:tgtEl>
                                        <p:attrNameLst>
                                          <p:attrName>style.visibility</p:attrName>
                                        </p:attrNameLst>
                                      </p:cBhvr>
                                      <p:to>
                                        <p:strVal val="visible"/>
                                      </p:to>
                                    </p:set>
                                    <p:animEffect transition="in" filter="barn(outVertical)">
                                      <p:cBhvr>
                                        <p:cTn id="149" dur="1000"/>
                                        <p:tgtEl>
                                          <p:spTgt spid="23"/>
                                        </p:tgtEl>
                                      </p:cBhvr>
                                    </p:animEffect>
                                  </p:childTnLst>
                                </p:cTn>
                              </p:par>
                              <p:par>
                                <p:cTn id="150" presetID="10" presetClass="entr" presetSubtype="0" fill="hold" grpId="0" nodeType="withEffect">
                                  <p:stCondLst>
                                    <p:cond delay="150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750"/>
                                        <p:tgtEl>
                                          <p:spTgt spid="62"/>
                                        </p:tgtEl>
                                      </p:cBhvr>
                                    </p:animEffect>
                                  </p:childTnLst>
                                </p:cTn>
                              </p:par>
                              <p:par>
                                <p:cTn id="153" presetID="10" presetClass="entr" presetSubtype="0" fill="hold" grpId="0" nodeType="withEffect">
                                  <p:stCondLst>
                                    <p:cond delay="1500"/>
                                  </p:stCondLst>
                                  <p:childTnLst>
                                    <p:set>
                                      <p:cBhvr>
                                        <p:cTn id="154" dur="1" fill="hold">
                                          <p:stCondLst>
                                            <p:cond delay="0"/>
                                          </p:stCondLst>
                                        </p:cTn>
                                        <p:tgtEl>
                                          <p:spTgt spid="65"/>
                                        </p:tgtEl>
                                        <p:attrNameLst>
                                          <p:attrName>style.visibility</p:attrName>
                                        </p:attrNameLst>
                                      </p:cBhvr>
                                      <p:to>
                                        <p:strVal val="visible"/>
                                      </p:to>
                                    </p:set>
                                    <p:animEffect transition="in" filter="fade">
                                      <p:cBhvr>
                                        <p:cTn id="155" dur="750"/>
                                        <p:tgtEl>
                                          <p:spTgt spid="65"/>
                                        </p:tgtEl>
                                      </p:cBhvr>
                                    </p:animEffect>
                                  </p:childTnLst>
                                </p:cTn>
                              </p:par>
                              <p:par>
                                <p:cTn id="156" presetID="10" presetClass="entr" presetSubtype="0" fill="hold" grpId="0" nodeType="withEffect">
                                  <p:stCondLst>
                                    <p:cond delay="1500"/>
                                  </p:stCondLst>
                                  <p:childTnLst>
                                    <p:set>
                                      <p:cBhvr>
                                        <p:cTn id="157" dur="1" fill="hold">
                                          <p:stCondLst>
                                            <p:cond delay="0"/>
                                          </p:stCondLst>
                                        </p:cTn>
                                        <p:tgtEl>
                                          <p:spTgt spid="66"/>
                                        </p:tgtEl>
                                        <p:attrNameLst>
                                          <p:attrName>style.visibility</p:attrName>
                                        </p:attrNameLst>
                                      </p:cBhvr>
                                      <p:to>
                                        <p:strVal val="visible"/>
                                      </p:to>
                                    </p:set>
                                    <p:animEffect transition="in" filter="fade">
                                      <p:cBhvr>
                                        <p:cTn id="158" dur="750"/>
                                        <p:tgtEl>
                                          <p:spTgt spid="66"/>
                                        </p:tgtEl>
                                      </p:cBhvr>
                                    </p:animEffect>
                                  </p:childTnLst>
                                </p:cTn>
                              </p:par>
                              <p:par>
                                <p:cTn id="159" presetID="10" presetClass="entr" presetSubtype="0" fill="hold" grpId="0" nodeType="withEffect">
                                  <p:stCondLst>
                                    <p:cond delay="150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750"/>
                                        <p:tgtEl>
                                          <p:spTgt spid="67"/>
                                        </p:tgtEl>
                                      </p:cBhvr>
                                    </p:animEffect>
                                  </p:childTnLst>
                                </p:cTn>
                              </p:par>
                              <p:par>
                                <p:cTn id="162" presetID="10" presetClass="entr" presetSubtype="0" fill="hold" grpId="0" nodeType="withEffect">
                                  <p:stCondLst>
                                    <p:cond delay="150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animBg="1"/>
      <p:bldP spid="28" grpId="0" animBg="1"/>
      <p:bldP spid="29" grpId="0" animBg="1"/>
      <p:bldP spid="30" grpId="0" animBg="1"/>
      <p:bldP spid="32" grpId="0" animBg="1"/>
      <p:bldP spid="33" grpId="0" animBg="1"/>
      <p:bldP spid="46" grpId="0" animBg="1"/>
      <p:bldP spid="49" grpId="0" animBg="1"/>
      <p:bldP spid="52" grpId="0" animBg="1"/>
      <p:bldP spid="55" grpId="0" animBg="1"/>
      <p:bldP spid="62" grpId="0"/>
      <p:bldP spid="63" grpId="0" animBg="1"/>
      <p:bldP spid="64" grpId="0" animBg="1"/>
      <p:bldP spid="65" grpId="0"/>
      <p:bldP spid="66" grpId="0"/>
      <p:bldP spid="67" grpId="0"/>
      <p:bldP spid="6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189">
            <a:extLst>
              <a:ext uri="{FF2B5EF4-FFF2-40B4-BE49-F238E27FC236}">
                <a16:creationId xmlns:a16="http://schemas.microsoft.com/office/drawing/2014/main" id="{A682C7A9-83E7-460D-86D9-C134E094CDB5}"/>
              </a:ext>
            </a:extLst>
          </p:cNvPr>
          <p:cNvSpPr>
            <a:spLocks noEditPoints="1"/>
          </p:cNvSpPr>
          <p:nvPr/>
        </p:nvSpPr>
        <p:spPr bwMode="auto">
          <a:xfrm rot="8670592">
            <a:off x="13836415" y="2097417"/>
            <a:ext cx="15098414" cy="11630166"/>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172795" tIns="86398" rIns="172795" bIns="86398" numCol="1" anchor="t" anchorCtr="0" compatLnSpc="1"/>
          <a:lstStyle/>
          <a:p>
            <a:endParaRPr lang="zh-CN" altLang="en-US" sz="6425">
              <a:cs typeface="+mn-ea"/>
              <a:sym typeface="+mn-lt"/>
            </a:endParaRPr>
          </a:p>
        </p:txBody>
      </p:sp>
      <p:sp>
        <p:nvSpPr>
          <p:cNvPr id="7" name="文本框 6">
            <a:extLst>
              <a:ext uri="{FF2B5EF4-FFF2-40B4-BE49-F238E27FC236}">
                <a16:creationId xmlns:a16="http://schemas.microsoft.com/office/drawing/2014/main" id="{8CBFD990-3315-43C3-BB98-7FB154F95F63}"/>
              </a:ext>
            </a:extLst>
          </p:cNvPr>
          <p:cNvSpPr txBox="1"/>
          <p:nvPr/>
        </p:nvSpPr>
        <p:spPr>
          <a:xfrm>
            <a:off x="665539" y="2114901"/>
            <a:ext cx="10355950" cy="10854125"/>
          </a:xfrm>
          <a:prstGeom prst="rect">
            <a:avLst/>
          </a:prstGeom>
          <a:noFill/>
        </p:spPr>
        <p:txBody>
          <a:bodyPr wrap="square">
            <a:spAutoFit/>
          </a:bodyPr>
          <a:lstStyle/>
          <a:p>
            <a:r>
              <a:rPr lang="zh-CN" altLang="en-US" sz="6425" b="1" dirty="0">
                <a:solidFill>
                  <a:srgbClr val="D67A71"/>
                </a:solidFill>
                <a:latin typeface="+mn-ea"/>
              </a:rPr>
              <a:t>分布式理论</a:t>
            </a:r>
            <a:endParaRPr lang="en-US" altLang="zh-CN" sz="6425" b="1" dirty="0">
              <a:solidFill>
                <a:srgbClr val="D67A71"/>
              </a:solidFill>
              <a:latin typeface="+mn-ea"/>
            </a:endParaRPr>
          </a:p>
          <a:p>
            <a:pPr marL="539997" indent="-539997">
              <a:buFont typeface="Wingdings" panose="05000000000000000000" pitchFamily="2" charset="2"/>
              <a:buChar char="l"/>
            </a:pPr>
            <a:r>
              <a:rPr lang="en-US" altLang="zh-CN" sz="3024" dirty="0">
                <a:latin typeface="+mn-ea"/>
              </a:rPr>
              <a:t>Time, Clocks, and the Ordering of Events in a Distributed System</a:t>
            </a:r>
          </a:p>
          <a:p>
            <a:pPr marL="539997" indent="-539997">
              <a:buFont typeface="Wingdings" panose="05000000000000000000" pitchFamily="2" charset="2"/>
              <a:buChar char="l"/>
            </a:pPr>
            <a:r>
              <a:rPr lang="en-US" altLang="zh-CN" sz="3024" dirty="0">
                <a:latin typeface="+mn-ea"/>
              </a:rPr>
              <a:t>The Byzantine Generals Problem</a:t>
            </a:r>
          </a:p>
          <a:p>
            <a:pPr marL="539997" indent="-539997">
              <a:buFont typeface="Wingdings" panose="05000000000000000000" pitchFamily="2" charset="2"/>
              <a:buChar char="l"/>
            </a:pPr>
            <a:r>
              <a:rPr lang="en-US" altLang="zh-CN" sz="3024" dirty="0">
                <a:latin typeface="+mn-ea"/>
              </a:rPr>
              <a:t>Brewer’s Conjecture and the Feasibility of Consistent, Available, Partition-Tolerant Web Services</a:t>
            </a:r>
          </a:p>
          <a:p>
            <a:pPr marL="539997" indent="-539997">
              <a:buFont typeface="Wingdings" panose="05000000000000000000" pitchFamily="2" charset="2"/>
              <a:buChar char="l"/>
            </a:pPr>
            <a:r>
              <a:rPr lang="en-US" altLang="zh-CN" sz="3024" dirty="0">
                <a:latin typeface="+mn-ea"/>
              </a:rPr>
              <a:t>CAP Twelve Years Later: How the “Rules” Have Changed</a:t>
            </a:r>
          </a:p>
          <a:p>
            <a:pPr marL="539997" indent="-539997">
              <a:buFont typeface="Wingdings" panose="05000000000000000000" pitchFamily="2" charset="2"/>
              <a:buChar char="l"/>
            </a:pPr>
            <a:r>
              <a:rPr lang="en-US" altLang="zh-CN" sz="3024" dirty="0">
                <a:latin typeface="+mn-ea"/>
              </a:rPr>
              <a:t>BASE: An Acid Alternative</a:t>
            </a:r>
            <a:endParaRPr lang="en-US" altLang="zh-CN" sz="3024" dirty="0">
              <a:latin typeface="+mn-ea"/>
              <a:hlinkClick r:id="rId3"/>
            </a:endParaRPr>
          </a:p>
          <a:p>
            <a:pPr marL="539997" indent="-539997">
              <a:buFont typeface="Wingdings" panose="05000000000000000000" pitchFamily="2" charset="2"/>
              <a:buChar char="l"/>
            </a:pPr>
            <a:r>
              <a:rPr lang="en-US" altLang="zh-CN" sz="3024" dirty="0">
                <a:latin typeface="+mn-ea"/>
                <a:hlinkClick r:id="rId3"/>
              </a:rPr>
              <a:t>Part-time Parliament </a:t>
            </a:r>
            <a:r>
              <a:rPr lang="zh-CN" altLang="en-US" sz="3024" dirty="0">
                <a:latin typeface="+mn-ea"/>
                <a:hlinkClick r:id="rId3"/>
              </a:rPr>
              <a:t>论文</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4"/>
              </a:rPr>
              <a:t>Paxos</a:t>
            </a:r>
            <a:r>
              <a:rPr lang="en-US" altLang="zh-CN" sz="3024" dirty="0">
                <a:latin typeface="+mn-ea"/>
                <a:hlinkClick r:id="rId4"/>
              </a:rPr>
              <a:t> Made Simple </a:t>
            </a:r>
            <a:r>
              <a:rPr lang="zh-CN" altLang="en-US" sz="3024" dirty="0">
                <a:latin typeface="+mn-ea"/>
                <a:hlinkClick r:id="rId4"/>
              </a:rPr>
              <a:t>论文</a:t>
            </a:r>
            <a:endParaRPr lang="zh-CN" altLang="en-US" sz="3024" dirty="0">
              <a:latin typeface="+mn-ea"/>
            </a:endParaRPr>
          </a:p>
          <a:p>
            <a:pPr marL="539997" indent="-539997">
              <a:buFont typeface="Wingdings" panose="05000000000000000000" pitchFamily="2" charset="2"/>
              <a:buChar char="l"/>
            </a:pPr>
            <a:r>
              <a:rPr lang="en-US" altLang="zh-CN" sz="3024" dirty="0" err="1">
                <a:latin typeface="+mn-ea"/>
                <a:hlinkClick r:id="rId5"/>
              </a:rPr>
              <a:t>Paxos</a:t>
            </a:r>
            <a:r>
              <a:rPr lang="en-US" altLang="zh-CN" sz="3024" dirty="0">
                <a:latin typeface="+mn-ea"/>
                <a:hlinkClick r:id="rId5"/>
              </a:rPr>
              <a:t> </a:t>
            </a:r>
            <a:r>
              <a:rPr lang="zh-CN" altLang="en-US" sz="3024" dirty="0">
                <a:latin typeface="+mn-ea"/>
                <a:hlinkClick r:id="rId5"/>
              </a:rPr>
              <a:t>算法详解</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6"/>
              </a:rPr>
              <a:t>Raft </a:t>
            </a:r>
            <a:r>
              <a:rPr lang="zh-CN" altLang="en-US" sz="3024" dirty="0">
                <a:latin typeface="+mn-ea"/>
                <a:hlinkClick r:id="rId6"/>
              </a:rPr>
              <a:t>作者讲解 </a:t>
            </a:r>
            <a:r>
              <a:rPr lang="en-US" altLang="zh-CN" sz="3024" dirty="0" err="1">
                <a:latin typeface="+mn-ea"/>
                <a:hlinkClick r:id="rId6"/>
              </a:rPr>
              <a:t>Paxos</a:t>
            </a:r>
            <a:r>
              <a:rPr lang="en-US" altLang="zh-CN" sz="3024" dirty="0">
                <a:latin typeface="+mn-ea"/>
                <a:hlinkClick r:id="rId6"/>
              </a:rPr>
              <a:t> </a:t>
            </a:r>
            <a:r>
              <a:rPr lang="zh-CN" altLang="en-US" sz="3024" dirty="0">
                <a:latin typeface="+mn-ea"/>
                <a:hlinkClick r:id="rId6"/>
              </a:rPr>
              <a:t>视频</a:t>
            </a:r>
            <a:endParaRPr lang="en-US" altLang="zh-CN" sz="3024" dirty="0">
              <a:latin typeface="+mn-ea"/>
            </a:endParaRPr>
          </a:p>
          <a:p>
            <a:pPr marL="539997" indent="-539997">
              <a:buFont typeface="Wingdings" panose="05000000000000000000" pitchFamily="2" charset="2"/>
              <a:buChar char="l"/>
            </a:pPr>
            <a:r>
              <a:rPr lang="en-US" altLang="zh-CN" sz="3024" dirty="0" err="1">
                <a:latin typeface="+mn-ea"/>
                <a:hlinkClick r:id="rId7"/>
              </a:rPr>
              <a:t>Paxos</a:t>
            </a:r>
            <a:r>
              <a:rPr lang="en-US" altLang="zh-CN" sz="3024" dirty="0">
                <a:latin typeface="+mn-ea"/>
                <a:hlinkClick r:id="rId7"/>
              </a:rPr>
              <a:t> </a:t>
            </a:r>
            <a:r>
              <a:rPr lang="zh-CN" altLang="en-US" sz="3024" dirty="0">
                <a:latin typeface="+mn-ea"/>
                <a:hlinkClick r:id="rId7"/>
              </a:rPr>
              <a:t>算法讲解视频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8"/>
              </a:rPr>
              <a:t>Raft </a:t>
            </a:r>
            <a:r>
              <a:rPr lang="zh-CN" altLang="en-US" sz="3024" dirty="0">
                <a:latin typeface="+mn-ea"/>
                <a:hlinkClick r:id="rId8"/>
              </a:rPr>
              <a:t>一致性算法论文原文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9"/>
              </a:rPr>
              <a:t>Raft </a:t>
            </a:r>
            <a:r>
              <a:rPr lang="zh-CN" altLang="en-US" sz="3024" dirty="0">
                <a:latin typeface="+mn-ea"/>
                <a:hlinkClick r:id="rId9"/>
              </a:rPr>
              <a:t>一致性算法论文译文</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0"/>
              </a:rPr>
              <a:t>Raft </a:t>
            </a:r>
            <a:r>
              <a:rPr lang="zh-CN" altLang="en-US" sz="3024" dirty="0">
                <a:latin typeface="+mn-ea"/>
                <a:hlinkClick r:id="rId10"/>
              </a:rPr>
              <a:t>作者讲解视频</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11"/>
              </a:rPr>
              <a:t>Raft </a:t>
            </a:r>
            <a:r>
              <a:rPr lang="zh-CN" altLang="en-US" sz="3024" dirty="0">
                <a:latin typeface="+mn-ea"/>
                <a:hlinkClick r:id="rId11"/>
              </a:rPr>
              <a:t>作者讲解视频对应的 </a:t>
            </a:r>
            <a:r>
              <a:rPr lang="en-US" altLang="zh-CN" sz="3024" dirty="0">
                <a:latin typeface="+mn-ea"/>
                <a:hlinkClick r:id="rId11"/>
              </a:rPr>
              <a:t>PPT</a:t>
            </a:r>
            <a:endParaRPr lang="en-US" altLang="zh-CN" sz="3024" dirty="0">
              <a:latin typeface="+mn-ea"/>
            </a:endParaRPr>
          </a:p>
          <a:p>
            <a:pPr marL="539997" indent="-539997">
              <a:buFont typeface="Wingdings" panose="05000000000000000000" pitchFamily="2" charset="2"/>
              <a:buChar char="l"/>
            </a:pPr>
            <a:r>
              <a:rPr lang="en-US" altLang="zh-CN" sz="3024" u="sng" dirty="0">
                <a:latin typeface="+mn-ea"/>
                <a:hlinkClick r:id="rId12"/>
              </a:rPr>
              <a:t>Raft </a:t>
            </a:r>
            <a:r>
              <a:rPr lang="zh-CN" altLang="en-US" sz="3024" u="sng" dirty="0">
                <a:latin typeface="+mn-ea"/>
                <a:hlinkClick r:id="rId12"/>
              </a:rPr>
              <a:t>算法详解</a:t>
            </a:r>
            <a:endParaRPr lang="en-US" altLang="zh-CN" sz="3024" u="sng" dirty="0">
              <a:latin typeface="+mn-ea"/>
            </a:endParaRPr>
          </a:p>
          <a:p>
            <a:pPr marL="539997" indent="-539997">
              <a:buFont typeface="Wingdings" panose="05000000000000000000" pitchFamily="2" charset="2"/>
              <a:buChar char="l"/>
            </a:pPr>
            <a:r>
              <a:rPr lang="en-US" altLang="zh-CN" sz="3024" dirty="0">
                <a:latin typeface="+mn-ea"/>
                <a:hlinkClick r:id="rId13"/>
              </a:rPr>
              <a:t>Raft: Understandable Distributed Consensus </a:t>
            </a:r>
            <a:r>
              <a:rPr lang="en-US" altLang="zh-CN" sz="3024" dirty="0">
                <a:latin typeface="+mn-ea"/>
              </a:rPr>
              <a:t>- </a:t>
            </a:r>
            <a:r>
              <a:rPr lang="zh-CN" altLang="en-US" sz="3024" dirty="0">
                <a:latin typeface="+mn-ea"/>
              </a:rPr>
              <a:t>一个动画教程</a:t>
            </a:r>
          </a:p>
        </p:txBody>
      </p:sp>
      <p:sp>
        <p:nvSpPr>
          <p:cNvPr id="2" name="矩形 1">
            <a:extLst>
              <a:ext uri="{FF2B5EF4-FFF2-40B4-BE49-F238E27FC236}">
                <a16:creationId xmlns:a16="http://schemas.microsoft.com/office/drawing/2014/main" id="{2FAB2AA6-98A3-4A9F-B68E-DB857ACE6D67}"/>
              </a:ext>
            </a:extLst>
          </p:cNvPr>
          <p:cNvSpPr/>
          <p:nvPr/>
        </p:nvSpPr>
        <p:spPr>
          <a:xfrm>
            <a:off x="11862919" y="1940418"/>
            <a:ext cx="8649019" cy="6258252"/>
          </a:xfrm>
          <a:prstGeom prst="rect">
            <a:avLst/>
          </a:prstGeom>
        </p:spPr>
        <p:txBody>
          <a:bodyPr wrap="square">
            <a:spAutoFit/>
          </a:bodyPr>
          <a:lstStyle/>
          <a:p>
            <a:r>
              <a:rPr lang="zh-CN" altLang="en-US" sz="6425" b="1" dirty="0">
                <a:solidFill>
                  <a:srgbClr val="D67A71"/>
                </a:solidFill>
                <a:latin typeface="+mn-ea"/>
              </a:rPr>
              <a:t>分布式应用</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hlinkClick r:id="rId15"/>
              </a:rPr>
              <a:t>The Google File System</a:t>
            </a:r>
          </a:p>
          <a:p>
            <a:pPr marL="539997" indent="-539997">
              <a:buFont typeface="Wingdings" panose="05000000000000000000" pitchFamily="2" charset="2"/>
              <a:buChar char="l"/>
            </a:pPr>
            <a:r>
              <a:rPr lang="en-US" altLang="zh-CN" sz="3024" dirty="0" err="1">
                <a:hlinkClick r:id="rId15"/>
              </a:rPr>
              <a:t>BigTable</a:t>
            </a:r>
            <a:r>
              <a:rPr lang="en-US" altLang="zh-CN" sz="3024" dirty="0">
                <a:hlinkClick r:id="rId15"/>
              </a:rPr>
              <a:t>: A Distributed Storage System for Structured Data</a:t>
            </a:r>
          </a:p>
          <a:p>
            <a:pPr marL="539997" indent="-539997">
              <a:buFont typeface="Wingdings" panose="05000000000000000000" pitchFamily="2" charset="2"/>
              <a:buChar char="l"/>
            </a:pPr>
            <a:r>
              <a:rPr lang="zh-CN" altLang="en-US" sz="3024" dirty="0">
                <a:hlinkClick r:id="rId15"/>
              </a:rPr>
              <a:t>什么是负载均衡</a:t>
            </a:r>
            <a:endParaRPr lang="en-US" altLang="zh-CN" sz="3024" dirty="0"/>
          </a:p>
          <a:p>
            <a:pPr marL="539997" indent="-539997">
              <a:buFont typeface="Wingdings" panose="05000000000000000000" pitchFamily="2" charset="2"/>
              <a:buChar char="l"/>
            </a:pPr>
            <a:r>
              <a:rPr lang="en-US" altLang="zh-CN" sz="3024" dirty="0">
                <a:solidFill>
                  <a:srgbClr val="3EAF7C"/>
                </a:solidFill>
                <a:latin typeface="-apple-system"/>
                <a:hlinkClick r:id="rId14"/>
              </a:rPr>
              <a:t>Comparing Load Balancing Algorithms</a:t>
            </a:r>
            <a:endParaRPr lang="en-US" altLang="zh-CN" sz="3024" dirty="0"/>
          </a:p>
          <a:p>
            <a:pPr marL="539997" indent="-539997">
              <a:buFont typeface="Wingdings" panose="05000000000000000000" pitchFamily="2" charset="2"/>
              <a:buChar char="l"/>
            </a:pPr>
            <a:r>
              <a:rPr lang="en-US" altLang="zh-CN" sz="3024" dirty="0">
                <a:hlinkClick r:id="rId16"/>
              </a:rPr>
              <a:t>Dubbo </a:t>
            </a:r>
            <a:r>
              <a:rPr lang="zh-CN" altLang="en-US" sz="3024" dirty="0">
                <a:hlinkClick r:id="rId16"/>
              </a:rPr>
              <a:t>官方负载均衡算法说明</a:t>
            </a:r>
            <a:endParaRPr lang="en-US" altLang="zh-CN" sz="3024" dirty="0"/>
          </a:p>
          <a:p>
            <a:pPr marL="539997" indent="-539997">
              <a:buFont typeface="Wingdings" panose="05000000000000000000" pitchFamily="2" charset="2"/>
              <a:buChar char="l"/>
            </a:pPr>
            <a:r>
              <a:rPr lang="zh-CN" altLang="en-US" sz="3024" dirty="0">
                <a:hlinkClick r:id="rId17"/>
              </a:rPr>
              <a:t>谈谈限流算法的几种实现</a:t>
            </a:r>
            <a:endParaRPr lang="en-US" altLang="zh-CN" sz="3024" dirty="0"/>
          </a:p>
          <a:p>
            <a:pPr marL="539997" indent="-539997">
              <a:buFont typeface="Wingdings" panose="05000000000000000000" pitchFamily="2" charset="2"/>
              <a:buChar char="l"/>
            </a:pPr>
            <a:r>
              <a:rPr lang="zh-CN" altLang="en-US" sz="3024" dirty="0">
                <a:hlinkClick r:id="rId18"/>
              </a:rPr>
              <a:t>聊聊分布式事务，再说说解决方案</a:t>
            </a:r>
            <a:endParaRPr lang="en-US" altLang="zh-CN" sz="3024" dirty="0"/>
          </a:p>
          <a:p>
            <a:pPr marL="539997" indent="-539997">
              <a:buFont typeface="Wingdings" panose="05000000000000000000" pitchFamily="2" charset="2"/>
              <a:buChar char="l"/>
            </a:pPr>
            <a:r>
              <a:rPr lang="zh-CN" altLang="en-US" sz="3024" dirty="0">
                <a:hlinkClick r:id="rId19"/>
              </a:rPr>
              <a:t>理解分布式事务</a:t>
            </a:r>
            <a:endParaRPr lang="zh-CN" altLang="en-US" sz="3024" dirty="0"/>
          </a:p>
          <a:p>
            <a:endParaRPr lang="zh-CN" altLang="en-US" sz="6425" dirty="0"/>
          </a:p>
        </p:txBody>
      </p:sp>
      <p:sp>
        <p:nvSpPr>
          <p:cNvPr id="8" name="矩形 7">
            <a:extLst>
              <a:ext uri="{FF2B5EF4-FFF2-40B4-BE49-F238E27FC236}">
                <a16:creationId xmlns:a16="http://schemas.microsoft.com/office/drawing/2014/main" id="{DA523E9D-3306-490C-9491-92FBDB62FFD2}"/>
              </a:ext>
            </a:extLst>
          </p:cNvPr>
          <p:cNvSpPr/>
          <p:nvPr/>
        </p:nvSpPr>
        <p:spPr>
          <a:xfrm>
            <a:off x="11862922" y="7347760"/>
            <a:ext cx="8488221" cy="4338752"/>
          </a:xfrm>
          <a:prstGeom prst="rect">
            <a:avLst/>
          </a:prstGeom>
        </p:spPr>
        <p:txBody>
          <a:bodyPr wrap="none">
            <a:spAutoFit/>
          </a:bodyPr>
          <a:lstStyle/>
          <a:p>
            <a:r>
              <a:rPr lang="zh-CN" altLang="en-US" sz="6425" b="1" dirty="0">
                <a:solidFill>
                  <a:srgbClr val="D67A71"/>
                </a:solidFill>
                <a:latin typeface="+mn-ea"/>
              </a:rPr>
              <a:t>分布式架构</a:t>
            </a:r>
            <a:endParaRPr lang="en-US" altLang="zh-CN" sz="6425" b="1" dirty="0">
              <a:solidFill>
                <a:srgbClr val="D67A71"/>
              </a:solidFill>
              <a:latin typeface="+mn-ea"/>
              <a:hlinkClick r:id="rId14">
                <a:extLst>
                  <a:ext uri="{A12FA001-AC4F-418D-AE19-62706E023703}">
                    <ahyp:hlinkClr xmlns:ahyp="http://schemas.microsoft.com/office/drawing/2018/hyperlinkcolor" val="tx"/>
                  </a:ext>
                </a:extLst>
              </a:hlinkClick>
            </a:endParaRPr>
          </a:p>
          <a:p>
            <a:pPr marL="539997" indent="-539997">
              <a:buFont typeface="Wingdings" panose="05000000000000000000" pitchFamily="2" charset="2"/>
              <a:buChar char="l"/>
            </a:pPr>
            <a:r>
              <a:rPr lang="en-US" altLang="zh-CN" sz="3024" dirty="0">
                <a:latin typeface="+mn-ea"/>
                <a:hlinkClick r:id="rId20"/>
              </a:rPr>
              <a:t>《</a:t>
            </a:r>
            <a:r>
              <a:rPr lang="zh-CN" altLang="en-US" sz="3024" dirty="0">
                <a:latin typeface="+mn-ea"/>
                <a:hlinkClick r:id="rId20"/>
              </a:rPr>
              <a:t>大型网站技术架构：核心原理与案例分析</a:t>
            </a:r>
            <a:r>
              <a:rPr lang="en-US" altLang="zh-CN" sz="3024" dirty="0">
                <a:latin typeface="+mn-ea"/>
                <a:hlinkClick r:id="rId20"/>
              </a:rPr>
              <a:t>》</a:t>
            </a:r>
            <a:endParaRPr lang="zh-CN" altLang="en-US" sz="3024" dirty="0">
              <a:latin typeface="+mn-ea"/>
            </a:endParaRPr>
          </a:p>
          <a:p>
            <a:pPr marL="539997" indent="-539997">
              <a:buFont typeface="Wingdings" panose="05000000000000000000" pitchFamily="2" charset="2"/>
              <a:buChar char="l"/>
            </a:pPr>
            <a:r>
              <a:rPr lang="en-US" altLang="zh-CN" sz="3024" dirty="0">
                <a:latin typeface="+mn-ea"/>
                <a:hlinkClick r:id="rId21"/>
              </a:rPr>
              <a:t>《</a:t>
            </a:r>
            <a:r>
              <a:rPr lang="zh-CN" altLang="en-US" sz="3024" dirty="0">
                <a:latin typeface="+mn-ea"/>
                <a:hlinkClick r:id="rId21"/>
              </a:rPr>
              <a:t>大型网站系统与 </a:t>
            </a:r>
            <a:r>
              <a:rPr lang="en-US" altLang="zh-CN" sz="3024" dirty="0">
                <a:latin typeface="+mn-ea"/>
                <a:hlinkClick r:id="rId21"/>
              </a:rPr>
              <a:t>Java </a:t>
            </a:r>
            <a:r>
              <a:rPr lang="zh-CN" altLang="en-US" sz="3024" dirty="0">
                <a:latin typeface="+mn-ea"/>
                <a:hlinkClick r:id="rId21"/>
              </a:rPr>
              <a:t>中间件实践</a:t>
            </a:r>
            <a:r>
              <a:rPr lang="en-US" altLang="zh-CN" sz="3024" dirty="0">
                <a:latin typeface="+mn-ea"/>
                <a:hlinkClick r:id="rId21"/>
              </a:rPr>
              <a:t>》</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2"/>
              </a:rPr>
              <a:t>system-design-primer</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3"/>
              </a:rPr>
              <a:t>从 </a:t>
            </a:r>
            <a:r>
              <a:rPr lang="en-US" altLang="zh-CN" sz="3024" dirty="0">
                <a:latin typeface="+mn-ea"/>
                <a:hlinkClick r:id="rId23"/>
              </a:rPr>
              <a:t>0 </a:t>
            </a:r>
            <a:r>
              <a:rPr lang="zh-CN" altLang="en-US" sz="3024" dirty="0">
                <a:latin typeface="+mn-ea"/>
                <a:hlinkClick r:id="rId23"/>
              </a:rPr>
              <a:t>开始学架构</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4"/>
              </a:rPr>
              <a:t>从 </a:t>
            </a:r>
            <a:r>
              <a:rPr lang="en-US" altLang="zh-CN" sz="3024" dirty="0">
                <a:latin typeface="+mn-ea"/>
                <a:hlinkClick r:id="rId24"/>
              </a:rPr>
              <a:t>0 </a:t>
            </a:r>
            <a:r>
              <a:rPr lang="zh-CN" altLang="en-US" sz="3024" dirty="0">
                <a:latin typeface="+mn-ea"/>
                <a:hlinkClick r:id="rId24"/>
              </a:rPr>
              <a:t>开始学微服务</a:t>
            </a:r>
            <a:endParaRPr lang="en-US" altLang="zh-CN" sz="3024" dirty="0">
              <a:latin typeface="+mn-ea"/>
            </a:endParaRPr>
          </a:p>
          <a:p>
            <a:pPr marL="539997" indent="-539997">
              <a:buFont typeface="Wingdings" panose="05000000000000000000" pitchFamily="2" charset="2"/>
              <a:buChar char="l"/>
            </a:pPr>
            <a:r>
              <a:rPr lang="en-US" altLang="zh-CN" sz="3024" dirty="0">
                <a:latin typeface="+mn-ea"/>
                <a:hlinkClick r:id="rId25"/>
              </a:rPr>
              <a:t>RPC </a:t>
            </a:r>
            <a:r>
              <a:rPr lang="zh-CN" altLang="en-US" sz="3024" dirty="0">
                <a:latin typeface="+mn-ea"/>
                <a:hlinkClick r:id="rId25"/>
              </a:rPr>
              <a:t>实战与核心原理</a:t>
            </a:r>
            <a:endParaRPr lang="en-US" altLang="zh-CN" sz="3024" dirty="0">
              <a:latin typeface="+mn-ea"/>
            </a:endParaRPr>
          </a:p>
          <a:p>
            <a:pPr marL="539997" indent="-539997">
              <a:buFont typeface="Wingdings" panose="05000000000000000000" pitchFamily="2" charset="2"/>
              <a:buChar char="l"/>
            </a:pPr>
            <a:r>
              <a:rPr lang="zh-CN" altLang="en-US" sz="3024" dirty="0">
                <a:latin typeface="+mn-ea"/>
                <a:hlinkClick r:id="rId26"/>
              </a:rPr>
              <a:t>微服务架构核心 </a:t>
            </a:r>
            <a:r>
              <a:rPr lang="en-US" altLang="zh-CN" sz="3024" dirty="0">
                <a:latin typeface="+mn-ea"/>
                <a:hlinkClick r:id="rId26"/>
              </a:rPr>
              <a:t>20 </a:t>
            </a:r>
            <a:r>
              <a:rPr lang="zh-CN" altLang="en-US" sz="3024" dirty="0">
                <a:latin typeface="+mn-ea"/>
                <a:hlinkClick r:id="rId26"/>
              </a:rPr>
              <a:t>讲</a:t>
            </a:r>
            <a:endParaRPr lang="en-US" altLang="zh-CN" sz="3024" dirty="0">
              <a:latin typeface="+mn-ea"/>
            </a:endParaRPr>
          </a:p>
        </p:txBody>
      </p:sp>
      <p:sp>
        <p:nvSpPr>
          <p:cNvPr id="9" name="文本框 3">
            <a:extLst>
              <a:ext uri="{FF2B5EF4-FFF2-40B4-BE49-F238E27FC236}">
                <a16:creationId xmlns:a16="http://schemas.microsoft.com/office/drawing/2014/main" id="{0C488D2A-68AB-4606-A3FF-9E58A7FC335B}"/>
              </a:ext>
            </a:extLst>
          </p:cNvPr>
          <p:cNvSpPr txBox="1">
            <a:spLocks noChangeArrowheads="1"/>
          </p:cNvSpPr>
          <p:nvPr/>
        </p:nvSpPr>
        <p:spPr bwMode="auto">
          <a:xfrm>
            <a:off x="13532" y="-3483"/>
            <a:ext cx="6247000" cy="1593706"/>
          </a:xfrm>
          <a:prstGeom prst="rect">
            <a:avLst/>
          </a:prstGeom>
          <a:noFill/>
          <a:ln w="9525">
            <a:noFill/>
            <a:miter lim="800000"/>
            <a:headEnd/>
            <a:tailEnd/>
          </a:ln>
        </p:spPr>
        <p:txBody>
          <a:bodyPr wrap="square">
            <a:spAutoFit/>
          </a:bodyPr>
          <a:lstStyle/>
          <a:p>
            <a:pPr algn="ctr">
              <a:lnSpc>
                <a:spcPct val="130000"/>
              </a:lnSpc>
            </a:pPr>
            <a:r>
              <a:rPr lang="zh-CN" altLang="en-US" sz="8315"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rPr>
              <a:t>学习资料</a:t>
            </a:r>
            <a:endParaRPr lang="en-US" altLang="zh-CN" sz="5291"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j-ea"/>
              <a:cs typeface="+mn-ea"/>
              <a:sym typeface="+mn-lt"/>
            </a:endParaRPr>
          </a:p>
        </p:txBody>
      </p:sp>
    </p:spTree>
    <p:extLst>
      <p:ext uri="{BB962C8B-B14F-4D97-AF65-F5344CB8AC3E}">
        <p14:creationId xmlns:p14="http://schemas.microsoft.com/office/powerpoint/2010/main" val="1106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250"/>
                                        <p:tgtEl>
                                          <p:spTgt spid="26"/>
                                        </p:tgtEl>
                                      </p:cBhvr>
                                    </p:animEffect>
                                  </p:childTnLst>
                                </p:cTn>
                              </p:par>
                              <p:par>
                                <p:cTn id="8" presetID="6" presetClass="emph" presetSubtype="0" decel="30000" fill="hold" grpId="2" nodeType="withEffect">
                                  <p:stCondLst>
                                    <p:cond delay="250"/>
                                  </p:stCondLst>
                                  <p:childTnLst>
                                    <p:animScale>
                                      <p:cBhvr>
                                        <p:cTn id="9" dur="1250" fill="hold"/>
                                        <p:tgtEl>
                                          <p:spTgt spid="26"/>
                                        </p:tgtEl>
                                      </p:cBhvr>
                                      <p:by x="150000" y="150000"/>
                                      <p:from x="146726" y="119179"/>
                                      <p:to x="100000" y="100000"/>
                                    </p:animScale>
                                  </p:childTnLst>
                                </p:cTn>
                              </p:par>
                            </p:childTnLst>
                          </p:cTn>
                        </p:par>
                        <p:par>
                          <p:cTn id="10" fill="hold">
                            <p:stCondLst>
                              <p:cond delay="1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9"/>
                                        </p:tgtEl>
                                        <p:attrNameLst>
                                          <p:attrName>ppt_y</p:attrName>
                                        </p:attrNameLst>
                                      </p:cBhvr>
                                      <p:tavLst>
                                        <p:tav tm="0">
                                          <p:val>
                                            <p:strVal val="#ppt_y"/>
                                          </p:val>
                                        </p:tav>
                                        <p:tav tm="100000">
                                          <p:val>
                                            <p:strVal val="#ppt_y"/>
                                          </p:val>
                                        </p:tav>
                                      </p:tavLst>
                                    </p:anim>
                                    <p:anim calcmode="lin" valueType="num">
                                      <p:cBhvr>
                                        <p:cTn id="1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2" animBg="1"/>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44D9AB-8F0C-46C2-8E8C-253912D72B14}"/>
              </a:ext>
            </a:extLst>
          </p:cNvPr>
          <p:cNvSpPr txBox="1"/>
          <p:nvPr/>
        </p:nvSpPr>
        <p:spPr>
          <a:xfrm>
            <a:off x="7130369"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3" name="文本框 2">
            <a:extLst>
              <a:ext uri="{FF2B5EF4-FFF2-40B4-BE49-F238E27FC236}">
                <a16:creationId xmlns:a16="http://schemas.microsoft.com/office/drawing/2014/main" id="{B8A23D7C-6294-48A8-9073-1126B926B7BB}"/>
              </a:ext>
            </a:extLst>
          </p:cNvPr>
          <p:cNvSpPr txBox="1"/>
          <p:nvPr/>
        </p:nvSpPr>
        <p:spPr>
          <a:xfrm>
            <a:off x="72563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4" name="文本框 3">
            <a:extLst>
              <a:ext uri="{FF2B5EF4-FFF2-40B4-BE49-F238E27FC236}">
                <a16:creationId xmlns:a16="http://schemas.microsoft.com/office/drawing/2014/main" id="{DA553692-393C-4C26-A6B3-9A54F7F6CB1A}"/>
              </a:ext>
            </a:extLst>
          </p:cNvPr>
          <p:cNvSpPr txBox="1"/>
          <p:nvPr/>
        </p:nvSpPr>
        <p:spPr>
          <a:xfrm>
            <a:off x="7404860" y="6043970"/>
            <a:ext cx="336951" cy="790216"/>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4535" dirty="0">
                <a:cs typeface="+mn-ea"/>
                <a:sym typeface="+mn-lt"/>
              </a:rPr>
              <a:t>.</a:t>
            </a:r>
            <a:endParaRPr lang="zh-CN" altLang="en-US" sz="4535" dirty="0">
              <a:cs typeface="+mn-ea"/>
              <a:sym typeface="+mn-lt"/>
            </a:endParaRPr>
          </a:p>
        </p:txBody>
      </p:sp>
      <p:sp>
        <p:nvSpPr>
          <p:cNvPr id="5" name="椭圆 4">
            <a:extLst>
              <a:ext uri="{FF2B5EF4-FFF2-40B4-BE49-F238E27FC236}">
                <a16:creationId xmlns:a16="http://schemas.microsoft.com/office/drawing/2014/main" id="{6BE1158F-94EA-4943-8D46-8BF9354F0335}"/>
              </a:ext>
            </a:extLst>
          </p:cNvPr>
          <p:cNvSpPr/>
          <p:nvPr/>
        </p:nvSpPr>
        <p:spPr>
          <a:xfrm>
            <a:off x="-289433" y="413645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6" name="椭圆 5">
            <a:extLst>
              <a:ext uri="{FF2B5EF4-FFF2-40B4-BE49-F238E27FC236}">
                <a16:creationId xmlns:a16="http://schemas.microsoft.com/office/drawing/2014/main" id="{EAAA7044-9076-4457-8B85-3D800B81A499}"/>
              </a:ext>
            </a:extLst>
          </p:cNvPr>
          <p:cNvSpPr/>
          <p:nvPr/>
        </p:nvSpPr>
        <p:spPr>
          <a:xfrm>
            <a:off x="-537106" y="475276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7" name="椭圆 6">
            <a:extLst>
              <a:ext uri="{FF2B5EF4-FFF2-40B4-BE49-F238E27FC236}">
                <a16:creationId xmlns:a16="http://schemas.microsoft.com/office/drawing/2014/main" id="{CB75486A-EBC8-45DA-8A84-1F24C9926EF2}"/>
              </a:ext>
            </a:extLst>
          </p:cNvPr>
          <p:cNvSpPr/>
          <p:nvPr/>
        </p:nvSpPr>
        <p:spPr>
          <a:xfrm>
            <a:off x="-369111" y="501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8" name="椭圆 7">
            <a:extLst>
              <a:ext uri="{FF2B5EF4-FFF2-40B4-BE49-F238E27FC236}">
                <a16:creationId xmlns:a16="http://schemas.microsoft.com/office/drawing/2014/main" id="{6C89B4FB-8D7A-42B2-8D99-03220A6D52AC}"/>
              </a:ext>
            </a:extLst>
          </p:cNvPr>
          <p:cNvSpPr/>
          <p:nvPr/>
        </p:nvSpPr>
        <p:spPr>
          <a:xfrm>
            <a:off x="-397447" y="344346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9" name="椭圆 8">
            <a:extLst>
              <a:ext uri="{FF2B5EF4-FFF2-40B4-BE49-F238E27FC236}">
                <a16:creationId xmlns:a16="http://schemas.microsoft.com/office/drawing/2014/main" id="{731B0A80-6ADF-4C17-B1EE-82B00A1D3681}"/>
              </a:ext>
            </a:extLst>
          </p:cNvPr>
          <p:cNvSpPr/>
          <p:nvPr/>
        </p:nvSpPr>
        <p:spPr>
          <a:xfrm>
            <a:off x="-793436" y="3929451"/>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0" name="椭圆 9">
            <a:extLst>
              <a:ext uri="{FF2B5EF4-FFF2-40B4-BE49-F238E27FC236}">
                <a16:creationId xmlns:a16="http://schemas.microsoft.com/office/drawing/2014/main" id="{A72561E1-C612-4E75-9277-E8602A17750F}"/>
              </a:ext>
            </a:extLst>
          </p:cNvPr>
          <p:cNvSpPr/>
          <p:nvPr/>
        </p:nvSpPr>
        <p:spPr>
          <a:xfrm>
            <a:off x="-531106" y="56227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1" name="椭圆 10">
            <a:extLst>
              <a:ext uri="{FF2B5EF4-FFF2-40B4-BE49-F238E27FC236}">
                <a16:creationId xmlns:a16="http://schemas.microsoft.com/office/drawing/2014/main" id="{00596609-E74A-4550-B2EC-452745A115BA}"/>
              </a:ext>
            </a:extLst>
          </p:cNvPr>
          <p:cNvSpPr/>
          <p:nvPr/>
        </p:nvSpPr>
        <p:spPr>
          <a:xfrm>
            <a:off x="-771100" y="504075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2" name="椭圆 11">
            <a:extLst>
              <a:ext uri="{FF2B5EF4-FFF2-40B4-BE49-F238E27FC236}">
                <a16:creationId xmlns:a16="http://schemas.microsoft.com/office/drawing/2014/main" id="{EF2E986C-8318-4FD7-970D-D4F9C84AB6A1}"/>
              </a:ext>
            </a:extLst>
          </p:cNvPr>
          <p:cNvSpPr/>
          <p:nvPr/>
        </p:nvSpPr>
        <p:spPr>
          <a:xfrm>
            <a:off x="-639103" y="5412744"/>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3" name="椭圆 12">
            <a:extLst>
              <a:ext uri="{FF2B5EF4-FFF2-40B4-BE49-F238E27FC236}">
                <a16:creationId xmlns:a16="http://schemas.microsoft.com/office/drawing/2014/main" id="{F25C5E52-5DEB-461E-B0E7-6A02692F308B}"/>
              </a:ext>
            </a:extLst>
          </p:cNvPr>
          <p:cNvSpPr/>
          <p:nvPr/>
        </p:nvSpPr>
        <p:spPr>
          <a:xfrm>
            <a:off x="-289432" y="4136458"/>
            <a:ext cx="136059" cy="136059"/>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4" name="椭圆 13">
            <a:extLst>
              <a:ext uri="{FF2B5EF4-FFF2-40B4-BE49-F238E27FC236}">
                <a16:creationId xmlns:a16="http://schemas.microsoft.com/office/drawing/2014/main" id="{9A36AC6E-A5DE-4BA9-9004-B239CC85C1F6}"/>
              </a:ext>
            </a:extLst>
          </p:cNvPr>
          <p:cNvSpPr/>
          <p:nvPr/>
        </p:nvSpPr>
        <p:spPr>
          <a:xfrm>
            <a:off x="-843097" y="5921659"/>
            <a:ext cx="136059" cy="136059"/>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5" name="椭圆 14">
            <a:extLst>
              <a:ext uri="{FF2B5EF4-FFF2-40B4-BE49-F238E27FC236}">
                <a16:creationId xmlns:a16="http://schemas.microsoft.com/office/drawing/2014/main" id="{5C5D2D7A-F391-4DB1-B16D-C168450A34B3}"/>
              </a:ext>
            </a:extLst>
          </p:cNvPr>
          <p:cNvSpPr/>
          <p:nvPr/>
        </p:nvSpPr>
        <p:spPr>
          <a:xfrm>
            <a:off x="-567105" y="3426796"/>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6" name="椭圆 15">
            <a:extLst>
              <a:ext uri="{FF2B5EF4-FFF2-40B4-BE49-F238E27FC236}">
                <a16:creationId xmlns:a16="http://schemas.microsoft.com/office/drawing/2014/main" id="{3B7165B1-61EC-472F-B9F1-94F7B5EDEEFE}"/>
              </a:ext>
            </a:extLst>
          </p:cNvPr>
          <p:cNvSpPr/>
          <p:nvPr/>
        </p:nvSpPr>
        <p:spPr>
          <a:xfrm>
            <a:off x="-532444" y="3554190"/>
            <a:ext cx="272119" cy="27211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7" name="椭圆 16">
            <a:extLst>
              <a:ext uri="{FF2B5EF4-FFF2-40B4-BE49-F238E27FC236}">
                <a16:creationId xmlns:a16="http://schemas.microsoft.com/office/drawing/2014/main" id="{5F35D353-98E3-4DA0-AA47-8FF781CE58FB}"/>
              </a:ext>
            </a:extLst>
          </p:cNvPr>
          <p:cNvSpPr/>
          <p:nvPr/>
        </p:nvSpPr>
        <p:spPr>
          <a:xfrm>
            <a:off x="-1003430" y="5015422"/>
            <a:ext cx="238104" cy="238104"/>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8" name="椭圆 17">
            <a:extLst>
              <a:ext uri="{FF2B5EF4-FFF2-40B4-BE49-F238E27FC236}">
                <a16:creationId xmlns:a16="http://schemas.microsoft.com/office/drawing/2014/main" id="{2EC20628-6C61-44F9-B7A9-488F9AD9F198}"/>
              </a:ext>
            </a:extLst>
          </p:cNvPr>
          <p:cNvSpPr/>
          <p:nvPr/>
        </p:nvSpPr>
        <p:spPr>
          <a:xfrm>
            <a:off x="-436609" y="602772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19" name="椭圆 18">
            <a:extLst>
              <a:ext uri="{FF2B5EF4-FFF2-40B4-BE49-F238E27FC236}">
                <a16:creationId xmlns:a16="http://schemas.microsoft.com/office/drawing/2014/main" id="{3E20576B-705A-4622-A9E6-44B825F42AA5}"/>
              </a:ext>
            </a:extLst>
          </p:cNvPr>
          <p:cNvSpPr/>
          <p:nvPr/>
        </p:nvSpPr>
        <p:spPr>
          <a:xfrm>
            <a:off x="-330113" y="4739261"/>
            <a:ext cx="81636" cy="81636"/>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0" name="椭圆 19">
            <a:extLst>
              <a:ext uri="{FF2B5EF4-FFF2-40B4-BE49-F238E27FC236}">
                <a16:creationId xmlns:a16="http://schemas.microsoft.com/office/drawing/2014/main" id="{1A5D4BC6-5218-4149-A520-BAD6A3B78FC3}"/>
              </a:ext>
            </a:extLst>
          </p:cNvPr>
          <p:cNvSpPr/>
          <p:nvPr/>
        </p:nvSpPr>
        <p:spPr>
          <a:xfrm>
            <a:off x="-540105" y="5669238"/>
            <a:ext cx="81636" cy="81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1" name="椭圆 20">
            <a:extLst>
              <a:ext uri="{FF2B5EF4-FFF2-40B4-BE49-F238E27FC236}">
                <a16:creationId xmlns:a16="http://schemas.microsoft.com/office/drawing/2014/main" id="{C9D30914-FD85-43C4-A92F-D1A7ABB8ED70}"/>
              </a:ext>
            </a:extLst>
          </p:cNvPr>
          <p:cNvSpPr/>
          <p:nvPr/>
        </p:nvSpPr>
        <p:spPr>
          <a:xfrm>
            <a:off x="19041368" y="4365831"/>
            <a:ext cx="136059" cy="136059"/>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2" name="椭圆 21">
            <a:extLst>
              <a:ext uri="{FF2B5EF4-FFF2-40B4-BE49-F238E27FC236}">
                <a16:creationId xmlns:a16="http://schemas.microsoft.com/office/drawing/2014/main" id="{42ECEA92-A4D3-4B13-8ED3-6EFC44C14E36}"/>
              </a:ext>
            </a:extLst>
          </p:cNvPr>
          <p:cNvSpPr/>
          <p:nvPr/>
        </p:nvSpPr>
        <p:spPr>
          <a:xfrm>
            <a:off x="19022800" y="3330381"/>
            <a:ext cx="95242" cy="95242"/>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3" name="椭圆 22">
            <a:extLst>
              <a:ext uri="{FF2B5EF4-FFF2-40B4-BE49-F238E27FC236}">
                <a16:creationId xmlns:a16="http://schemas.microsoft.com/office/drawing/2014/main" id="{99CD65BD-CCFC-4849-86CE-E9D162CBB323}"/>
              </a:ext>
            </a:extLst>
          </p:cNvPr>
          <p:cNvSpPr/>
          <p:nvPr/>
        </p:nvSpPr>
        <p:spPr>
          <a:xfrm>
            <a:off x="19207079" y="4531820"/>
            <a:ext cx="204089" cy="204089"/>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4" name="椭圆 23">
            <a:extLst>
              <a:ext uri="{FF2B5EF4-FFF2-40B4-BE49-F238E27FC236}">
                <a16:creationId xmlns:a16="http://schemas.microsoft.com/office/drawing/2014/main" id="{2078AB91-6743-4A1A-8CCD-0A7CDE035825}"/>
              </a:ext>
            </a:extLst>
          </p:cNvPr>
          <p:cNvSpPr/>
          <p:nvPr/>
        </p:nvSpPr>
        <p:spPr>
          <a:xfrm>
            <a:off x="1446835" y="3919468"/>
            <a:ext cx="340148" cy="340148"/>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5" name="椭圆 24">
            <a:extLst>
              <a:ext uri="{FF2B5EF4-FFF2-40B4-BE49-F238E27FC236}">
                <a16:creationId xmlns:a16="http://schemas.microsoft.com/office/drawing/2014/main" id="{FDECB641-1757-4598-B227-5FED030F704B}"/>
              </a:ext>
            </a:extLst>
          </p:cNvPr>
          <p:cNvSpPr/>
          <p:nvPr/>
        </p:nvSpPr>
        <p:spPr>
          <a:xfrm>
            <a:off x="18872068" y="4091016"/>
            <a:ext cx="272119" cy="27211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6" name="椭圆 25">
            <a:extLst>
              <a:ext uri="{FF2B5EF4-FFF2-40B4-BE49-F238E27FC236}">
                <a16:creationId xmlns:a16="http://schemas.microsoft.com/office/drawing/2014/main" id="{9FD2F61F-327E-4BFA-A9EF-63ADA5049E47}"/>
              </a:ext>
            </a:extLst>
          </p:cNvPr>
          <p:cNvSpPr/>
          <p:nvPr/>
        </p:nvSpPr>
        <p:spPr>
          <a:xfrm>
            <a:off x="19171815" y="5695545"/>
            <a:ext cx="204089" cy="204089"/>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7" name="椭圆 26">
            <a:extLst>
              <a:ext uri="{FF2B5EF4-FFF2-40B4-BE49-F238E27FC236}">
                <a16:creationId xmlns:a16="http://schemas.microsoft.com/office/drawing/2014/main" id="{D1CB6111-8D54-4E37-A6C2-4D3685FC626B}"/>
              </a:ext>
            </a:extLst>
          </p:cNvPr>
          <p:cNvSpPr/>
          <p:nvPr/>
        </p:nvSpPr>
        <p:spPr>
          <a:xfrm>
            <a:off x="19013126" y="7793774"/>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8" name="椭圆 27">
            <a:extLst>
              <a:ext uri="{FF2B5EF4-FFF2-40B4-BE49-F238E27FC236}">
                <a16:creationId xmlns:a16="http://schemas.microsoft.com/office/drawing/2014/main" id="{75A75089-A340-4624-8927-027B6B24BA27}"/>
              </a:ext>
            </a:extLst>
          </p:cNvPr>
          <p:cNvSpPr/>
          <p:nvPr/>
        </p:nvSpPr>
        <p:spPr>
          <a:xfrm>
            <a:off x="21446369" y="8569590"/>
            <a:ext cx="136059" cy="136059"/>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29" name="椭圆 28">
            <a:extLst>
              <a:ext uri="{FF2B5EF4-FFF2-40B4-BE49-F238E27FC236}">
                <a16:creationId xmlns:a16="http://schemas.microsoft.com/office/drawing/2014/main" id="{0CD27EE8-D69E-43C9-A2D9-27E937E75776}"/>
              </a:ext>
            </a:extLst>
          </p:cNvPr>
          <p:cNvSpPr/>
          <p:nvPr/>
        </p:nvSpPr>
        <p:spPr>
          <a:xfrm>
            <a:off x="5366531" y="2393083"/>
            <a:ext cx="306134" cy="306134"/>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0" name="椭圆 29">
            <a:extLst>
              <a:ext uri="{FF2B5EF4-FFF2-40B4-BE49-F238E27FC236}">
                <a16:creationId xmlns:a16="http://schemas.microsoft.com/office/drawing/2014/main" id="{25162DA2-1B8A-431D-9FBC-FAFD93BD283F}"/>
              </a:ext>
            </a:extLst>
          </p:cNvPr>
          <p:cNvSpPr/>
          <p:nvPr/>
        </p:nvSpPr>
        <p:spPr>
          <a:xfrm>
            <a:off x="5412835" y="2026285"/>
            <a:ext cx="340148" cy="340148"/>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1" name="椭圆 30">
            <a:extLst>
              <a:ext uri="{FF2B5EF4-FFF2-40B4-BE49-F238E27FC236}">
                <a16:creationId xmlns:a16="http://schemas.microsoft.com/office/drawing/2014/main" id="{902E7A1A-121D-425E-80BC-30EA466A3CB7}"/>
              </a:ext>
            </a:extLst>
          </p:cNvPr>
          <p:cNvSpPr/>
          <p:nvPr/>
        </p:nvSpPr>
        <p:spPr>
          <a:xfrm>
            <a:off x="4950356" y="1758423"/>
            <a:ext cx="272119" cy="272119"/>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2" name="椭圆 31">
            <a:extLst>
              <a:ext uri="{FF2B5EF4-FFF2-40B4-BE49-F238E27FC236}">
                <a16:creationId xmlns:a16="http://schemas.microsoft.com/office/drawing/2014/main" id="{60184CB0-F79A-4BBC-8F8B-378138C458A3}"/>
              </a:ext>
            </a:extLst>
          </p:cNvPr>
          <p:cNvSpPr/>
          <p:nvPr/>
        </p:nvSpPr>
        <p:spPr>
          <a:xfrm>
            <a:off x="1204621" y="7190462"/>
            <a:ext cx="238104" cy="238104"/>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3" name="椭圆 32">
            <a:extLst>
              <a:ext uri="{FF2B5EF4-FFF2-40B4-BE49-F238E27FC236}">
                <a16:creationId xmlns:a16="http://schemas.microsoft.com/office/drawing/2014/main" id="{EA9A17F3-7C82-4DD8-9881-3B33D212ABCF}"/>
              </a:ext>
            </a:extLst>
          </p:cNvPr>
          <p:cNvSpPr/>
          <p:nvPr/>
        </p:nvSpPr>
        <p:spPr>
          <a:xfrm>
            <a:off x="8872838" y="5956800"/>
            <a:ext cx="408178" cy="408178"/>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4" name="椭圆 33">
            <a:extLst>
              <a:ext uri="{FF2B5EF4-FFF2-40B4-BE49-F238E27FC236}">
                <a16:creationId xmlns:a16="http://schemas.microsoft.com/office/drawing/2014/main" id="{D310FB96-DA1C-4B4B-9ABA-73C7006C2859}"/>
              </a:ext>
            </a:extLst>
          </p:cNvPr>
          <p:cNvSpPr/>
          <p:nvPr/>
        </p:nvSpPr>
        <p:spPr>
          <a:xfrm>
            <a:off x="2009234" y="1216187"/>
            <a:ext cx="272119" cy="272119"/>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5" name="椭圆 34">
            <a:extLst>
              <a:ext uri="{FF2B5EF4-FFF2-40B4-BE49-F238E27FC236}">
                <a16:creationId xmlns:a16="http://schemas.microsoft.com/office/drawing/2014/main" id="{5CFE5C1A-1726-41FD-939D-9A9EFC69ECF0}"/>
              </a:ext>
            </a:extLst>
          </p:cNvPr>
          <p:cNvSpPr/>
          <p:nvPr/>
        </p:nvSpPr>
        <p:spPr>
          <a:xfrm>
            <a:off x="4282418" y="948570"/>
            <a:ext cx="204089" cy="204089"/>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6" name="椭圆 35">
            <a:extLst>
              <a:ext uri="{FF2B5EF4-FFF2-40B4-BE49-F238E27FC236}">
                <a16:creationId xmlns:a16="http://schemas.microsoft.com/office/drawing/2014/main" id="{F030DBDF-8C8C-4CA8-89D4-D881E217DABB}"/>
              </a:ext>
            </a:extLst>
          </p:cNvPr>
          <p:cNvSpPr/>
          <p:nvPr/>
        </p:nvSpPr>
        <p:spPr>
          <a:xfrm>
            <a:off x="6498194" y="8095580"/>
            <a:ext cx="204089" cy="204089"/>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7" name="椭圆 36">
            <a:extLst>
              <a:ext uri="{FF2B5EF4-FFF2-40B4-BE49-F238E27FC236}">
                <a16:creationId xmlns:a16="http://schemas.microsoft.com/office/drawing/2014/main" id="{5211E9A4-4611-474E-AAE7-32163ABF7011}"/>
              </a:ext>
            </a:extLst>
          </p:cNvPr>
          <p:cNvSpPr/>
          <p:nvPr/>
        </p:nvSpPr>
        <p:spPr>
          <a:xfrm>
            <a:off x="19331191" y="3863167"/>
            <a:ext cx="81636" cy="81636"/>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8" name="椭圆 37">
            <a:extLst>
              <a:ext uri="{FF2B5EF4-FFF2-40B4-BE49-F238E27FC236}">
                <a16:creationId xmlns:a16="http://schemas.microsoft.com/office/drawing/2014/main" id="{B91E99D0-19EC-4F64-9ABC-4AAFFDF4AA3B}"/>
              </a:ext>
            </a:extLst>
          </p:cNvPr>
          <p:cNvSpPr/>
          <p:nvPr/>
        </p:nvSpPr>
        <p:spPr>
          <a:xfrm>
            <a:off x="4176745" y="5666769"/>
            <a:ext cx="1379963" cy="137996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39" name="椭圆 38">
            <a:extLst>
              <a:ext uri="{FF2B5EF4-FFF2-40B4-BE49-F238E27FC236}">
                <a16:creationId xmlns:a16="http://schemas.microsoft.com/office/drawing/2014/main" id="{B9C42576-27C3-43C5-BB3C-2E93F5E9CB37}"/>
              </a:ext>
            </a:extLst>
          </p:cNvPr>
          <p:cNvSpPr/>
          <p:nvPr/>
        </p:nvSpPr>
        <p:spPr>
          <a:xfrm>
            <a:off x="417784" y="9168104"/>
            <a:ext cx="3791899" cy="3791899"/>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0" name="椭圆 39">
            <a:extLst>
              <a:ext uri="{FF2B5EF4-FFF2-40B4-BE49-F238E27FC236}">
                <a16:creationId xmlns:a16="http://schemas.microsoft.com/office/drawing/2014/main" id="{96A20B27-73F4-4899-B45B-67FBD2933A3C}"/>
              </a:ext>
            </a:extLst>
          </p:cNvPr>
          <p:cNvSpPr/>
          <p:nvPr/>
        </p:nvSpPr>
        <p:spPr>
          <a:xfrm>
            <a:off x="17165544" y="423764"/>
            <a:ext cx="1775953" cy="1775953"/>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1" name="椭圆 40">
            <a:extLst>
              <a:ext uri="{FF2B5EF4-FFF2-40B4-BE49-F238E27FC236}">
                <a16:creationId xmlns:a16="http://schemas.microsoft.com/office/drawing/2014/main" id="{738C1BCF-93F6-467C-A8D0-12DB8B74475B}"/>
              </a:ext>
            </a:extLst>
          </p:cNvPr>
          <p:cNvSpPr/>
          <p:nvPr/>
        </p:nvSpPr>
        <p:spPr>
          <a:xfrm>
            <a:off x="19214430" y="8000706"/>
            <a:ext cx="1775953" cy="1775953"/>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2" name="椭圆 41">
            <a:extLst>
              <a:ext uri="{FF2B5EF4-FFF2-40B4-BE49-F238E27FC236}">
                <a16:creationId xmlns:a16="http://schemas.microsoft.com/office/drawing/2014/main" id="{D20F784D-AEFC-4B39-8A37-C97F8CA5B9F1}"/>
              </a:ext>
            </a:extLst>
          </p:cNvPr>
          <p:cNvSpPr/>
          <p:nvPr/>
        </p:nvSpPr>
        <p:spPr>
          <a:xfrm>
            <a:off x="2243011" y="3858464"/>
            <a:ext cx="2092744" cy="2092744"/>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425">
              <a:cs typeface="+mn-ea"/>
              <a:sym typeface="+mn-lt"/>
            </a:endParaRPr>
          </a:p>
        </p:txBody>
      </p:sp>
      <p:sp>
        <p:nvSpPr>
          <p:cNvPr id="43" name="文本框 42" descr="e7d195523061f1c011414db08df74492ac20befa3fb15586EED641F7DA837B3633596E05B8AE62E50B5E5456BD3C648DCE2D234CC482E88EB223CB95B207F69907A09C8021443F850886F0462B4D95DAE7E52E05A390C4CE625F38A433E56E1506C378848893C4809CC188E12B64E27FF9994B107CB3C3C2C94CAA84DC1D73C7FCCF51DAA75E7A6B">
            <a:extLst>
              <a:ext uri="{FF2B5EF4-FFF2-40B4-BE49-F238E27FC236}">
                <a16:creationId xmlns:a16="http://schemas.microsoft.com/office/drawing/2014/main" id="{E10D487B-5B88-44B9-BE22-40D24BF91D43}"/>
              </a:ext>
            </a:extLst>
          </p:cNvPr>
          <p:cNvSpPr txBox="1"/>
          <p:nvPr/>
        </p:nvSpPr>
        <p:spPr>
          <a:xfrm>
            <a:off x="6589506" y="4984305"/>
            <a:ext cx="9860392" cy="2011641"/>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2472" dirty="0">
                <a:cs typeface="+mn-ea"/>
                <a:sym typeface="+mn-lt"/>
              </a:rPr>
              <a:t>感谢您的聆听</a:t>
            </a:r>
          </a:p>
        </p:txBody>
      </p:sp>
      <p:sp>
        <p:nvSpPr>
          <p:cNvPr id="44" name="矩形 43">
            <a:extLst>
              <a:ext uri="{FF2B5EF4-FFF2-40B4-BE49-F238E27FC236}">
                <a16:creationId xmlns:a16="http://schemas.microsoft.com/office/drawing/2014/main" id="{56A62D3B-5CA8-42DE-8BB4-11E7ADB36984}"/>
              </a:ext>
            </a:extLst>
          </p:cNvPr>
          <p:cNvSpPr/>
          <p:nvPr/>
        </p:nvSpPr>
        <p:spPr>
          <a:xfrm>
            <a:off x="7429391" y="9772438"/>
            <a:ext cx="7784502" cy="673902"/>
          </a:xfrm>
          <a:prstGeom prst="rect">
            <a:avLst/>
          </a:prstGeom>
        </p:spPr>
        <p:txBody>
          <a:bodyPr wrap="none">
            <a:spAutoFit/>
          </a:bodyPr>
          <a:lstStyle/>
          <a:p>
            <a:pPr algn="ctr"/>
            <a:r>
              <a:rPr lang="zh-CN" altLang="en-US" sz="3779" dirty="0">
                <a:cs typeface="+mn-ea"/>
                <a:sym typeface="+mn-lt"/>
              </a:rPr>
              <a:t>汇报人：张鹏</a:t>
            </a:r>
            <a:r>
              <a:rPr lang="en-US" altLang="zh-CN" sz="3779" dirty="0">
                <a:cs typeface="+mn-ea"/>
                <a:sym typeface="+mn-lt"/>
              </a:rPr>
              <a:t>      </a:t>
            </a:r>
            <a:r>
              <a:rPr lang="zh-CN" altLang="en-US" sz="3779" dirty="0">
                <a:cs typeface="+mn-ea"/>
                <a:sym typeface="+mn-lt"/>
              </a:rPr>
              <a:t>时间：</a:t>
            </a:r>
            <a:r>
              <a:rPr lang="en-US" altLang="zh-CN" sz="3779" dirty="0">
                <a:cs typeface="+mn-ea"/>
                <a:sym typeface="+mn-lt"/>
              </a:rPr>
              <a:t>2021</a:t>
            </a:r>
            <a:r>
              <a:rPr lang="zh-CN" altLang="en-US" sz="3779" dirty="0">
                <a:cs typeface="+mn-ea"/>
                <a:sym typeface="+mn-lt"/>
              </a:rPr>
              <a:t>年</a:t>
            </a:r>
            <a:r>
              <a:rPr lang="en-US" altLang="zh-CN" sz="3779" dirty="0">
                <a:cs typeface="+mn-ea"/>
                <a:sym typeface="+mn-lt"/>
              </a:rPr>
              <a:t>6</a:t>
            </a:r>
            <a:r>
              <a:rPr lang="zh-CN" altLang="en-US" sz="3779" dirty="0">
                <a:cs typeface="+mn-ea"/>
                <a:sym typeface="+mn-lt"/>
              </a:rPr>
              <a:t>月</a:t>
            </a:r>
          </a:p>
        </p:txBody>
      </p:sp>
    </p:spTree>
    <p:extLst>
      <p:ext uri="{BB962C8B-B14F-4D97-AF65-F5344CB8AC3E}">
        <p14:creationId xmlns:p14="http://schemas.microsoft.com/office/powerpoint/2010/main" val="5159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4"/>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5"/>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6"/>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7"/>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8"/>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9"/>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0"/>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1"/>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2"/>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2"/>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3"/>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3"/>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4"/>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5"/>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6"/>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7"/>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8"/>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19"/>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0"/>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375"/>
                                        <p:tgtEl>
                                          <p:spTgt spid="22"/>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22"/>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375"/>
                                        <p:tgtEl>
                                          <p:spTgt spid="24"/>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24"/>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75"/>
                                        <p:tgtEl>
                                          <p:spTgt spid="23"/>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23"/>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23"/>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23"/>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375"/>
                                        <p:tgtEl>
                                          <p:spTgt spid="21"/>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1"/>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375"/>
                                        <p:tgtEl>
                                          <p:spTgt spid="37"/>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37"/>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37"/>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37"/>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375"/>
                                        <p:tgtEl>
                                          <p:spTgt spid="2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2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25"/>
                                        </p:tgtEl>
                                      </p:cBhvr>
                                      <p:by x="300000" y="300000"/>
                                    </p:animScale>
                                  </p:childTnLst>
                                </p:cTn>
                              </p:par>
                              <p:par>
                                <p:cTn id="92" presetID="6" presetClass="emph" presetSubtype="0" fill="hold" grpId="3" nodeType="withEffect">
                                  <p:stCondLst>
                                    <p:cond delay="3265"/>
                                  </p:stCondLst>
                                  <p:childTnLst>
                                    <p:animScale>
                                      <p:cBhvr>
                                        <p:cTn id="93" dur="1313" fill="hold"/>
                                        <p:tgtEl>
                                          <p:spTgt spid="2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375"/>
                                        <p:tgtEl>
                                          <p:spTgt spid="42"/>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42"/>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375"/>
                                        <p:tgtEl>
                                          <p:spTgt spid="38"/>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38"/>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375"/>
                                        <p:tgtEl>
                                          <p:spTgt spid="40"/>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40"/>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40"/>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40"/>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375"/>
                                        <p:tgtEl>
                                          <p:spTgt spid="2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2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2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2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375"/>
                                        <p:tgtEl>
                                          <p:spTgt spid="2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2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2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2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375"/>
                                        <p:tgtEl>
                                          <p:spTgt spid="29"/>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29"/>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375"/>
                                        <p:tgtEl>
                                          <p:spTgt spid="3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3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31"/>
                                        </p:tgtEl>
                                        <p:attrNameLst>
                                          <p:attrName>style.visibility</p:attrName>
                                        </p:attrNameLst>
                                      </p:cBhvr>
                                      <p:to>
                                        <p:strVal val="visible"/>
                                      </p:to>
                                    </p:set>
                                    <p:animEffect transition="in" filter="fade">
                                      <p:cBhvr>
                                        <p:cTn id="143" dur="375"/>
                                        <p:tgtEl>
                                          <p:spTgt spid="31"/>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31"/>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31"/>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31"/>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375"/>
                                        <p:tgtEl>
                                          <p:spTgt spid="33"/>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33"/>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375"/>
                                        <p:tgtEl>
                                          <p:spTgt spid="2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2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2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2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375"/>
                                        <p:tgtEl>
                                          <p:spTgt spid="3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3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36"/>
                                        </p:tgtEl>
                                        <p:attrNameLst>
                                          <p:attrName>style.visibility</p:attrName>
                                        </p:attrNameLst>
                                      </p:cBhvr>
                                      <p:to>
                                        <p:strVal val="visible"/>
                                      </p:to>
                                    </p:set>
                                    <p:animEffect transition="in" filter="fade">
                                      <p:cBhvr>
                                        <p:cTn id="171" dur="375"/>
                                        <p:tgtEl>
                                          <p:spTgt spid="36"/>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36"/>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32"/>
                                        </p:tgtEl>
                                        <p:attrNameLst>
                                          <p:attrName>style.visibility</p:attrName>
                                        </p:attrNameLst>
                                      </p:cBhvr>
                                      <p:to>
                                        <p:strVal val="visible"/>
                                      </p:to>
                                    </p:set>
                                    <p:animEffect transition="in" filter="fade">
                                      <p:cBhvr>
                                        <p:cTn id="176" dur="375"/>
                                        <p:tgtEl>
                                          <p:spTgt spid="32"/>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32"/>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30"/>
                                        </p:tgtEl>
                                        <p:attrNameLst>
                                          <p:attrName>style.visibility</p:attrName>
                                        </p:attrNameLst>
                                      </p:cBhvr>
                                      <p:to>
                                        <p:strVal val="visible"/>
                                      </p:to>
                                    </p:set>
                                    <p:animEffect transition="in" filter="fade">
                                      <p:cBhvr>
                                        <p:cTn id="181" dur="375"/>
                                        <p:tgtEl>
                                          <p:spTgt spid="30"/>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30"/>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30"/>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30"/>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39"/>
                                        </p:tgtEl>
                                        <p:attrNameLst>
                                          <p:attrName>style.visibility</p:attrName>
                                        </p:attrNameLst>
                                      </p:cBhvr>
                                      <p:to>
                                        <p:strVal val="visible"/>
                                      </p:to>
                                    </p:set>
                                    <p:animEffect transition="in" filter="fade">
                                      <p:cBhvr>
                                        <p:cTn id="190" dur="375"/>
                                        <p:tgtEl>
                                          <p:spTgt spid="39"/>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39"/>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39"/>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39"/>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375"/>
                                        <p:tgtEl>
                                          <p:spTgt spid="41"/>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41"/>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41"/>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41"/>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43"/>
                                        </p:tgtEl>
                                        <p:attrNameLst>
                                          <p:attrName>style.visibility</p:attrName>
                                        </p:attrNameLst>
                                      </p:cBhvr>
                                      <p:to>
                                        <p:strVal val="visible"/>
                                      </p:to>
                                    </p:set>
                                    <p:animEffect transition="in" filter="fade">
                                      <p:cBhvr>
                                        <p:cTn id="208" dur="2000"/>
                                        <p:tgtEl>
                                          <p:spTgt spid="43"/>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43"/>
                                        </p:tgtEl>
                                        <p:attrNameLst>
                                          <p:attrName>style.visibility</p:attrName>
                                        </p:attrNameLst>
                                      </p:cBhvr>
                                      <p:to>
                                        <p:strVal val="visible"/>
                                      </p:to>
                                    </p:set>
                                    <p:animEffect transition="in" filter="fade">
                                      <p:cBhvr>
                                        <p:cTn id="211" dur="1500"/>
                                        <p:tgtEl>
                                          <p:spTgt spid="43"/>
                                        </p:tgtEl>
                                      </p:cBhvr>
                                    </p:animEffect>
                                    <p:anim calcmode="lin" valueType="num">
                                      <p:cBhvr>
                                        <p:cTn id="212" dur="1500" fill="hold"/>
                                        <p:tgtEl>
                                          <p:spTgt spid="43"/>
                                        </p:tgtEl>
                                        <p:attrNameLst>
                                          <p:attrName>ppt_x</p:attrName>
                                        </p:attrNameLst>
                                      </p:cBhvr>
                                      <p:tavLst>
                                        <p:tav tm="0">
                                          <p:val>
                                            <p:strVal val="#ppt_x"/>
                                          </p:val>
                                        </p:tav>
                                        <p:tav tm="100000">
                                          <p:val>
                                            <p:strVal val="#ppt_x"/>
                                          </p:val>
                                        </p:tav>
                                      </p:tavLst>
                                    </p:anim>
                                    <p:anim calcmode="lin" valueType="num">
                                      <p:cBhvr>
                                        <p:cTn id="213" dur="1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44"/>
                                        </p:tgtEl>
                                        <p:attrNameLst>
                                          <p:attrName>style.visibility</p:attrName>
                                        </p:attrNameLst>
                                      </p:cBhvr>
                                      <p:to>
                                        <p:strVal val="visible"/>
                                      </p:to>
                                    </p:set>
                                    <p:animEffect transition="in" filter="fade">
                                      <p:cBhvr>
                                        <p:cTn id="2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3" grpId="1" animBg="1"/>
      <p:bldP spid="23" grpId="2" animBg="1"/>
      <p:bldP spid="23" grpId="3" animBg="1"/>
      <p:bldP spid="24" grpId="0" animBg="1"/>
      <p:bldP spid="24" grpId="1"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30" grpId="0" animBg="1"/>
      <p:bldP spid="30" grpId="1" animBg="1"/>
      <p:bldP spid="30" grpId="2" animBg="1"/>
      <p:bldP spid="30" grpId="3" animBg="1"/>
      <p:bldP spid="31" grpId="0" animBg="1"/>
      <p:bldP spid="31" grpId="1" animBg="1"/>
      <p:bldP spid="31" grpId="2" animBg="1"/>
      <p:bldP spid="31" grpId="3"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7" grpId="3" animBg="1"/>
      <p:bldP spid="38" grpId="0" animBg="1"/>
      <p:bldP spid="38" grpId="1"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3" grpId="0"/>
      <p:bldP spid="43" grpId="1"/>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FF6b0w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FF6b0z+fS/3ZAAAAGUAAAAcAAAAdW5pdmVyc2FsL2xvY2FsX3NldHRpbmdzLnhtbLOxr8jNUShLLSrOzM+zVTLUM1BSSM1Lzk/JzEu3VQoNcdO1UFIoLknMS0nMyc9LtVXKy1dSsLfjssnJT07MCU4tKQEqLFYoyEmsTC0KSc0FMkpS/RJzgSqftq542bxCSd+OCw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UXpvTL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Ct6b0x5SuoCZSoAAD5IAAAXAAAAdW5pdmVyc2FsL3VuaXZlcnNhbC5wbmftfHlckmnfL6ZjNfmM9dpM+UxmWcE4uUw0o7mBU5Y5qZRmhmuNEpkihamhLM5M0zKVmhhkLrRbrokK7jhbiKRUJi4oNAmSIjKBgojAAWuqeZ55zjmf9z3vOe97Pv3hB29+9/W7fsv3+i3Xdd+c3R3s/7f3//4+AAD4W8BOvxAAwMIcAFhwZpGl8Zv3bDdbGz/MUkL8twKquleNGS8skF8GfQkA1OQsmTv4nvF68dGd8BQA4IOfTX9mLPSdeADAvyfA78u9J2Jkw/LqpPBo6FE9UA8wAPIgjyw+HrHpQd7P9x/ce+aTrVl+zlf+fvOrrJuO7/8bKmDNySNBS3+oMWtde7j++5Vr1pD3JTnWfcRVayGt5RXNWo/MroKUbplnJlPA3og8pMoZ2Iw8NAyXF3iog0DRhNkeaknLnIIDcm2denzX3jDDMgrX/sWTUVWBBNkmlNSD1ywpv2AGAGRJXZV6cg/46aXwGMdwC+Nd9HVKg/HaoJcbOj80XmfJAqx/B8aaVM/S7bT+/TZ1TgQSbzVeHsh8bN5yN8L4HyCJAj6wVVNt3zbzqyuZ0w9hEgGAp2WO5sB4cAOaYDDOHdacD36q18qZv0ogag9SwZIGO9KPrvixXdVKnZzIjEpf0p2iLTnx7GzPNPPFBXQ+p3pQNqOTYGfvwvBlUWQON8ItTxej0pHjxlgUQQ1rIN4e/URuCwAIdlJCLFs0XWgIVssX6geXTDFaZShQ+nBq390jeN5wNvupveGFPZXsVjA1KmFB9S96OMlDDXuqDDtm+lmQtASb+iH6NtW0DE3UHh+upJhhu+/T1rA1UYSJFHd+jKpGjWiPFCjIPXGJEtcIy6hfXywAtKceTUC0K95LBX6IxksjYaArOvH54SrwAY+BoGW5i08QBz4ee7h4bu0Hw+G8gE0hzs3RyeG2uRIJBlysRP00HEu4U14SxXC4GpFmhTBaLzMVgfCNpz2KaShdPtNI1Tb2pK6zyabHkMW4SB5sN2T2UU5bGlZkswgF71b38QXOD8YC/y5Qt6mLq0jSLgTqeo9LIn91ZlK4+MKn5hgIRXJc+0s7VT9GLYkhY0AU8XGSGMV3SpSOIgUH0RwMdZpfD7OPL8y3loUu1tEIhWlFiVr46kQX+bSWPQYjzvZUy0B9BqFBJ6xuxsPd+XW6+7JPds2rwMM8Fpa468TY4HoWsQQk8yDHPcjAljB0YqSXaq6NRtD6IIbp1MPcW0egjS1504PTakXCzSPCY89XPpavY4X4ZBtxs7FKlLjg4gpewaK6xfuBT3SiGtf3aRWtJ9D2od1LppIKe1CtTlLQC1RrUXbasEdxwLZIdy07VYLzOhUVWzhln5KEGi4/2tyZhXOHqINIizHNlaivi85GkcV0ZEhRQApZgiQzEB7FVLiq2jBbXSpJ8eSr5XVIOB/WnB1FRniUGG1B10mm1moTWIO8sWlt59gQbxWazrWA9hUj4KXUnYfgPBTDi4PBozRhDdEI36obxOxR5Gp5ozeXGkXuwULqZBh7JJ/uVBq6um4Epe3S5csG2/gaOlWFeyC/OsiFl4HXaCep/AF/fnoVVLv6wtoB/4+tv4afMS4FXtQR29wVD7HX7LDuVUEf8C0cXJsK6clkyfYTMScYK54HxbQjW/W0Itij3B4UFQXnoV1na5n0mPhmcRtNVsNKu2R0xb18dlqmP9RGQPi6hI0hIzG98Qt6gZ0DEFKNygtN86ao+QimLGcKYY8y+iMNUlqrX6sdy6l/LC+H2uX4qPoTbeaiBNmOpdoFDhGLH8WmDSQjjf5FZYIgUGU/V8w5e7Swzp/ehZAdL9lm9AQXopwbs1+CdRlV0HMOj/jVU2tFDWSEr0vidl/Ss7VayHGrhO+38mIhp8wAB86ZHIx9JGQu6Y+ZkGzXhpCRj3uBS1HgiytEOlEbW0MfVmRop2uDmTIFLmWixlmdUmDU6SHsDIVsM+32WzeiNfBmrfeGrcCJAXThTYmigpTeR+EjnjFasjtUurG083C5txY+rq5vkQ1AMJ4UBn66tDCKZz8S1lCM8AU+kjVeoTZCU7CZc5KakrMpmdkij/weOK/EC0W9qByAGc5e6aBX7pciio9AkWw3juSYS6QgFtV6O5ashJf0NAroqOwNrBIOpoLzrTFI0kWd+kO+MXsZ6SLwjx2euvWepXw3GbK5ojVuZQGOgXLQJlGcqxnE35hFn8dvrcWd/oyj/NZwOS5RGvO9LSdLxc4iFA+BHM0U2QR+uAtH7qXlji23qPzsMC2IXFxqtUVOIM/indFaOMJXxZz72EwT366gcdK8OFlpntzvArNSIBQGG2NwyRDpu2dRrWlNCdoL3uGDuigfg2ILW2HUAQ6pXqeN0es360W0bazcVf5evFXhPPYLNd8M0E6OghvxxmtsaW0mn91huN5CXSXang7dc1j+KR1ft2IWe7EklZ9qBMrXD8nFYZbx9vCS6UGNm8ZjtH9QU/5ZnG1uwAF6gjr2/SzcgjWkkcArtRV4NbOyMJVG4HE84WSqB3Gn7UPIwaMPjHrw+dTs2s6sjl+YPqdSVjn6DTaFi9OMQbVFckzwVVWUoDPLSUr92KMYlcJEthYlc75uFNKpQ6U6pSs0BaJON8JqL6IdI5ThsjdpuW18eV002ut+WkujTHZiEDI4Y4yWkccdEb4xVxkrnrW2tHefXFNa24K3cJ9dnEYWf59ujJcQ8DLOuSl6ResdNL8eMQDp6yMjDbqmiwF+fBgPzcJN1ERf4m+yfYDvAfIuDU2KvV7ItIqCQMbZjEhyDwpep3UDY5MpSMxwFaMpW5/OA2oq47dwTao1G9HWZod2kasvKR0Bg9PZVRLwULaQaCjqSnGS8P22UBgS32CGMTAmyjyKRzg0twH0rO4QuERZGQjP1BtRTh7H2iFlXrz7ufoTtXJ6ME+uNuIrMsURAaBI0wItCyhCKABwtDffzAZsO+T+F2k01DKwI/6ocE5vBsgqv21lysrFe0zlSXv3J+ampIzMN3IE3NvcacrL/bam/AKYOA82faSNBsVqB/uC51P57v/dQTtsTR9eN/4Xc10eCoX5pComarklLb//tATk4GC7BAyMT7pz//w2090Hvo41zPbBYjLGbhWGApZdpG6I23b/zJGJlSaO7b8QZn62F+AGXB0Us/Hn79zPXmaSITDQLz7/9S1+fjvuviP8FyVU+ZcQ9RrSaXvCjEiQKfdJlRSnlwwdY9mFsjfVj3BqRi8jPn5z9ygM2JsuxKd7mFHh2fC19y7sjWOdMcENCFRK2rSTG0H8vi+zo6uIZTVxfib82ZA0m0fCF3xwKQ4KzIHMPu8KBW97ixYaRKsmKYHb2zfx2b23/u61wwTMzzYVQDns6dSUkjqHpy1Gwu23CLpfmijMfuLI/QuFia3HsLNjpbCcW573t3yOX3a0RCYaD71gt24e1pcfUAnfDhU69266vxb+kdnpZBAD1Nu/6bpxOWSdZc/Bg/MKB0Ls4s6HfGh2OgnEcH2LdhfYuSmyLO58fVGYxckHpNeGi9fvtRFfNnGEwzcu2Doa8EXa+ZdLBEwsO4t5QB5feaPzzqJFBaC/YIb4wPFfDOFe2+7b4f22kb/Yk22Sra6o9F8wE7X8iyGrQv9a4pj/q9/ex6uHw2MgDsqbb3mu18/j0K7U8xdXhS76F9oyluZiQ97y35Hrq2qNvn2eUrLV968sF1ewbYnZX9rn09PLF4BhfwJafhx9L2slErH3r2evQFT+9ewrxRV/PftI7t7vs/6kvROI3fWzNRSXcsEdYgT7Yez5Y4fJ/3DPlI1I+tx77B/kHgPx+h5he97/87eN2snmWPcf21wwE6z1/8DHe+rhNrGf1rOjhjMNe0u4+dXcPNlUXpTEdWIVxVGk1NejRBnrSePpTO2w+GbmDo9929vT3uh7puOT1zOfPXP+/wsCWyzOFGoF7Asfu8cgrbF6jQSGTiTsS+CQtvWR3vJ1VMzqjOfXSF6TDSOpk03SKlIplTA7GpGygYWzZa/Xd3vJvbEzv51Gx2ASMT5qY5QcGxsCIYNmUrBkTtQbLLm4Vlo9JwVggD8WfMK9zCk6ITSGSpDxT92VwgB+33EjB5KRkSEjmXVmeYS+Nbmx5cDOvWDBXLml5oqwbwN/SDG2DvJcCbLbHV69wUaS1EN2Bj3W0Vo2C13R2iOclFZnD+rIEen6RNZFKRt1mENm0yaqhUA2RAuObxQSqLK2I2wUG3WEE3nt4WMh/bC6NCr5zVrg7ALeCLPNXZzkwvX7QuFi7E/NC+boAVPm1t5Hm3LoLUHjymRts1A32YOQhVqi4MBOD6qxHCutTd6l+ngglsdW7FtUN9LFDSzzN87frZmbqL4By/6Cr2KDLGlccpR/YZ1k/6CbzLO2ZUNfDxkJhfPafsgdOcK6LJapJGkd4jfhvLElfusgsK81cDefJdm8uNtT5zVSEMUQO6O+LYzXua2FYbAqEocmJ1wv1h3SuQ0ks3ryUlPwznAB2DPbiXsS5+wIoQXt8rqvV6lYfRSbAOCs7PIgvteVq68NUjW3OAdkp2ILorzfQsQGm0eBMZttZWKFWwHaZgiCKqzoiw8p4eTNPbDYIs9DgluGwoG/6uhwdyjJCW0jX09h6IC6mlWYVSgm8laQnt+s9BDoZ/PSAisb9t+OJks7x/QnMJF8Ve+LverqP011KyimLyRoXwpE3qAmCTr8mm4FldUmC7BcwmAbmb+dvAEuCAbBebBubZytHWstwvcx0XkNf4qxLoH1JJtYkAavKseDDzpu/xb8VHXrbZt97XnlzD5Sb+AJis0o7nMIeCw6+ITReqUWg15Snf/vJNyTttbNVPFpspkRIasiLEVNfCOyUgrSAjXLf1TM8FFfYZx04R/kJZHiOrjLP+BUO+/ld/z6NiSznc1p0YZHs3MToAdwniABpnikc3PkWvhIamPy2Ed5aAmfEEEbplntxD4EDiDt/DGHbXPrqldMsYYfyzeTNB3T/nSOYr0kxVt3Erphp5d+Yh2H3xayfkp9wYj3t6H4TOfX/BWwv9ezoP3Qv60qeKqSP0QWtvCHyWrScODlzV8mc2gxhQ9AjVV6nIoPe7j5UbenbNhQP9KRptPUxxMH5IrQJQHEQM5IrOA0vPpDi4uIgdsb+kgjD2hDqjJc7rnS14ZbdnHP65ltltneekd4R5gnZP72/YrktqEVy7B48I7XBa3qSSisuEXRudE9VnXuzJyT7cdvEdUiEqykZebZOfdY/bkzRUXZi20/Lts0svQ/0If9T4ZlJT79WDhzn53C9UlX/LTEtSgvUqnguDLThCLCbI5hJkdB8M5xJWo4INMeL2ySadCToDPfQbc0Skoy3TYyqtmoblT1pA19m4kniSPa10017S2DYD7Te7HUbJxonb0jqCvzRXZ6y8gU5M7kx/Qv5y2jVTGY+JQjG1miy1vXUC3uADsy82GL96qX9VHnzUBmV0Q5ad7/sY+pn1boo2cfnobsDf5BPbGZqgnExh5rdZwvSjAe7HDnMi1D/fxGDpn0Wysn3LJMe04a9CoGcEgwCFzA6uIZdj7d7j33+89i/P3pW3+EayLxWlPOOqIP84qFsgyHv94kbGj7IxCKmHYVkyP9WsPqo2eqceKNYjxr+uargaMV1e+3SKPln4La585Xv590bl7gtKQ2dau8eKjh2MjeYPV8ReBKNPYQ6BjFETJFguT7b5AypPAYfyqdwFHgOHBpGK8K7cz1Vj6QTo7EGY4+XQj5/ZueHC5TWSz3fq44YSwv0pucaAI451N4CX4f54rek6LlaPSz3RuJoQexwmP4lzaQBAlaW5XdXjBjjZEd6f17u7l734nUvGLOZKtaUEhpuSIWawbkcY5SqLGuKy1VKivqpiMHNYE/aYvqYxCyWV6e4dBRrD3yelQQwT8iQfGLDSyfotZ2jSGpeNWUAtKod/vGMCeBEpWPPeEluopb0UigXqjpTk+Oma3FPbOhnpBdzr7IrLzXYmgombdfjXL9dl9gp6M5GJ4c4fEQKDSmCzhTNlLVPOkZnWYsWlrT4IJiLjeqhIrcwLlxq5h7TNzznjOysq+qmhLn42bEzhNn9TG9tOXIM6/HRNp16owrJwu34Kp4SezMT2M3IYPxrZcWw5nOidoObhqc7J/39bVoQaJcz3h2LbpEujMG9+LXJfita4iR15jyVz6t2UY6iy2cgupnRtxd8V94UDmbr8E+cDafrYMtdgL9VnBZopjz3ghf7SzDTVH3b0ls5QQbwr5Z/knvTfVSvG3uWZ1Csc+yLoD4QxY92JjU2Vha0VXkAqoIScRuNMfY6cStbZ89d+XKutI41aAifz19a7O8QfBq6h7Ihw+Bc5y6dNVm26JbVodZT9oMRF5GY/etczcNZe06tTA2OMP6EVAni55RLZtrs3oO/XB36zqhoIYouuif3Ijba3nzQMdYTKFIkriwMv4wdU2H4hzO4SoFdn4qZ08VaL5InHhYF4D94iJslo3bKy1JxWI+RPhqf9na3FbLK4/6XFPmqy9vOULLvOM2Blucy06PdxBQzB6FyEYqAgx3rO7kSVHSWysbfmDaLvU4NV7TOf2y1LC7It1vuV5OUDfDYIyvr0ZU26XIr7PD33NRfPjNc5AOi4Syw82S/W3vqdhZ4lnN1JexViKaOENyyeFWRgsG/7J1OH076DaFmO/K1qjUFoNE+8s9m/PNZGi7umqronoBQlIK1Y2NES+FBx237oXNprQFNfD7LDFYiOPDkKCf+BCIqiZnGKO5Y7TKe/fyU2nDGKrjp3liA+Ho+eWOvSOXpPOxx8YLNnjSk/iCCeuWKAh5QuAgCnylbrrsrC7sklkAn3W4ldONoeFiOOCrQU8iB8Uy+YKbTocNFw6I1mkDtBlfNnu7hFiK0uqntChqTMdIWaxhpWMIOSesasVL63qzLWrwC55ONsshxe3GAto4yTMhUH2xR6cZj5u5Ab6ah8pLa0NgIQkseGV4grZtp8vsBxqa1RnVZOZjF+7JFsMTX7qUuKJXPeOPaIcnSKujhdt35Y5yYvUYzWVxxu75Pqq7EPe3q9R+xlmlotycjXGgLsaGWazXuAJqqYSQApErR6L4Sos252vIYs36vkxexiU9c723G9a/7YpodZkOn6Vvni2YYbDVCq85/J7c+OsxeC40ZGm8Pef6GilDFz4465GtOnuSvNyCEmbxiz9EcVGxiTN99WVk6x0Fg1iZyqr01nLcA4zPS+dh6hvPQ28zkJr4ndMNCMKrMg5PJrbk/CxGr9ybEzla+mq4xFX/zLXzrEuc/ATLq5PlrAx92RuOk6AtRud6PEBClAWKGs7Qqyjrg5VnCiODj9sqw76RBryM2XzSHIPY60f52Rh0Yx3tmQ92vf6eauhdT/l5PoyPULCvEoBWASIqQGI/So1WzmTi5sCuLzum5FjTySHmOucgLuxpxh+7U2SsMSEHMwcVxgx8aeT+2j8ydq3i8S7XYpxOGuvKerOv5Qyd+82a859QFkRyjCkWpxhK4RZ7aydqQQYN1bA4KbCEj82WNLaRX3fVPEWsYToWBJ19lBM8v0tKOdNBzpOklYxgq6pfs66pFxVvWzZA2MGdfjPyutXSAX8T+d7mxD2WZybm6+/+gvpPzP1U8wpOPIjIN3PQzhcdaYecOwEX8fPCedV+hMjqmNOwYQQMZuT+BdL86Z9mSAJJVxhLE0FU3KpXw13KrWa609uUV9zBjfrAIj96nkkPD81zf2iGot3cOl+vcDUoRq9I50XqrhA7IHyBw7GzjynBoPUFFfEheVTsQuWFncAgD/Lc8oGtilUc5ac5UpDRceTrG3OUOM81nNWZEzWFlBK7P6YMsYx/TGXvpAbuB3tg10HW/t6FJijrzi8d+GpQOVbBJsR+dL4k5ZWqUTetOtRkJTsLgcEaokcDQ8B3z4rTi5SThyI/0p0EcmgEfpszx+KT7b9giB5UKWG0ANmpOxvFMO1/lL4XbjibhVCshIp6zP7gN0UyKzgpksBJl/LfK3hYx8byuPGtG+RHdpDrUyNpwsCjYNvO9VCxLxBiTC98veJs1nppfKxsFgPxq0pUzEBEm3AdGW+E2znLtL3n9B44gEvTe83Bmfj6NfJxV+ah3LO4THeojb4IzUcKG0vcNDBajmrspFNiKUmVfbcj9YLJZVsGI1wiLNfL4rQFDZJijaqbaHDBkxbvgiawT7bGlgQEbTSn4Q1fZBV1I8JCVsbz9aELB4Rw6bmo06IXhazpwT6LiDHeioNhryDiQbfq8Gsmspi38CehbItb+CJmH1NJZQe7cE7exsvWsEVIj8Wds8igEzT8D6chjnY7bNZfLCBJdmSuDmMrb3xoiV+2b/tL+JDjOFmBEDA2FmhDcjsGJ9yE2lACk0Mc9pLUTonUv+88mCvTxsN5CWwCBs6XY37Kj5uojhV53g5S8eNaN5AM3qdpTrQYJs72lc+NDSP4RXe8j/0w9xefQS+trNgw55Pl9uXZtk86mgbaWgsLqAP0IJX266sb5ArGgmsfmqGInOtXZdXUVeL95XgVH6Gr2JxBCROlbchhe1MGbxK7ItbOR7xiOKfGCMlVlUufgxw4sAVTpMuEx8XxWroTSbHcQtZjCWcYMs0CCu8wUDS52wv22L6t6z2y9y2vi6dyODSm/nJtDuLgGvA2xZauuFp2nAf3ot5jJfLDBa9cvCrS8kzHKnbp/tmtVw2/BNm/WXV90MqlW8oX7fz3r0/I9ZcKnAP7xtv/sb4GkFQfzaMcwnFl0ZmkTf8US4x1PRVn0Aqh+L6l/be9Wcqo2F2vt/ccHG682XB3AH/1X4/g1nnOte2Ewp2odAcRVUhimiKTqc4EmXJNVqILV+xdqhzqTsHlv6Xxg83cImOQ9THtlLnf2/NPFnn6nTWZtPBApOJtSyS+uAvoP+3d1/d6F68/oizA/F5Q4uv9uCTn3pNm/bfrX8tGJx/5aSnUoIRy74cx0+ko59d7NZW3rnzmBzwHnfnRuv+O/2rszbnWWtSfORmzEP+2VX/pP7DrzEKFWk70RLzJGru+OLgI0U53NFcl/HmCk+AD/Hwzbd1buoUErdxqew/VmYWPeEu1u0Cra1b9boh2SOVb6WOvzandlkmF4ANU3ts6L972iTk9yPYe7J2478T97yiuzAHR/p015ERZxP2hv6D2g5+GUmefjI2MmjYVGosa/5kvfxOi3bSsqThppNBTd9eqoeQvGF0GP9XJiYYx7nKzzizpX+jnonA3zzfr6/uP2YMCt5xToQ10zNMr+//JLvRz+WbWkJmnd9MgxP2/C/UyYTL8tMdfaLS9E1BV/Q5d78R9J+7/C3EdzfurYud+jXUiypP4bwnN8VEPhQb/PQvFTsG/JbX4x4X2TqAP2umiP1cuxspm5jggKeofOsE9bdOV6OK5R/a6PR5nAVUMb4Zylf1/xi53TZwinahOTyra+eYMODvgrTpHNIqOEPW+1j0tcN4cuYjX3LyA857rAL9W1s5m3mvxBW84np33GC3wtWtYfiZvAeC33why3eSpLKfXZ0z9m/aYvORLfu2OicvzHlrDeSfOO3H+PeKYMvz8cb/pnF3xcJt1cYZpZ9/lovPNP/Gix3VmNU82SeusGo6N3E+wPSpvVQuiHCJ3/lkGibN5CGDI1JNwW6+YHg0YdRzY+mflmp8LrTpAFjjwgch/EMUB4avf59sGfoq2TNr4Z/3tIi1FNmY/ZKFu/5NUy83SBVjJmOHTNfxdfyGMyNoSMvf7z6XEwHsJHAVzScd08D/ftcB4l8sGTaevl3Of+59njhZZL+p0eweyd+L8/ydOgG17mm4Eqh/pEtZ1lL97sPMd4R3hHeG/NyHmxG/fF7qqt/vFUM8vex0yfaafhIKqWxSdXRSdgwN01/1Tb4hsH42IBHJtm3nWRTE4OIBK47beP3XkwZaT/6eeRHkzrGXM9EreYtMg+//QUy8FNzqzJCWZk6Jaqm6CvdDYm5DUbepWkHoohXscE+XRtgqZzWiyM71A8pjbW4Z9nHpxJIc5W8707MO5SA8V0vH1cqkDi3hJOZBCMRPqJtNhAk13OnmhV/kqdHZzk49ppOkEKmXQPdHVQdk4RB93U9O6UwvLVzswe7YlG7DFzVYzMyxozOqnE5ihXlnjHRh+PLS0DLELTdTyYW0vLqBbJhWuhBfnQGoh0XA3hzB1ozqyu7fRWD4mqnUSiLoxkjzNpFT0uUrF6TyeVq9mEjm0NM01Zl/t6nWUY3Y3pk1v/VUKus+NR45zZvzH+2GGLR8ADpxTjEoQLbcv986f8aapacH1so9E6ZkD6KPUZquGqqBdJgVWXAzoLRTOjfYs3lePG6tqnswYRjj+GwYLLHlBZrSIpyQYn6odk9p8QCNXqKIzWvctiv9pmLDiBY/RNv3AAcQXI+ldGSj46hUFB5Bwr2F05N15oRKlYvohA9YJiWUOIxrHYcsRwtNW2dnmgP7rLcuOCvHqS9VL6DebZK1HCp3Z8hmwcMoj3Xa33ZPUPcMlcQhFfgCccAgTVtnD8aNduSMufkpYQMbb0aAuLupMaE138zNHACbD42DwC5IwLLi0PYFZuw9YN604cZi6nC1qIq4wSAiTks6t1zykmzATqSK3uh6jQG4MljLskhljxGb7adws65jRdfkwy33VC+m35wWpZMubmmSs3Zar7uKLZh+yM4Ek3clJJ4jtUa0onTY3jHhcROXkAUv5zaqCewz2CWAvqvhwzunAOopcIZkblKsqWB01fRd7sEXZvMRbvsQBRHNn+o+FUf6pwz4sM0BSUNuumNaP+q+Pq9RlKDqw+oWLVL7wE3OXO0EPyhCtLcpB5uZItkVdq/ZBbzkhvdJqf/D5lAyPa9l0Qo8KXgm9kkSdXtn4PHVVk+D5jMv1DEjM9+NNmb1u4deaJmPqu8LuVH0M6M/GxeM4RNCBu03WGb1ukfnVS/YyDC35ZiueAA/10gQYMI9j8RnnQzNG+HRz5jpO1hHDNastUanDRvXLd0enVw+OVpge6PmkD+qXOgxoT0vSWI+GlWmvhqNqwzRym3LtU+8/mAHtdZDE4uVmmqq06ehjVfsg48IVn+mMTYtYVg54ZOjKiuGh7WtzVHh9FE/VW6HryqpndWyvHnk4LXgOfhpnr+1n97Wp6uefh36++OhbMtzu3P5D1rw6p1j2xJY5NZFTpr1mFAERqxsP52h/243eb3vvwTWOy3UjgFN32uae1cMNiEjgZZk14wtOwN/D16lTgL/K0knC7YW/I2nFwl2dV/b112HWQPk3G4VA7RhooCBLzXcCiVofxYkuSztGFN4sxY5LZvYz7QuD25TF8iEcnXmFS9QrxU3relON/trR7Um+2eRdJp0M4zulTOAflhvla9BXzRKBV8JSY6eMHnXK+ebcnHVIZ9aSzl/KgmjdtLkzaT1tq+99PmhPAalTIafsUQohGbFAQBYPz6RhDQstIvc85EmJ6ahnJRxlCup6sTAzFbsq024AuXHlBx7k+q3PrpdJ4uIBmaoBJBrSAwuGhVOtTogu+gdTxIp64sy8MEUb+khxAWViZPTqeUHJ2Be/roCdyzsyvC2s72+AKOIKDdpCeernEMi1AbLki4NMp+qfIVPXrFsnUwOYwa7VfYOQMpjHoVg4mcpBrOvFPyqn27JrRG4qSn3cA1mHZii7qDoeO8ksmpSzOggp2JhwFd/JLiX28xUarVkn4GlnGJd1mCRbb36wPlgkNce/fOgiKjod3aiHg9cgwYLHrokSPvereQeTh+jkVT9HaDaFRLsDjraKm5/1MrWnPTeithb1fYncUM3eoWVLm53Q1bfI1YhB0Fa+n9a7THsjHLX58WNYh7KpjllB7GoKJEtSEx4z03Ztyq3TxjknVn9nfWxCaL3bEhBelQG5fRDFtmiIKPXYyPmm1rg2mJOPI8jSaejGefvk8UrU6iD9j970pSaINbTpxbH6W3PuBu88ty8v5AN0iEqr57FIxDMBpGsA+CKASb2lsvQ3VGXSgxSzt2PVu3vxj40mSmDLEinFYZZ14kv0oOT0mOZ6cDw8o06bLmvz2rH64148zZikohrHNf0CGbe92W0AVXlklyXPih5WOG8bAtoZhZ2uDTHh/ZBmU9PnDxorj030vVcmtQRUVXNmhOZ5Yr+61khqT5jt0tiZn1YEu6JtRPGorXyBsxykrzyxv23SY28q1Qi8HbN1fFyg7VIZIUnqKv+5oQy8JufCOARuTI9VUdO4JDbUqVdx29CPo/HWh/cNl9MTeI/J4a/M8anGf6rfYc3LaceFWuVXioxPSY8Pk+ZazC6KdfFfkAb2V/WoQm9RAQyYTV3fZhQNF0bNqKDbBmAiU5Ia8difxyrABwrEJ9s+XBNgCPhOYAyxe4ZBiflmG/U6oUEn+mbh6i143ykMnBzGB1SH+9hHlt2vo4hlObS6vdLt86g49MYWo7ttvyvjGGUzB/SFT8t12OJLKpZ8ML4+SEQKzFPe7dan7mz2Jg3GGKqIG5cpNvOBN6pPV92dJBlD4M68kWSGF0NZAb7KLK7BhZYbMnzJas7fEe0GxqtocSlwSnmgVTvZDBMY9Grq3G/2+t+cBcoSddHceLV+fMzzK7OV5SU5zpwvp5xk9qSbES8X1ZX6OnHvKwhvE9lz58xr5+ra4dTVLyEk0ArUZMMo1f8xEXw16EShGxyF7q87+0LxRST4ykN6eqdy9hZ++wHNCjX3RhPMGJjXBTTbyWzuelDrtLeL5YzyqdjvgmaZlId1WjWNk+XtVqaNvwA+8JupYGGbXlenBs8ofX04p6Fzv/Wk0pLpd1XvtZRlQOhfTlfk7Hauz7kkRta/jE2fJ8Kr+gwVe01+tk0wHF2PX5tL9WBGQV96mLU6s2Ie6/Vnn5ueTPNM0jAXrwJfk0EPHn0ubavdqw4w4nF9AuMGEQn1gNk+1AOO82S7csWFbuFhlqKal55dgpUYTKfwnAVX81Jrg+pdn4b1KmsM5zQ6qNsl776IslP1d6uaw1GhCX87sYtZUYx+BbYPHgmRGtYGCR+6v3d23sV8k4oKoW7bhkSbR2VWh+1fwAYtPNjS3InEu6gVMhsz9jXqIp9dqUQTzvP0l7V9xRyjdy8EAbWNREysXzCyMK2Zgo6P3m6by/JLJRrbek/35KEtuhkidAD6i6tB4Uqdm441TLOhuh7osS6cgkT11nkuQnIA4T6x3TcyIDuEy6lhi0QePGCLplG1EPkqqJqnNguOaOAU/5c+n/7el3pkeLzJLEsqa5SUeM1a/74deC2RpGhRcTyxXY9iS9goF3T1AGbWSZdWsIrB4ftp9vfq5oPpMWd5Di56DYWRPl3bMnzqVgVJu76Ugo6o14mmk5orhpkrnHdc8f5IcfnOZM4yhC+IuPIz4rqr1Of+hEaiQU0kflpK4RDV6US1KJ0gSe9kA5XlwPahsoy2Iv9p3HmrU6ifim96dKVUJAibj7CVlYOw0PmgEmTZZ8Xrpf2RtIr8JwsRZdPzMGDOURW9TF1k+PAKU92jHQ9nRghWnD7xc2eW+9bUzAymKpGZNpt8APoI1lxb5D1KIxTjnEYohDFKDGN137YvNOJ9vUqxtzE5kU414K1lFTc/O2zfEzE/7+in89jzeELzTbjLq5zP4lyCqlbMNETuG7Y2FXxaUz0ssD4dYnnc9EZUJFCzJ2h1XKPAde4n13zpJuYRBaeyTMLB7uWyYgTfwNg8ImoNW4M7Of4wJz/MxLzx/ZdwOrZvWe5eabgxzSWxTG8Ftln2l41Dnofxk8L06qw45uqHRjh0ZuHLgMw/7NXycmjV1j/qDXfAPTtTYe86pTavKnw5utedqelSQLZYI3xLZ6/4thU2zxvBLtamQVDGdmWUlbhKjnnpL3amGnVNWQVo54m8RnoTv3EuSyYaLX9uNXHuhUJFpYCvkgwO92bNvyVqGUTt4C+bjJ5ULrRQxlqpbAKrcv7QU6QN7E1RgO0UxY6mOvGR7ARq03fjdFOVOAqOHTF2EA128sPR328TbNAqKEyc5wt4sMqfIA4niEVcwxyXcxaYoj1NnDndF4Rr7EXP3UfncynKhvGcewhhY7axSDTV3WW4iMaM6HsfarJxqc2Z8NLBtI0Kr6pkdU13tGVUH2/soaWYQZAygk3BMJ+k/4rX5dbblkVlq69UPbO/O6H0FhZgjJp+FD1d+Dd03bbRlEj9yV/CWgZSJsFPPSEd3SksvJYvhOj4ZvKMvuZONlH5mzVx5nhxRSGqDG/syYZcsNsOnPu+/ZqysfIjh8ag8BeHuI2crIay9LqqnzbJ8xAYKtM+N8dfIqEtmjEljp4cGLLAwbQD92vqlXK7Zy3KxlahXrmlzKr/nDGMTUwZ3LlEj34OAr4PZWr9akP/qg9Ez7JhhBAXUzdIB/m0F8YQNGLMWhPJZ8xMMNVD1ddFLTL9WA0sI8u9eM4wc3z+p2tiRw3sBNvcOblBj240CXFUhxAIFRG2uaa3Nky/oBPSuGz+6/gSqkbPxWAUBsApYG9oagOUa+IQsD3Yr2rrgW//B1BLAwQUAAIACAArem9MFQUy+E0AAABqAAAAGwAAAHVuaXZlcnNhbC91bml2ZXJzYWwucG5nLnhtbLOxr8jNUShLLSrOzM+zVTLUM1Cyt+PlsikoSi3LTC1XqACKAQUhQEmh0lbJxAjBLc9MKcmwVTI3MkWIZaRmpmeU2CqZmpjABfWBRgIAUEsBAgAAFAACAAgAUXpvTD08L9HBAAAA5QEAABoAAAAAAAAAAQAAAAAAAAAAAHVuaXZlcnNhbC9pMThuX3ByZXNldHMueG1sUEsBAgAAFAACAAgAUXpvTP59L/dkAAAAZQAAABwAAAAAAAAAAQAAAAAA+QAAAHVuaXZlcnNhbC9sb2NhbF9zZXR0aW5ncy54bWxQSwECAAAUAAIACABElFdHI7RO+/sCAACwCAAAFAAAAAAAAAABAAAAAACXAQAAdW5pdmVyc2FsL3BsYXllci54bWxQSwECAAAUAAIACABRem9Mt34rbWQBAADvAgAAKQAAAAAAAAABAAAAAADEBAAAdW5pdmVyc2FsL3NraW5fY3VzdG9taXphdGlvbl9zZXR0aW5ncy54bWxQSwECAAAUAAIACAArem9MeUrqAmUqAAA+SAAAFwAAAAAAAAAAAAAAAABvBgAAdW5pdmVyc2FsL3VuaXZlcnNhbC5wbmdQSwECAAAUAAIACAArem9MFQUy+E0AAABqAAAAGwAAAAAAAAABAAAAAAAJMQAAdW5pdmVyc2FsL3VuaXZlcnNhbC5wbmcueG1sUEsFBgAAAAAGAAYAuQEAAI8xAAAAAA=="/>
  <p:tag name="ISPRING_PRESENTATION_TITLE" val="演示文稿1"/>
  <p:tag name="ISPRING_ULTRA_SCORM_COURSE_ID" val="4C932017-8D67-43A0-9751-2BEC31E52CC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Lst>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14124</TotalTime>
  <Words>15078</Words>
  <Application>Microsoft Office PowerPoint</Application>
  <PresentationFormat>自定义</PresentationFormat>
  <Paragraphs>1411</Paragraphs>
  <Slides>99</Slides>
  <Notes>99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99</vt:i4>
      </vt:variant>
    </vt:vector>
  </HeadingPairs>
  <TitlesOfParts>
    <vt:vector size="119" baseType="lpstr">
      <vt:lpstr>-apple-system</vt:lpstr>
      <vt:lpstr>FontAwesome</vt:lpstr>
      <vt:lpstr>Gill Sans</vt:lpstr>
      <vt:lpstr>Lato</vt:lpstr>
      <vt:lpstr>MicrosoftYaHei</vt:lpstr>
      <vt:lpstr>Oswald Light</vt:lpstr>
      <vt:lpstr>等线</vt:lpstr>
      <vt:lpstr>等线 Light</vt:lpstr>
      <vt:lpstr>华文彩云</vt:lpstr>
      <vt:lpstr>宋体</vt:lpstr>
      <vt:lpstr>微软雅黑</vt:lpstr>
      <vt:lpstr>Agency FB</vt:lpstr>
      <vt:lpstr>Arial</vt:lpstr>
      <vt:lpstr>Arial Black</vt:lpstr>
      <vt:lpstr>Calibri</vt:lpstr>
      <vt:lpstr>Calibri Light</vt:lpstr>
      <vt:lpstr>Impact</vt:lpstr>
      <vt:lpstr>Open Sans</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黑色点线</dc:title>
  <dc:creator>第一PPT</dc:creator>
  <cp:keywords>www.1ppt.com</cp:keywords>
  <dc:description>www.1ppt.com</dc:description>
  <cp:lastModifiedBy>张鹏</cp:lastModifiedBy>
  <cp:revision>917</cp:revision>
  <dcterms:created xsi:type="dcterms:W3CDTF">2018-03-15T15:36:21Z</dcterms:created>
  <dcterms:modified xsi:type="dcterms:W3CDTF">2021-11-02T11:25:14Z</dcterms:modified>
  <cp:contentStatus>https:/shop410307923.taobao.com;</cp:contentStatus>
</cp:coreProperties>
</file>